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41"/>
  </p:notesMasterIdLst>
  <p:sldIdLst>
    <p:sldId id="270" r:id="rId3"/>
    <p:sldId id="316" r:id="rId4"/>
    <p:sldId id="317" r:id="rId5"/>
    <p:sldId id="299" r:id="rId6"/>
    <p:sldId id="276" r:id="rId7"/>
    <p:sldId id="289" r:id="rId8"/>
    <p:sldId id="301" r:id="rId9"/>
    <p:sldId id="290" r:id="rId10"/>
    <p:sldId id="291" r:id="rId11"/>
    <p:sldId id="292" r:id="rId12"/>
    <p:sldId id="315" r:id="rId13"/>
    <p:sldId id="293" r:id="rId14"/>
    <p:sldId id="294" r:id="rId15"/>
    <p:sldId id="295" r:id="rId16"/>
    <p:sldId id="296" r:id="rId17"/>
    <p:sldId id="297" r:id="rId18"/>
    <p:sldId id="256" r:id="rId19"/>
    <p:sldId id="257" r:id="rId20"/>
    <p:sldId id="302" r:id="rId21"/>
    <p:sldId id="271" r:id="rId22"/>
    <p:sldId id="280" r:id="rId23"/>
    <p:sldId id="258" r:id="rId24"/>
    <p:sldId id="303" r:id="rId25"/>
    <p:sldId id="272" r:id="rId26"/>
    <p:sldId id="304" r:id="rId27"/>
    <p:sldId id="305" r:id="rId28"/>
    <p:sldId id="306" r:id="rId29"/>
    <p:sldId id="307" r:id="rId30"/>
    <p:sldId id="308" r:id="rId31"/>
    <p:sldId id="309" r:id="rId32"/>
    <p:sldId id="310" r:id="rId33"/>
    <p:sldId id="278" r:id="rId34"/>
    <p:sldId id="311" r:id="rId35"/>
    <p:sldId id="277" r:id="rId36"/>
    <p:sldId id="312" r:id="rId37"/>
    <p:sldId id="279" r:id="rId38"/>
    <p:sldId id="313" r:id="rId39"/>
    <p:sldId id="31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000" autoAdjust="0"/>
    <p:restoredTop sz="93883" autoAdjust="0"/>
  </p:normalViewPr>
  <p:slideViewPr>
    <p:cSldViewPr snapToGrid="0">
      <p:cViewPr varScale="1">
        <p:scale>
          <a:sx n="63" d="100"/>
          <a:sy n="63" d="100"/>
        </p:scale>
        <p:origin x="804" y="48"/>
      </p:cViewPr>
      <p:guideLst/>
    </p:cSldViewPr>
  </p:slideViewPr>
  <p:notesTextViewPr>
    <p:cViewPr>
      <p:scale>
        <a:sx n="1" d="1"/>
        <a:sy n="1" d="1"/>
      </p:scale>
      <p:origin x="0" y="0"/>
    </p:cViewPr>
  </p:notesTextViewPr>
  <p:notesViewPr>
    <p:cSldViewPr snapToGrid="0">
      <p:cViewPr varScale="1">
        <p:scale>
          <a:sx n="51" d="100"/>
          <a:sy n="51" d="100"/>
        </p:scale>
        <p:origin x="2692"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diagrams/_rels/data11.xml.rels><?xml version="1.0" encoding="UTF-8" standalone="yes"?>
<Relationships xmlns="http://schemas.openxmlformats.org/package/2006/relationships"><Relationship Id="rId1" Type="http://schemas.openxmlformats.org/officeDocument/2006/relationships/hyperlink" Target="https://www.leicester.gov.uk/health-and-social-care/adult-social-care/what-support-do-you-need/safeguarding-adults-board/safeguarding-adults-reviews-sars/" TargetMode="External"/></Relationships>
</file>

<file path=ppt/diagrams/_rels/drawing11.xml.rels><?xml version="1.0" encoding="UTF-8" standalone="yes"?>
<Relationships xmlns="http://schemas.openxmlformats.org/package/2006/relationships"><Relationship Id="rId1" Type="http://schemas.openxmlformats.org/officeDocument/2006/relationships/hyperlink" Target="https://www.leicester.gov.uk/health-and-social-care/adult-social-care/what-support-do-you-need/safeguarding-adults-board/safeguarding-adults-reviews-sars/" TargetMode="Externa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DE73D8-5283-4FF7-BAA6-226B44EFB0AB}" type="doc">
      <dgm:prSet loTypeId="urn:microsoft.com/office/officeart/2005/8/layout/bProcess3" loCatId="process" qsTypeId="urn:microsoft.com/office/officeart/2005/8/quickstyle/simple5" qsCatId="simple" csTypeId="urn:microsoft.com/office/officeart/2005/8/colors/colorful4" csCatId="colorful" phldr="1"/>
      <dgm:spPr/>
      <dgm:t>
        <a:bodyPr/>
        <a:lstStyle/>
        <a:p>
          <a:endParaRPr lang="en-GB"/>
        </a:p>
      </dgm:t>
    </dgm:pt>
    <dgm:pt modelId="{7FF03D9B-CBCB-4E92-8EC6-09C32ED81E67}">
      <dgm:prSet phldrT="[Text]" custT="1"/>
      <dgm:spPr/>
      <dgm:t>
        <a:bodyPr/>
        <a:lstStyle/>
        <a:p>
          <a:r>
            <a:rPr lang="en-GB" sz="2400" dirty="0">
              <a:latin typeface="+mn-lt"/>
            </a:rPr>
            <a:t>Coordinated Multi Agency Response to Cuckooing</a:t>
          </a:r>
        </a:p>
      </dgm:t>
    </dgm:pt>
    <dgm:pt modelId="{86E7D0E7-E458-41D4-A9D8-AB0B3F524974}" type="parTrans" cxnId="{2B6F8979-1E25-4EAF-9F67-0A01E1B3F48C}">
      <dgm:prSet/>
      <dgm:spPr/>
      <dgm:t>
        <a:bodyPr/>
        <a:lstStyle/>
        <a:p>
          <a:endParaRPr lang="en-GB"/>
        </a:p>
      </dgm:t>
    </dgm:pt>
    <dgm:pt modelId="{FEF01E68-BED5-4F50-B540-711ED22A851A}" type="sibTrans" cxnId="{2B6F8979-1E25-4EAF-9F67-0A01E1B3F48C}">
      <dgm:prSet/>
      <dgm:spPr/>
      <dgm:t>
        <a:bodyPr/>
        <a:lstStyle/>
        <a:p>
          <a:endParaRPr lang="en-GB"/>
        </a:p>
      </dgm:t>
    </dgm:pt>
    <dgm:pt modelId="{679FA2C4-5387-4321-ADEB-A8B855000D36}">
      <dgm:prSet phldrT="[Text]" custT="1"/>
      <dgm:spPr/>
      <dgm:t>
        <a:bodyPr/>
        <a:lstStyle/>
        <a:p>
          <a:r>
            <a:rPr lang="en-GB" sz="2400" dirty="0">
              <a:latin typeface="+mn-lt"/>
            </a:rPr>
            <a:t>Actions decided on a case by case basis</a:t>
          </a:r>
        </a:p>
      </dgm:t>
    </dgm:pt>
    <dgm:pt modelId="{F9BC2279-3087-48D7-A25C-0B8A1E2C0314}" type="parTrans" cxnId="{A6BE2CDD-A525-4567-BDC8-969B80F9122E}">
      <dgm:prSet/>
      <dgm:spPr/>
      <dgm:t>
        <a:bodyPr/>
        <a:lstStyle/>
        <a:p>
          <a:endParaRPr lang="en-GB"/>
        </a:p>
      </dgm:t>
    </dgm:pt>
    <dgm:pt modelId="{ED5AF3A6-F5E6-41CA-B8E5-235D4C871B2B}" type="sibTrans" cxnId="{A6BE2CDD-A525-4567-BDC8-969B80F9122E}">
      <dgm:prSet/>
      <dgm:spPr/>
      <dgm:t>
        <a:bodyPr/>
        <a:lstStyle/>
        <a:p>
          <a:endParaRPr lang="en-GB"/>
        </a:p>
      </dgm:t>
    </dgm:pt>
    <dgm:pt modelId="{2B643781-BB17-410B-A288-11FC619A0635}">
      <dgm:prSet phldrT="[Text]" custT="1"/>
      <dgm:spPr/>
      <dgm:t>
        <a:bodyPr/>
        <a:lstStyle/>
        <a:p>
          <a:r>
            <a:rPr lang="en-GB" sz="2400" dirty="0"/>
            <a:t>Any professional can be “Lead Agency” and trigger the process</a:t>
          </a:r>
        </a:p>
      </dgm:t>
    </dgm:pt>
    <dgm:pt modelId="{67BF8CE9-1AD0-4CF9-8F91-089F46BAA371}" type="parTrans" cxnId="{8A75168E-531B-4A0D-A5F9-E6EA150AAEAC}">
      <dgm:prSet/>
      <dgm:spPr/>
      <dgm:t>
        <a:bodyPr/>
        <a:lstStyle/>
        <a:p>
          <a:endParaRPr lang="en-GB"/>
        </a:p>
      </dgm:t>
    </dgm:pt>
    <dgm:pt modelId="{09129BDC-C911-4467-8DA4-09A964D1590B}" type="sibTrans" cxnId="{8A75168E-531B-4A0D-A5F9-E6EA150AAEAC}">
      <dgm:prSet/>
      <dgm:spPr/>
      <dgm:t>
        <a:bodyPr/>
        <a:lstStyle/>
        <a:p>
          <a:endParaRPr lang="en-GB"/>
        </a:p>
      </dgm:t>
    </dgm:pt>
    <dgm:pt modelId="{D5928C10-1BD3-410D-BA40-296ECB4BEB87}">
      <dgm:prSet phldrT="[Text]" custT="1"/>
      <dgm:spPr/>
      <dgm:t>
        <a:bodyPr/>
        <a:lstStyle/>
        <a:p>
          <a:r>
            <a:rPr lang="en-GB" sz="2400" dirty="0"/>
            <a:t>Even if agencies are not involved with the adult it may still be appropriate to be involved</a:t>
          </a:r>
        </a:p>
      </dgm:t>
    </dgm:pt>
    <dgm:pt modelId="{8C5CDF5F-3757-412B-BB59-6F8DA50418BE}" type="parTrans" cxnId="{83E6D75E-7091-45F1-AFD6-3D91030C4BAD}">
      <dgm:prSet/>
      <dgm:spPr/>
      <dgm:t>
        <a:bodyPr/>
        <a:lstStyle/>
        <a:p>
          <a:endParaRPr lang="en-GB"/>
        </a:p>
      </dgm:t>
    </dgm:pt>
    <dgm:pt modelId="{AD35189F-FF35-453A-8BB7-8E754C7E6312}" type="sibTrans" cxnId="{83E6D75E-7091-45F1-AFD6-3D91030C4BAD}">
      <dgm:prSet/>
      <dgm:spPr/>
      <dgm:t>
        <a:bodyPr/>
        <a:lstStyle/>
        <a:p>
          <a:endParaRPr lang="en-GB"/>
        </a:p>
      </dgm:t>
    </dgm:pt>
    <dgm:pt modelId="{34D11B8A-F667-418E-A6A4-ACB5F16A44AD}">
      <dgm:prSet phldrT="[Text]" custT="1"/>
      <dgm:spPr/>
      <dgm:t>
        <a:bodyPr/>
        <a:lstStyle/>
        <a:p>
          <a:r>
            <a:rPr lang="en-GB" sz="2400" dirty="0"/>
            <a:t>Knowledge about wider concerns are key</a:t>
          </a:r>
        </a:p>
      </dgm:t>
    </dgm:pt>
    <dgm:pt modelId="{B3F26B70-3164-477A-9D7F-F1A1C64277CB}" type="parTrans" cxnId="{A42C81E9-3373-4380-AC22-389CE867572D}">
      <dgm:prSet/>
      <dgm:spPr/>
      <dgm:t>
        <a:bodyPr/>
        <a:lstStyle/>
        <a:p>
          <a:endParaRPr lang="en-GB"/>
        </a:p>
      </dgm:t>
    </dgm:pt>
    <dgm:pt modelId="{5A276CA6-65ED-4DA6-A619-7889330F650D}" type="sibTrans" cxnId="{A42C81E9-3373-4380-AC22-389CE867572D}">
      <dgm:prSet/>
      <dgm:spPr/>
      <dgm:t>
        <a:bodyPr/>
        <a:lstStyle/>
        <a:p>
          <a:endParaRPr lang="en-GB"/>
        </a:p>
      </dgm:t>
    </dgm:pt>
    <dgm:pt modelId="{04C0AEE4-FFB8-4605-8AC6-561C06BC30E1}" type="pres">
      <dgm:prSet presAssocID="{12DE73D8-5283-4FF7-BAA6-226B44EFB0AB}" presName="Name0" presStyleCnt="0">
        <dgm:presLayoutVars>
          <dgm:dir/>
          <dgm:resizeHandles val="exact"/>
        </dgm:presLayoutVars>
      </dgm:prSet>
      <dgm:spPr/>
    </dgm:pt>
    <dgm:pt modelId="{DFE5B4D0-A479-44D4-9BB8-659CFB2CD21B}" type="pres">
      <dgm:prSet presAssocID="{7FF03D9B-CBCB-4E92-8EC6-09C32ED81E67}" presName="node" presStyleLbl="node1" presStyleIdx="0" presStyleCnt="5">
        <dgm:presLayoutVars>
          <dgm:bulletEnabled val="1"/>
        </dgm:presLayoutVars>
      </dgm:prSet>
      <dgm:spPr/>
    </dgm:pt>
    <dgm:pt modelId="{73EB952C-CA8C-45A7-ADEB-235D6AF209F9}" type="pres">
      <dgm:prSet presAssocID="{FEF01E68-BED5-4F50-B540-711ED22A851A}" presName="sibTrans" presStyleLbl="sibTrans1D1" presStyleIdx="0" presStyleCnt="4"/>
      <dgm:spPr/>
    </dgm:pt>
    <dgm:pt modelId="{F24E2CDB-0717-4EF4-95EA-89931C59BA7B}" type="pres">
      <dgm:prSet presAssocID="{FEF01E68-BED5-4F50-B540-711ED22A851A}" presName="connectorText" presStyleLbl="sibTrans1D1" presStyleIdx="0" presStyleCnt="4"/>
      <dgm:spPr/>
    </dgm:pt>
    <dgm:pt modelId="{ECB3C2BF-2501-467D-86B2-D0CF49B13339}" type="pres">
      <dgm:prSet presAssocID="{679FA2C4-5387-4321-ADEB-A8B855000D36}" presName="node" presStyleLbl="node1" presStyleIdx="1" presStyleCnt="5">
        <dgm:presLayoutVars>
          <dgm:bulletEnabled val="1"/>
        </dgm:presLayoutVars>
      </dgm:prSet>
      <dgm:spPr/>
    </dgm:pt>
    <dgm:pt modelId="{A223BB19-307E-48F0-97F7-BEB773CD2820}" type="pres">
      <dgm:prSet presAssocID="{ED5AF3A6-F5E6-41CA-B8E5-235D4C871B2B}" presName="sibTrans" presStyleLbl="sibTrans1D1" presStyleIdx="1" presStyleCnt="4"/>
      <dgm:spPr/>
    </dgm:pt>
    <dgm:pt modelId="{28515A23-FFB6-4669-9090-0504665465A8}" type="pres">
      <dgm:prSet presAssocID="{ED5AF3A6-F5E6-41CA-B8E5-235D4C871B2B}" presName="connectorText" presStyleLbl="sibTrans1D1" presStyleIdx="1" presStyleCnt="4"/>
      <dgm:spPr/>
    </dgm:pt>
    <dgm:pt modelId="{A05F3CB3-0AF9-4197-98D2-941EF17472E4}" type="pres">
      <dgm:prSet presAssocID="{2B643781-BB17-410B-A288-11FC619A0635}" presName="node" presStyleLbl="node1" presStyleIdx="2" presStyleCnt="5">
        <dgm:presLayoutVars>
          <dgm:bulletEnabled val="1"/>
        </dgm:presLayoutVars>
      </dgm:prSet>
      <dgm:spPr/>
    </dgm:pt>
    <dgm:pt modelId="{35A8F08F-76AB-4CD8-9E07-00434FF64AB3}" type="pres">
      <dgm:prSet presAssocID="{09129BDC-C911-4467-8DA4-09A964D1590B}" presName="sibTrans" presStyleLbl="sibTrans1D1" presStyleIdx="2" presStyleCnt="4"/>
      <dgm:spPr/>
    </dgm:pt>
    <dgm:pt modelId="{53F0B400-C3C9-4B98-A650-0B181D097CF7}" type="pres">
      <dgm:prSet presAssocID="{09129BDC-C911-4467-8DA4-09A964D1590B}" presName="connectorText" presStyleLbl="sibTrans1D1" presStyleIdx="2" presStyleCnt="4"/>
      <dgm:spPr/>
    </dgm:pt>
    <dgm:pt modelId="{C110EB29-7988-4E88-B500-B84828079EBB}" type="pres">
      <dgm:prSet presAssocID="{D5928C10-1BD3-410D-BA40-296ECB4BEB87}" presName="node" presStyleLbl="node1" presStyleIdx="3" presStyleCnt="5">
        <dgm:presLayoutVars>
          <dgm:bulletEnabled val="1"/>
        </dgm:presLayoutVars>
      </dgm:prSet>
      <dgm:spPr/>
    </dgm:pt>
    <dgm:pt modelId="{8FA17580-4EF1-45F4-9D8C-1D2FFDF89ECD}" type="pres">
      <dgm:prSet presAssocID="{AD35189F-FF35-453A-8BB7-8E754C7E6312}" presName="sibTrans" presStyleLbl="sibTrans1D1" presStyleIdx="3" presStyleCnt="4"/>
      <dgm:spPr/>
    </dgm:pt>
    <dgm:pt modelId="{B0EDDEDE-80EB-462D-9523-7DD1C92453F1}" type="pres">
      <dgm:prSet presAssocID="{AD35189F-FF35-453A-8BB7-8E754C7E6312}" presName="connectorText" presStyleLbl="sibTrans1D1" presStyleIdx="3" presStyleCnt="4"/>
      <dgm:spPr/>
    </dgm:pt>
    <dgm:pt modelId="{217E8AA9-3BEB-4D3F-855A-389905685ADF}" type="pres">
      <dgm:prSet presAssocID="{34D11B8A-F667-418E-A6A4-ACB5F16A44AD}" presName="node" presStyleLbl="node1" presStyleIdx="4" presStyleCnt="5">
        <dgm:presLayoutVars>
          <dgm:bulletEnabled val="1"/>
        </dgm:presLayoutVars>
      </dgm:prSet>
      <dgm:spPr/>
    </dgm:pt>
  </dgm:ptLst>
  <dgm:cxnLst>
    <dgm:cxn modelId="{33A60223-B486-4B34-B2C3-FBBDE6590A41}" type="presOf" srcId="{AD35189F-FF35-453A-8BB7-8E754C7E6312}" destId="{B0EDDEDE-80EB-462D-9523-7DD1C92453F1}" srcOrd="1" destOrd="0" presId="urn:microsoft.com/office/officeart/2005/8/layout/bProcess3"/>
    <dgm:cxn modelId="{9F1A3B28-F5F7-4DB8-979F-C6AFCAED8048}" type="presOf" srcId="{12DE73D8-5283-4FF7-BAA6-226B44EFB0AB}" destId="{04C0AEE4-FFB8-4605-8AC6-561C06BC30E1}" srcOrd="0" destOrd="0" presId="urn:microsoft.com/office/officeart/2005/8/layout/bProcess3"/>
    <dgm:cxn modelId="{88D9C12E-1343-49E2-92C0-FD1743AE8CDC}" type="presOf" srcId="{34D11B8A-F667-418E-A6A4-ACB5F16A44AD}" destId="{217E8AA9-3BEB-4D3F-855A-389905685ADF}" srcOrd="0" destOrd="0" presId="urn:microsoft.com/office/officeart/2005/8/layout/bProcess3"/>
    <dgm:cxn modelId="{83E6D75E-7091-45F1-AFD6-3D91030C4BAD}" srcId="{12DE73D8-5283-4FF7-BAA6-226B44EFB0AB}" destId="{D5928C10-1BD3-410D-BA40-296ECB4BEB87}" srcOrd="3" destOrd="0" parTransId="{8C5CDF5F-3757-412B-BB59-6F8DA50418BE}" sibTransId="{AD35189F-FF35-453A-8BB7-8E754C7E6312}"/>
    <dgm:cxn modelId="{309A4060-3B7F-4009-BC85-E20CCFEC0E1D}" type="presOf" srcId="{AD35189F-FF35-453A-8BB7-8E754C7E6312}" destId="{8FA17580-4EF1-45F4-9D8C-1D2FFDF89ECD}" srcOrd="0" destOrd="0" presId="urn:microsoft.com/office/officeart/2005/8/layout/bProcess3"/>
    <dgm:cxn modelId="{AF7C1E4B-44AA-49CB-AF72-1702E11D9155}" type="presOf" srcId="{679FA2C4-5387-4321-ADEB-A8B855000D36}" destId="{ECB3C2BF-2501-467D-86B2-D0CF49B13339}" srcOrd="0" destOrd="0" presId="urn:microsoft.com/office/officeart/2005/8/layout/bProcess3"/>
    <dgm:cxn modelId="{BFDEB14D-DED5-4BF4-B723-1DB5CAEF9706}" type="presOf" srcId="{7FF03D9B-CBCB-4E92-8EC6-09C32ED81E67}" destId="{DFE5B4D0-A479-44D4-9BB8-659CFB2CD21B}" srcOrd="0" destOrd="0" presId="urn:microsoft.com/office/officeart/2005/8/layout/bProcess3"/>
    <dgm:cxn modelId="{63CFBB73-80DD-47AD-8405-3FAA5BC6B485}" type="presOf" srcId="{FEF01E68-BED5-4F50-B540-711ED22A851A}" destId="{F24E2CDB-0717-4EF4-95EA-89931C59BA7B}" srcOrd="1" destOrd="0" presId="urn:microsoft.com/office/officeart/2005/8/layout/bProcess3"/>
    <dgm:cxn modelId="{F9D71556-6DFF-47EC-8E1E-1E6403FF7CF3}" type="presOf" srcId="{09129BDC-C911-4467-8DA4-09A964D1590B}" destId="{35A8F08F-76AB-4CD8-9E07-00434FF64AB3}" srcOrd="0" destOrd="0" presId="urn:microsoft.com/office/officeart/2005/8/layout/bProcess3"/>
    <dgm:cxn modelId="{2B6F8979-1E25-4EAF-9F67-0A01E1B3F48C}" srcId="{12DE73D8-5283-4FF7-BAA6-226B44EFB0AB}" destId="{7FF03D9B-CBCB-4E92-8EC6-09C32ED81E67}" srcOrd="0" destOrd="0" parTransId="{86E7D0E7-E458-41D4-A9D8-AB0B3F524974}" sibTransId="{FEF01E68-BED5-4F50-B540-711ED22A851A}"/>
    <dgm:cxn modelId="{79D59A80-C234-4DD8-B98A-C568CFB0D053}" type="presOf" srcId="{D5928C10-1BD3-410D-BA40-296ECB4BEB87}" destId="{C110EB29-7988-4E88-B500-B84828079EBB}" srcOrd="0" destOrd="0" presId="urn:microsoft.com/office/officeart/2005/8/layout/bProcess3"/>
    <dgm:cxn modelId="{8A75168E-531B-4A0D-A5F9-E6EA150AAEAC}" srcId="{12DE73D8-5283-4FF7-BAA6-226B44EFB0AB}" destId="{2B643781-BB17-410B-A288-11FC619A0635}" srcOrd="2" destOrd="0" parTransId="{67BF8CE9-1AD0-4CF9-8F91-089F46BAA371}" sibTransId="{09129BDC-C911-4467-8DA4-09A964D1590B}"/>
    <dgm:cxn modelId="{6BC6D89F-03F0-4D99-9A27-0507573B06F0}" type="presOf" srcId="{ED5AF3A6-F5E6-41CA-B8E5-235D4C871B2B}" destId="{28515A23-FFB6-4669-9090-0504665465A8}" srcOrd="1" destOrd="0" presId="urn:microsoft.com/office/officeart/2005/8/layout/bProcess3"/>
    <dgm:cxn modelId="{AA2726C3-A1BF-42BE-8E01-FD538C8AC67B}" type="presOf" srcId="{09129BDC-C911-4467-8DA4-09A964D1590B}" destId="{53F0B400-C3C9-4B98-A650-0B181D097CF7}" srcOrd="1" destOrd="0" presId="urn:microsoft.com/office/officeart/2005/8/layout/bProcess3"/>
    <dgm:cxn modelId="{12EBC9C7-49A6-4F3D-936E-657D8ED6798A}" type="presOf" srcId="{2B643781-BB17-410B-A288-11FC619A0635}" destId="{A05F3CB3-0AF9-4197-98D2-941EF17472E4}" srcOrd="0" destOrd="0" presId="urn:microsoft.com/office/officeart/2005/8/layout/bProcess3"/>
    <dgm:cxn modelId="{159B3FD0-49DB-4336-BAA6-3074EC16DCB2}" type="presOf" srcId="{FEF01E68-BED5-4F50-B540-711ED22A851A}" destId="{73EB952C-CA8C-45A7-ADEB-235D6AF209F9}" srcOrd="0" destOrd="0" presId="urn:microsoft.com/office/officeart/2005/8/layout/bProcess3"/>
    <dgm:cxn modelId="{A6BE2CDD-A525-4567-BDC8-969B80F9122E}" srcId="{12DE73D8-5283-4FF7-BAA6-226B44EFB0AB}" destId="{679FA2C4-5387-4321-ADEB-A8B855000D36}" srcOrd="1" destOrd="0" parTransId="{F9BC2279-3087-48D7-A25C-0B8A1E2C0314}" sibTransId="{ED5AF3A6-F5E6-41CA-B8E5-235D4C871B2B}"/>
    <dgm:cxn modelId="{A42C81E9-3373-4380-AC22-389CE867572D}" srcId="{12DE73D8-5283-4FF7-BAA6-226B44EFB0AB}" destId="{34D11B8A-F667-418E-A6A4-ACB5F16A44AD}" srcOrd="4" destOrd="0" parTransId="{B3F26B70-3164-477A-9D7F-F1A1C64277CB}" sibTransId="{5A276CA6-65ED-4DA6-A619-7889330F650D}"/>
    <dgm:cxn modelId="{C331F8F7-714A-40A8-97B1-C36C10F4F82A}" type="presOf" srcId="{ED5AF3A6-F5E6-41CA-B8E5-235D4C871B2B}" destId="{A223BB19-307E-48F0-97F7-BEB773CD2820}" srcOrd="0" destOrd="0" presId="urn:microsoft.com/office/officeart/2005/8/layout/bProcess3"/>
    <dgm:cxn modelId="{DE2518A4-E7A5-41B4-AAA7-63DAFC8CBE12}" type="presParOf" srcId="{04C0AEE4-FFB8-4605-8AC6-561C06BC30E1}" destId="{DFE5B4D0-A479-44D4-9BB8-659CFB2CD21B}" srcOrd="0" destOrd="0" presId="urn:microsoft.com/office/officeart/2005/8/layout/bProcess3"/>
    <dgm:cxn modelId="{EB3C37ED-0B8A-4CE2-B279-2C3ED65F49DD}" type="presParOf" srcId="{04C0AEE4-FFB8-4605-8AC6-561C06BC30E1}" destId="{73EB952C-CA8C-45A7-ADEB-235D6AF209F9}" srcOrd="1" destOrd="0" presId="urn:microsoft.com/office/officeart/2005/8/layout/bProcess3"/>
    <dgm:cxn modelId="{4E111611-8DD1-4909-B2F4-34007177AA42}" type="presParOf" srcId="{73EB952C-CA8C-45A7-ADEB-235D6AF209F9}" destId="{F24E2CDB-0717-4EF4-95EA-89931C59BA7B}" srcOrd="0" destOrd="0" presId="urn:microsoft.com/office/officeart/2005/8/layout/bProcess3"/>
    <dgm:cxn modelId="{39AE3963-7E4E-4140-B776-1ADC2DA696DF}" type="presParOf" srcId="{04C0AEE4-FFB8-4605-8AC6-561C06BC30E1}" destId="{ECB3C2BF-2501-467D-86B2-D0CF49B13339}" srcOrd="2" destOrd="0" presId="urn:microsoft.com/office/officeart/2005/8/layout/bProcess3"/>
    <dgm:cxn modelId="{8871E90D-D157-4DF1-87FE-F98466553C95}" type="presParOf" srcId="{04C0AEE4-FFB8-4605-8AC6-561C06BC30E1}" destId="{A223BB19-307E-48F0-97F7-BEB773CD2820}" srcOrd="3" destOrd="0" presId="urn:microsoft.com/office/officeart/2005/8/layout/bProcess3"/>
    <dgm:cxn modelId="{157EEDC9-E188-4FC1-A82C-7162034B7585}" type="presParOf" srcId="{A223BB19-307E-48F0-97F7-BEB773CD2820}" destId="{28515A23-FFB6-4669-9090-0504665465A8}" srcOrd="0" destOrd="0" presId="urn:microsoft.com/office/officeart/2005/8/layout/bProcess3"/>
    <dgm:cxn modelId="{E073C5C9-6F96-4EBE-B5CE-BA8E7C75D6C1}" type="presParOf" srcId="{04C0AEE4-FFB8-4605-8AC6-561C06BC30E1}" destId="{A05F3CB3-0AF9-4197-98D2-941EF17472E4}" srcOrd="4" destOrd="0" presId="urn:microsoft.com/office/officeart/2005/8/layout/bProcess3"/>
    <dgm:cxn modelId="{CC820921-C954-42E6-AB70-4039828918AE}" type="presParOf" srcId="{04C0AEE4-FFB8-4605-8AC6-561C06BC30E1}" destId="{35A8F08F-76AB-4CD8-9E07-00434FF64AB3}" srcOrd="5" destOrd="0" presId="urn:microsoft.com/office/officeart/2005/8/layout/bProcess3"/>
    <dgm:cxn modelId="{0EC272F8-7E3F-43C4-BA07-6D9B4A9D0BDD}" type="presParOf" srcId="{35A8F08F-76AB-4CD8-9E07-00434FF64AB3}" destId="{53F0B400-C3C9-4B98-A650-0B181D097CF7}" srcOrd="0" destOrd="0" presId="urn:microsoft.com/office/officeart/2005/8/layout/bProcess3"/>
    <dgm:cxn modelId="{7EA891DF-6DD4-435E-AD26-788361311932}" type="presParOf" srcId="{04C0AEE4-FFB8-4605-8AC6-561C06BC30E1}" destId="{C110EB29-7988-4E88-B500-B84828079EBB}" srcOrd="6" destOrd="0" presId="urn:microsoft.com/office/officeart/2005/8/layout/bProcess3"/>
    <dgm:cxn modelId="{5EF609B3-BA1F-4028-B5E8-37284EAC7943}" type="presParOf" srcId="{04C0AEE4-FFB8-4605-8AC6-561C06BC30E1}" destId="{8FA17580-4EF1-45F4-9D8C-1D2FFDF89ECD}" srcOrd="7" destOrd="0" presId="urn:microsoft.com/office/officeart/2005/8/layout/bProcess3"/>
    <dgm:cxn modelId="{118A0AF5-A43D-4739-9326-086DFF813B79}" type="presParOf" srcId="{8FA17580-4EF1-45F4-9D8C-1D2FFDF89ECD}" destId="{B0EDDEDE-80EB-462D-9523-7DD1C92453F1}" srcOrd="0" destOrd="0" presId="urn:microsoft.com/office/officeart/2005/8/layout/bProcess3"/>
    <dgm:cxn modelId="{4AF0C192-2F72-4FD0-BE14-D670742D5CAC}" type="presParOf" srcId="{04C0AEE4-FFB8-4605-8AC6-561C06BC30E1}" destId="{217E8AA9-3BEB-4D3F-855A-389905685ADF}" srcOrd="8"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35911E2-F454-40CC-9FB2-0078B874200D}" type="doc">
      <dgm:prSet loTypeId="urn:microsoft.com/office/officeart/2005/8/layout/vProcess5" loCatId="process" qsTypeId="urn:microsoft.com/office/officeart/2005/8/quickstyle/simple5" qsCatId="simple" csTypeId="urn:microsoft.com/office/officeart/2005/8/colors/colorful4" csCatId="colorful" phldr="1"/>
      <dgm:spPr/>
      <dgm:t>
        <a:bodyPr/>
        <a:lstStyle/>
        <a:p>
          <a:endParaRPr lang="en-GB"/>
        </a:p>
      </dgm:t>
    </dgm:pt>
    <dgm:pt modelId="{39CA301A-1D20-4202-90EC-61EA7DA94633}">
      <dgm:prSet phldrT="[Text]"/>
      <dgm:spPr/>
      <dgm:t>
        <a:bodyPr/>
        <a:lstStyle/>
        <a:p>
          <a:r>
            <a:rPr lang="en-GB" dirty="0"/>
            <a:t>Members of the meeting should review whether the risk to the person is reducing and therefore if the support plan is working</a:t>
          </a:r>
        </a:p>
      </dgm:t>
    </dgm:pt>
    <dgm:pt modelId="{CBC597DD-6CEB-4B87-BF6F-FF9644CABF3A}" type="parTrans" cxnId="{6022E2D8-7BB4-4220-8B22-6DF62881DE39}">
      <dgm:prSet/>
      <dgm:spPr/>
      <dgm:t>
        <a:bodyPr/>
        <a:lstStyle/>
        <a:p>
          <a:endParaRPr lang="en-GB"/>
        </a:p>
      </dgm:t>
    </dgm:pt>
    <dgm:pt modelId="{D6509EA8-795D-4FCF-868E-A43F1BEB8D17}" type="sibTrans" cxnId="{6022E2D8-7BB4-4220-8B22-6DF62881DE39}">
      <dgm:prSet/>
      <dgm:spPr/>
      <dgm:t>
        <a:bodyPr/>
        <a:lstStyle/>
        <a:p>
          <a:endParaRPr lang="en-GB"/>
        </a:p>
      </dgm:t>
    </dgm:pt>
    <dgm:pt modelId="{2103F755-0507-42E5-AFE9-F741F321F769}">
      <dgm:prSet phldrT="[Text]"/>
      <dgm:spPr/>
      <dgm:t>
        <a:bodyPr/>
        <a:lstStyle/>
        <a:p>
          <a:r>
            <a:rPr lang="en-GB" dirty="0"/>
            <a:t>There should be focus on the views of the adult about whether they feel safer</a:t>
          </a:r>
        </a:p>
      </dgm:t>
    </dgm:pt>
    <dgm:pt modelId="{B63F538A-16E1-43CA-B538-0BBE9A059269}" type="parTrans" cxnId="{02EB3251-6A3C-46E2-AE8F-460466F53019}">
      <dgm:prSet/>
      <dgm:spPr/>
      <dgm:t>
        <a:bodyPr/>
        <a:lstStyle/>
        <a:p>
          <a:endParaRPr lang="en-GB"/>
        </a:p>
      </dgm:t>
    </dgm:pt>
    <dgm:pt modelId="{761242C4-0D90-4C89-A6E6-44BD746931C9}" type="sibTrans" cxnId="{02EB3251-6A3C-46E2-AE8F-460466F53019}">
      <dgm:prSet/>
      <dgm:spPr/>
      <dgm:t>
        <a:bodyPr/>
        <a:lstStyle/>
        <a:p>
          <a:endParaRPr lang="en-GB"/>
        </a:p>
      </dgm:t>
    </dgm:pt>
    <dgm:pt modelId="{B70BBBBD-629C-4B3D-8264-BF78E4E9013B}">
      <dgm:prSet phldrT="[Text]"/>
      <dgm:spPr/>
      <dgm:t>
        <a:bodyPr/>
        <a:lstStyle/>
        <a:p>
          <a:r>
            <a:rPr lang="en-GB" dirty="0"/>
            <a:t>There should be review of the support plan needs taking into account any new or changing risks</a:t>
          </a:r>
        </a:p>
      </dgm:t>
    </dgm:pt>
    <dgm:pt modelId="{17E02488-501E-4327-834C-478600C53556}" type="parTrans" cxnId="{7BEDE569-5038-40A5-AF83-E57CC61132FD}">
      <dgm:prSet/>
      <dgm:spPr/>
      <dgm:t>
        <a:bodyPr/>
        <a:lstStyle/>
        <a:p>
          <a:endParaRPr lang="en-GB"/>
        </a:p>
      </dgm:t>
    </dgm:pt>
    <dgm:pt modelId="{A8523796-BEF1-40B1-AF5D-FDE65D854B6F}" type="sibTrans" cxnId="{7BEDE569-5038-40A5-AF83-E57CC61132FD}">
      <dgm:prSet/>
      <dgm:spPr/>
      <dgm:t>
        <a:bodyPr/>
        <a:lstStyle/>
        <a:p>
          <a:endParaRPr lang="en-GB"/>
        </a:p>
      </dgm:t>
    </dgm:pt>
    <dgm:pt modelId="{4B4F795C-83EB-4C75-9AF9-774ACD0E9BED}" type="pres">
      <dgm:prSet presAssocID="{D35911E2-F454-40CC-9FB2-0078B874200D}" presName="outerComposite" presStyleCnt="0">
        <dgm:presLayoutVars>
          <dgm:chMax val="5"/>
          <dgm:dir/>
          <dgm:resizeHandles val="exact"/>
        </dgm:presLayoutVars>
      </dgm:prSet>
      <dgm:spPr/>
    </dgm:pt>
    <dgm:pt modelId="{712B965E-E595-4D0F-BC6F-39348AE8267A}" type="pres">
      <dgm:prSet presAssocID="{D35911E2-F454-40CC-9FB2-0078B874200D}" presName="dummyMaxCanvas" presStyleCnt="0">
        <dgm:presLayoutVars/>
      </dgm:prSet>
      <dgm:spPr/>
    </dgm:pt>
    <dgm:pt modelId="{92EE5F47-4001-46D2-9DE7-7A9B36091F7C}" type="pres">
      <dgm:prSet presAssocID="{D35911E2-F454-40CC-9FB2-0078B874200D}" presName="ThreeNodes_1" presStyleLbl="node1" presStyleIdx="0" presStyleCnt="3">
        <dgm:presLayoutVars>
          <dgm:bulletEnabled val="1"/>
        </dgm:presLayoutVars>
      </dgm:prSet>
      <dgm:spPr/>
    </dgm:pt>
    <dgm:pt modelId="{CF66E21C-5D08-4B0E-923B-2FC292E3824D}" type="pres">
      <dgm:prSet presAssocID="{D35911E2-F454-40CC-9FB2-0078B874200D}" presName="ThreeNodes_2" presStyleLbl="node1" presStyleIdx="1" presStyleCnt="3">
        <dgm:presLayoutVars>
          <dgm:bulletEnabled val="1"/>
        </dgm:presLayoutVars>
      </dgm:prSet>
      <dgm:spPr/>
    </dgm:pt>
    <dgm:pt modelId="{D0EFFCAC-1E4B-40ED-B7D8-A5ED6252C815}" type="pres">
      <dgm:prSet presAssocID="{D35911E2-F454-40CC-9FB2-0078B874200D}" presName="ThreeNodes_3" presStyleLbl="node1" presStyleIdx="2" presStyleCnt="3">
        <dgm:presLayoutVars>
          <dgm:bulletEnabled val="1"/>
        </dgm:presLayoutVars>
      </dgm:prSet>
      <dgm:spPr/>
    </dgm:pt>
    <dgm:pt modelId="{71B76356-248E-4E32-A2A3-305719B5392A}" type="pres">
      <dgm:prSet presAssocID="{D35911E2-F454-40CC-9FB2-0078B874200D}" presName="ThreeConn_1-2" presStyleLbl="fgAccFollowNode1" presStyleIdx="0" presStyleCnt="2">
        <dgm:presLayoutVars>
          <dgm:bulletEnabled val="1"/>
        </dgm:presLayoutVars>
      </dgm:prSet>
      <dgm:spPr/>
    </dgm:pt>
    <dgm:pt modelId="{C42C51B6-72AB-4B1C-8CF6-E99EB78CAC91}" type="pres">
      <dgm:prSet presAssocID="{D35911E2-F454-40CC-9FB2-0078B874200D}" presName="ThreeConn_2-3" presStyleLbl="fgAccFollowNode1" presStyleIdx="1" presStyleCnt="2">
        <dgm:presLayoutVars>
          <dgm:bulletEnabled val="1"/>
        </dgm:presLayoutVars>
      </dgm:prSet>
      <dgm:spPr/>
    </dgm:pt>
    <dgm:pt modelId="{F08EA765-07CB-42B7-9DA1-062C8E2E0E76}" type="pres">
      <dgm:prSet presAssocID="{D35911E2-F454-40CC-9FB2-0078B874200D}" presName="ThreeNodes_1_text" presStyleLbl="node1" presStyleIdx="2" presStyleCnt="3">
        <dgm:presLayoutVars>
          <dgm:bulletEnabled val="1"/>
        </dgm:presLayoutVars>
      </dgm:prSet>
      <dgm:spPr/>
    </dgm:pt>
    <dgm:pt modelId="{18DA5064-6BE6-4D4B-A87B-1AD6F03D3123}" type="pres">
      <dgm:prSet presAssocID="{D35911E2-F454-40CC-9FB2-0078B874200D}" presName="ThreeNodes_2_text" presStyleLbl="node1" presStyleIdx="2" presStyleCnt="3">
        <dgm:presLayoutVars>
          <dgm:bulletEnabled val="1"/>
        </dgm:presLayoutVars>
      </dgm:prSet>
      <dgm:spPr/>
    </dgm:pt>
    <dgm:pt modelId="{FC358EC2-A2AA-404F-8556-3A32AF4BFBBC}" type="pres">
      <dgm:prSet presAssocID="{D35911E2-F454-40CC-9FB2-0078B874200D}" presName="ThreeNodes_3_text" presStyleLbl="node1" presStyleIdx="2" presStyleCnt="3">
        <dgm:presLayoutVars>
          <dgm:bulletEnabled val="1"/>
        </dgm:presLayoutVars>
      </dgm:prSet>
      <dgm:spPr/>
    </dgm:pt>
  </dgm:ptLst>
  <dgm:cxnLst>
    <dgm:cxn modelId="{0204DA02-CC32-4251-B59F-A6710D4B8E05}" type="presOf" srcId="{39CA301A-1D20-4202-90EC-61EA7DA94633}" destId="{F08EA765-07CB-42B7-9DA1-062C8E2E0E76}" srcOrd="1" destOrd="0" presId="urn:microsoft.com/office/officeart/2005/8/layout/vProcess5"/>
    <dgm:cxn modelId="{0412532B-423E-47B1-81A6-2835A62C12F9}" type="presOf" srcId="{D6509EA8-795D-4FCF-868E-A43F1BEB8D17}" destId="{71B76356-248E-4E32-A2A3-305719B5392A}" srcOrd="0" destOrd="0" presId="urn:microsoft.com/office/officeart/2005/8/layout/vProcess5"/>
    <dgm:cxn modelId="{3316B433-31C5-4B7A-B70E-170E7BB1ED25}" type="presOf" srcId="{D35911E2-F454-40CC-9FB2-0078B874200D}" destId="{4B4F795C-83EB-4C75-9AF9-774ACD0E9BED}" srcOrd="0" destOrd="0" presId="urn:microsoft.com/office/officeart/2005/8/layout/vProcess5"/>
    <dgm:cxn modelId="{B27C7349-16E1-48FF-B7E6-337A116FDDED}" type="presOf" srcId="{761242C4-0D90-4C89-A6E6-44BD746931C9}" destId="{C42C51B6-72AB-4B1C-8CF6-E99EB78CAC91}" srcOrd="0" destOrd="0" presId="urn:microsoft.com/office/officeart/2005/8/layout/vProcess5"/>
    <dgm:cxn modelId="{7BEDE569-5038-40A5-AF83-E57CC61132FD}" srcId="{D35911E2-F454-40CC-9FB2-0078B874200D}" destId="{B70BBBBD-629C-4B3D-8264-BF78E4E9013B}" srcOrd="2" destOrd="0" parTransId="{17E02488-501E-4327-834C-478600C53556}" sibTransId="{A8523796-BEF1-40B1-AF5D-FDE65D854B6F}"/>
    <dgm:cxn modelId="{02EB3251-6A3C-46E2-AE8F-460466F53019}" srcId="{D35911E2-F454-40CC-9FB2-0078B874200D}" destId="{2103F755-0507-42E5-AFE9-F741F321F769}" srcOrd="1" destOrd="0" parTransId="{B63F538A-16E1-43CA-B538-0BBE9A059269}" sibTransId="{761242C4-0D90-4C89-A6E6-44BD746931C9}"/>
    <dgm:cxn modelId="{7AE29458-1835-45C8-BEC6-79E77764E9D2}" type="presOf" srcId="{39CA301A-1D20-4202-90EC-61EA7DA94633}" destId="{92EE5F47-4001-46D2-9DE7-7A9B36091F7C}" srcOrd="0" destOrd="0" presId="urn:microsoft.com/office/officeart/2005/8/layout/vProcess5"/>
    <dgm:cxn modelId="{1AE657B6-B4A6-4F2F-952E-002C7371E834}" type="presOf" srcId="{2103F755-0507-42E5-AFE9-F741F321F769}" destId="{CF66E21C-5D08-4B0E-923B-2FC292E3824D}" srcOrd="0" destOrd="0" presId="urn:microsoft.com/office/officeart/2005/8/layout/vProcess5"/>
    <dgm:cxn modelId="{1B7B1CBC-C112-44BB-9EFF-D536C29D03BA}" type="presOf" srcId="{B70BBBBD-629C-4B3D-8264-BF78E4E9013B}" destId="{D0EFFCAC-1E4B-40ED-B7D8-A5ED6252C815}" srcOrd="0" destOrd="0" presId="urn:microsoft.com/office/officeart/2005/8/layout/vProcess5"/>
    <dgm:cxn modelId="{9221A8D0-360D-4AF6-BA2F-542D02E0C971}" type="presOf" srcId="{B70BBBBD-629C-4B3D-8264-BF78E4E9013B}" destId="{FC358EC2-A2AA-404F-8556-3A32AF4BFBBC}" srcOrd="1" destOrd="0" presId="urn:microsoft.com/office/officeart/2005/8/layout/vProcess5"/>
    <dgm:cxn modelId="{344B62D7-BB65-4284-9C74-A4C6693D8007}" type="presOf" srcId="{2103F755-0507-42E5-AFE9-F741F321F769}" destId="{18DA5064-6BE6-4D4B-A87B-1AD6F03D3123}" srcOrd="1" destOrd="0" presId="urn:microsoft.com/office/officeart/2005/8/layout/vProcess5"/>
    <dgm:cxn modelId="{6022E2D8-7BB4-4220-8B22-6DF62881DE39}" srcId="{D35911E2-F454-40CC-9FB2-0078B874200D}" destId="{39CA301A-1D20-4202-90EC-61EA7DA94633}" srcOrd="0" destOrd="0" parTransId="{CBC597DD-6CEB-4B87-BF6F-FF9644CABF3A}" sibTransId="{D6509EA8-795D-4FCF-868E-A43F1BEB8D17}"/>
    <dgm:cxn modelId="{517DA40A-2105-4D34-B1A6-3A7F9A5A1F2B}" type="presParOf" srcId="{4B4F795C-83EB-4C75-9AF9-774ACD0E9BED}" destId="{712B965E-E595-4D0F-BC6F-39348AE8267A}" srcOrd="0" destOrd="0" presId="urn:microsoft.com/office/officeart/2005/8/layout/vProcess5"/>
    <dgm:cxn modelId="{17D30D2F-A8C3-408A-9B7A-25CD877EC083}" type="presParOf" srcId="{4B4F795C-83EB-4C75-9AF9-774ACD0E9BED}" destId="{92EE5F47-4001-46D2-9DE7-7A9B36091F7C}" srcOrd="1" destOrd="0" presId="urn:microsoft.com/office/officeart/2005/8/layout/vProcess5"/>
    <dgm:cxn modelId="{A51EC2A4-F1BF-4D2F-A42F-C2263CCA04E4}" type="presParOf" srcId="{4B4F795C-83EB-4C75-9AF9-774ACD0E9BED}" destId="{CF66E21C-5D08-4B0E-923B-2FC292E3824D}" srcOrd="2" destOrd="0" presId="urn:microsoft.com/office/officeart/2005/8/layout/vProcess5"/>
    <dgm:cxn modelId="{CFCFFBB9-45DC-4738-A213-A30BBB6E48EB}" type="presParOf" srcId="{4B4F795C-83EB-4C75-9AF9-774ACD0E9BED}" destId="{D0EFFCAC-1E4B-40ED-B7D8-A5ED6252C815}" srcOrd="3" destOrd="0" presId="urn:microsoft.com/office/officeart/2005/8/layout/vProcess5"/>
    <dgm:cxn modelId="{4B4C5A45-8AA8-4221-9410-E10247B84729}" type="presParOf" srcId="{4B4F795C-83EB-4C75-9AF9-774ACD0E9BED}" destId="{71B76356-248E-4E32-A2A3-305719B5392A}" srcOrd="4" destOrd="0" presId="urn:microsoft.com/office/officeart/2005/8/layout/vProcess5"/>
    <dgm:cxn modelId="{DA17F985-95C6-4D31-A181-4E6AE8E751A9}" type="presParOf" srcId="{4B4F795C-83EB-4C75-9AF9-774ACD0E9BED}" destId="{C42C51B6-72AB-4B1C-8CF6-E99EB78CAC91}" srcOrd="5" destOrd="0" presId="urn:microsoft.com/office/officeart/2005/8/layout/vProcess5"/>
    <dgm:cxn modelId="{FDBC985C-1FCC-4078-B946-62818E287ED8}" type="presParOf" srcId="{4B4F795C-83EB-4C75-9AF9-774ACD0E9BED}" destId="{F08EA765-07CB-42B7-9DA1-062C8E2E0E76}" srcOrd="6" destOrd="0" presId="urn:microsoft.com/office/officeart/2005/8/layout/vProcess5"/>
    <dgm:cxn modelId="{C660845F-B8E9-466B-BFEE-B77104C1102D}" type="presParOf" srcId="{4B4F795C-83EB-4C75-9AF9-774ACD0E9BED}" destId="{18DA5064-6BE6-4D4B-A87B-1AD6F03D3123}" srcOrd="7" destOrd="0" presId="urn:microsoft.com/office/officeart/2005/8/layout/vProcess5"/>
    <dgm:cxn modelId="{296A4013-2A55-4944-9A25-DEE99C07A41C}" type="presParOf" srcId="{4B4F795C-83EB-4C75-9AF9-774ACD0E9BED}" destId="{FC358EC2-A2AA-404F-8556-3A32AF4BFBBC}"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0DBB6EB-9559-4A24-83E0-217DB3459011}" type="doc">
      <dgm:prSet loTypeId="urn:microsoft.com/office/officeart/2005/8/layout/default" loCatId="list" qsTypeId="urn:microsoft.com/office/officeart/2005/8/quickstyle/simple5" qsCatId="simple" csTypeId="urn:microsoft.com/office/officeart/2005/8/colors/colorful1" csCatId="colorful"/>
      <dgm:spPr/>
      <dgm:t>
        <a:bodyPr/>
        <a:lstStyle/>
        <a:p>
          <a:endParaRPr lang="en-GB"/>
        </a:p>
      </dgm:t>
    </dgm:pt>
    <dgm:pt modelId="{3A334F4A-0F82-49A3-A3E4-22D450FC2739}">
      <dgm:prSet/>
      <dgm:spPr/>
      <dgm:t>
        <a:bodyPr/>
        <a:lstStyle/>
        <a:p>
          <a:r>
            <a:rPr lang="en-GB"/>
            <a:t>Lots of reasons why professionals may not agree </a:t>
          </a:r>
        </a:p>
      </dgm:t>
    </dgm:pt>
    <dgm:pt modelId="{27CFB11D-229C-4105-BF81-CDA19FB58267}" type="parTrans" cxnId="{BAEA29AD-B1FA-4807-BE5F-6A1A9A6CF825}">
      <dgm:prSet/>
      <dgm:spPr/>
      <dgm:t>
        <a:bodyPr/>
        <a:lstStyle/>
        <a:p>
          <a:endParaRPr lang="en-GB"/>
        </a:p>
      </dgm:t>
    </dgm:pt>
    <dgm:pt modelId="{4136BA0C-60FA-4941-B4BF-2D2A825EBBD2}" type="sibTrans" cxnId="{BAEA29AD-B1FA-4807-BE5F-6A1A9A6CF825}">
      <dgm:prSet/>
      <dgm:spPr/>
      <dgm:t>
        <a:bodyPr/>
        <a:lstStyle/>
        <a:p>
          <a:endParaRPr lang="en-GB"/>
        </a:p>
      </dgm:t>
    </dgm:pt>
    <dgm:pt modelId="{A6C83DC7-80A8-4F1F-9FAB-49625020DC9B}">
      <dgm:prSet/>
      <dgm:spPr/>
      <dgm:t>
        <a:bodyPr/>
        <a:lstStyle/>
        <a:p>
          <a:r>
            <a:rPr lang="en-GB"/>
            <a:t>Always try to resolve this first through further discussion/meeting</a:t>
          </a:r>
        </a:p>
      </dgm:t>
    </dgm:pt>
    <dgm:pt modelId="{2E5885B5-D8A7-4CC9-9CF7-344EB936288F}" type="parTrans" cxnId="{EC0ED7F1-AB6E-4503-9E80-F20E1EBEB264}">
      <dgm:prSet/>
      <dgm:spPr/>
      <dgm:t>
        <a:bodyPr/>
        <a:lstStyle/>
        <a:p>
          <a:endParaRPr lang="en-GB"/>
        </a:p>
      </dgm:t>
    </dgm:pt>
    <dgm:pt modelId="{A494D584-36D0-42BF-B7F7-CD79D0BEB9C8}" type="sibTrans" cxnId="{EC0ED7F1-AB6E-4503-9E80-F20E1EBEB264}">
      <dgm:prSet/>
      <dgm:spPr/>
      <dgm:t>
        <a:bodyPr/>
        <a:lstStyle/>
        <a:p>
          <a:endParaRPr lang="en-GB"/>
        </a:p>
      </dgm:t>
    </dgm:pt>
    <dgm:pt modelId="{BEC5D3A2-6147-4679-AD84-5006E490758D}">
      <dgm:prSet/>
      <dgm:spPr/>
      <dgm:t>
        <a:bodyPr/>
        <a:lstStyle/>
        <a:p>
          <a:r>
            <a:rPr lang="en-GB"/>
            <a:t>Keep the adult’s needs in the centre</a:t>
          </a:r>
        </a:p>
      </dgm:t>
    </dgm:pt>
    <dgm:pt modelId="{C25DF671-EA0F-46ED-B9F2-37ABF8EF41AF}" type="parTrans" cxnId="{033BFA95-C133-41BE-8898-9693205D42A5}">
      <dgm:prSet/>
      <dgm:spPr/>
      <dgm:t>
        <a:bodyPr/>
        <a:lstStyle/>
        <a:p>
          <a:endParaRPr lang="en-GB"/>
        </a:p>
      </dgm:t>
    </dgm:pt>
    <dgm:pt modelId="{3026FEE6-AB27-4F97-B936-78E9CBD23CDA}" type="sibTrans" cxnId="{033BFA95-C133-41BE-8898-9693205D42A5}">
      <dgm:prSet/>
      <dgm:spPr/>
      <dgm:t>
        <a:bodyPr/>
        <a:lstStyle/>
        <a:p>
          <a:endParaRPr lang="en-GB"/>
        </a:p>
      </dgm:t>
    </dgm:pt>
    <dgm:pt modelId="{A4CA2FCE-6B16-4595-95FF-53F89BB071FF}">
      <dgm:prSet/>
      <dgm:spPr/>
      <dgm:t>
        <a:bodyPr/>
        <a:lstStyle/>
        <a:p>
          <a:r>
            <a:rPr lang="en-GB"/>
            <a:t>If this doesn’t resolve it the first stage would be escalate to your line manager, or a more senior manager in your organisation</a:t>
          </a:r>
        </a:p>
      </dgm:t>
    </dgm:pt>
    <dgm:pt modelId="{BC3955FC-5A34-44C6-9228-47A0523A2962}" type="parTrans" cxnId="{E58827B5-07BF-43B8-8661-B5F0A06F02BB}">
      <dgm:prSet/>
      <dgm:spPr/>
      <dgm:t>
        <a:bodyPr/>
        <a:lstStyle/>
        <a:p>
          <a:endParaRPr lang="en-GB"/>
        </a:p>
      </dgm:t>
    </dgm:pt>
    <dgm:pt modelId="{860B7B86-6E84-46D8-9CA4-528658E7B3BB}" type="sibTrans" cxnId="{E58827B5-07BF-43B8-8661-B5F0A06F02BB}">
      <dgm:prSet/>
      <dgm:spPr/>
      <dgm:t>
        <a:bodyPr/>
        <a:lstStyle/>
        <a:p>
          <a:endParaRPr lang="en-GB"/>
        </a:p>
      </dgm:t>
    </dgm:pt>
    <dgm:pt modelId="{0F1A728F-156E-42BD-8600-CD7D993B5C42}">
      <dgm:prSet/>
      <dgm:spPr/>
      <dgm:t>
        <a:bodyPr/>
        <a:lstStyle/>
        <a:p>
          <a:r>
            <a:rPr lang="en-GB"/>
            <a:t>Case findings from a recent Safeguarding Adults Review </a:t>
          </a:r>
          <a:r>
            <a:rPr lang="en-GB" u="sng">
              <a:hlinkClick xmlns:r="http://schemas.openxmlformats.org/officeDocument/2006/relationships" r:id="rId1"/>
            </a:rPr>
            <a:t>‘Mary and Graham’</a:t>
          </a:r>
          <a:r>
            <a:rPr lang="en-GB"/>
            <a:t> highlights the importance of escalating concerns in these situations</a:t>
          </a:r>
        </a:p>
      </dgm:t>
    </dgm:pt>
    <dgm:pt modelId="{FC6DF82A-1F4C-4641-B467-4FE9F2748968}" type="parTrans" cxnId="{9CD8198F-3018-4339-9A41-E6BC130FFECE}">
      <dgm:prSet/>
      <dgm:spPr/>
      <dgm:t>
        <a:bodyPr/>
        <a:lstStyle/>
        <a:p>
          <a:endParaRPr lang="en-GB"/>
        </a:p>
      </dgm:t>
    </dgm:pt>
    <dgm:pt modelId="{17101F23-1B75-49B2-8250-1ACD5BFA02E6}" type="sibTrans" cxnId="{9CD8198F-3018-4339-9A41-E6BC130FFECE}">
      <dgm:prSet/>
      <dgm:spPr/>
      <dgm:t>
        <a:bodyPr/>
        <a:lstStyle/>
        <a:p>
          <a:endParaRPr lang="en-GB"/>
        </a:p>
      </dgm:t>
    </dgm:pt>
    <dgm:pt modelId="{639E5021-E131-4B3E-859D-D9AB5CEBF1E0}" type="pres">
      <dgm:prSet presAssocID="{50DBB6EB-9559-4A24-83E0-217DB3459011}" presName="diagram" presStyleCnt="0">
        <dgm:presLayoutVars>
          <dgm:dir/>
          <dgm:resizeHandles val="exact"/>
        </dgm:presLayoutVars>
      </dgm:prSet>
      <dgm:spPr/>
    </dgm:pt>
    <dgm:pt modelId="{2DC0FEC0-93BE-432A-8391-89D09794A15B}" type="pres">
      <dgm:prSet presAssocID="{3A334F4A-0F82-49A3-A3E4-22D450FC2739}" presName="node" presStyleLbl="node1" presStyleIdx="0" presStyleCnt="5">
        <dgm:presLayoutVars>
          <dgm:bulletEnabled val="1"/>
        </dgm:presLayoutVars>
      </dgm:prSet>
      <dgm:spPr/>
    </dgm:pt>
    <dgm:pt modelId="{4B86614F-81BA-4506-BDE7-94BB6A57D7D1}" type="pres">
      <dgm:prSet presAssocID="{4136BA0C-60FA-4941-B4BF-2D2A825EBBD2}" presName="sibTrans" presStyleCnt="0"/>
      <dgm:spPr/>
    </dgm:pt>
    <dgm:pt modelId="{42AE6F42-9032-4A51-8510-9421F6BB683B}" type="pres">
      <dgm:prSet presAssocID="{A6C83DC7-80A8-4F1F-9FAB-49625020DC9B}" presName="node" presStyleLbl="node1" presStyleIdx="1" presStyleCnt="5">
        <dgm:presLayoutVars>
          <dgm:bulletEnabled val="1"/>
        </dgm:presLayoutVars>
      </dgm:prSet>
      <dgm:spPr/>
    </dgm:pt>
    <dgm:pt modelId="{3E11E49F-EB65-49FF-B7C9-4008FC20CCFC}" type="pres">
      <dgm:prSet presAssocID="{A494D584-36D0-42BF-B7F7-CD79D0BEB9C8}" presName="sibTrans" presStyleCnt="0"/>
      <dgm:spPr/>
    </dgm:pt>
    <dgm:pt modelId="{C3AB35BF-9F62-4C88-A469-63DC93E9AB77}" type="pres">
      <dgm:prSet presAssocID="{BEC5D3A2-6147-4679-AD84-5006E490758D}" presName="node" presStyleLbl="node1" presStyleIdx="2" presStyleCnt="5">
        <dgm:presLayoutVars>
          <dgm:bulletEnabled val="1"/>
        </dgm:presLayoutVars>
      </dgm:prSet>
      <dgm:spPr/>
    </dgm:pt>
    <dgm:pt modelId="{58B5B7C0-29FA-412B-8A4F-E954DAE600B9}" type="pres">
      <dgm:prSet presAssocID="{3026FEE6-AB27-4F97-B936-78E9CBD23CDA}" presName="sibTrans" presStyleCnt="0"/>
      <dgm:spPr/>
    </dgm:pt>
    <dgm:pt modelId="{C27C5B7E-71CB-47F2-9F86-65735F0B9428}" type="pres">
      <dgm:prSet presAssocID="{A4CA2FCE-6B16-4595-95FF-53F89BB071FF}" presName="node" presStyleLbl="node1" presStyleIdx="3" presStyleCnt="5">
        <dgm:presLayoutVars>
          <dgm:bulletEnabled val="1"/>
        </dgm:presLayoutVars>
      </dgm:prSet>
      <dgm:spPr/>
    </dgm:pt>
    <dgm:pt modelId="{F678900F-6FEB-4CE5-987F-2AFAD8CACC8D}" type="pres">
      <dgm:prSet presAssocID="{860B7B86-6E84-46D8-9CA4-528658E7B3BB}" presName="sibTrans" presStyleCnt="0"/>
      <dgm:spPr/>
    </dgm:pt>
    <dgm:pt modelId="{2E5BD518-4074-4288-9209-6B7ED8D70D5F}" type="pres">
      <dgm:prSet presAssocID="{0F1A728F-156E-42BD-8600-CD7D993B5C42}" presName="node" presStyleLbl="node1" presStyleIdx="4" presStyleCnt="5">
        <dgm:presLayoutVars>
          <dgm:bulletEnabled val="1"/>
        </dgm:presLayoutVars>
      </dgm:prSet>
      <dgm:spPr/>
    </dgm:pt>
  </dgm:ptLst>
  <dgm:cxnLst>
    <dgm:cxn modelId="{0B71EA39-7048-4AE4-9EBB-7855F147F4CF}" type="presOf" srcId="{3A334F4A-0F82-49A3-A3E4-22D450FC2739}" destId="{2DC0FEC0-93BE-432A-8391-89D09794A15B}" srcOrd="0" destOrd="0" presId="urn:microsoft.com/office/officeart/2005/8/layout/default"/>
    <dgm:cxn modelId="{0FC5B63E-1A44-48C2-94FD-46D29B5EFC79}" type="presOf" srcId="{50DBB6EB-9559-4A24-83E0-217DB3459011}" destId="{639E5021-E131-4B3E-859D-D9AB5CEBF1E0}" srcOrd="0" destOrd="0" presId="urn:microsoft.com/office/officeart/2005/8/layout/default"/>
    <dgm:cxn modelId="{C27EF348-B128-4A28-B019-03C808DA66B3}" type="presOf" srcId="{BEC5D3A2-6147-4679-AD84-5006E490758D}" destId="{C3AB35BF-9F62-4C88-A469-63DC93E9AB77}" srcOrd="0" destOrd="0" presId="urn:microsoft.com/office/officeart/2005/8/layout/default"/>
    <dgm:cxn modelId="{348B8670-8FC6-4C88-8CAF-DF1F56010C52}" type="presOf" srcId="{0F1A728F-156E-42BD-8600-CD7D993B5C42}" destId="{2E5BD518-4074-4288-9209-6B7ED8D70D5F}" srcOrd="0" destOrd="0" presId="urn:microsoft.com/office/officeart/2005/8/layout/default"/>
    <dgm:cxn modelId="{5C138972-6E09-404E-93B1-1F486A1205A6}" type="presOf" srcId="{A4CA2FCE-6B16-4595-95FF-53F89BB071FF}" destId="{C27C5B7E-71CB-47F2-9F86-65735F0B9428}" srcOrd="0" destOrd="0" presId="urn:microsoft.com/office/officeart/2005/8/layout/default"/>
    <dgm:cxn modelId="{9CD8198F-3018-4339-9A41-E6BC130FFECE}" srcId="{50DBB6EB-9559-4A24-83E0-217DB3459011}" destId="{0F1A728F-156E-42BD-8600-CD7D993B5C42}" srcOrd="4" destOrd="0" parTransId="{FC6DF82A-1F4C-4641-B467-4FE9F2748968}" sibTransId="{17101F23-1B75-49B2-8250-1ACD5BFA02E6}"/>
    <dgm:cxn modelId="{033BFA95-C133-41BE-8898-9693205D42A5}" srcId="{50DBB6EB-9559-4A24-83E0-217DB3459011}" destId="{BEC5D3A2-6147-4679-AD84-5006E490758D}" srcOrd="2" destOrd="0" parTransId="{C25DF671-EA0F-46ED-B9F2-37ABF8EF41AF}" sibTransId="{3026FEE6-AB27-4F97-B936-78E9CBD23CDA}"/>
    <dgm:cxn modelId="{BAEA29AD-B1FA-4807-BE5F-6A1A9A6CF825}" srcId="{50DBB6EB-9559-4A24-83E0-217DB3459011}" destId="{3A334F4A-0F82-49A3-A3E4-22D450FC2739}" srcOrd="0" destOrd="0" parTransId="{27CFB11D-229C-4105-BF81-CDA19FB58267}" sibTransId="{4136BA0C-60FA-4941-B4BF-2D2A825EBBD2}"/>
    <dgm:cxn modelId="{31EA6FB0-7B1E-42B2-84A6-ABA47804C39B}" type="presOf" srcId="{A6C83DC7-80A8-4F1F-9FAB-49625020DC9B}" destId="{42AE6F42-9032-4A51-8510-9421F6BB683B}" srcOrd="0" destOrd="0" presId="urn:microsoft.com/office/officeart/2005/8/layout/default"/>
    <dgm:cxn modelId="{E58827B5-07BF-43B8-8661-B5F0A06F02BB}" srcId="{50DBB6EB-9559-4A24-83E0-217DB3459011}" destId="{A4CA2FCE-6B16-4595-95FF-53F89BB071FF}" srcOrd="3" destOrd="0" parTransId="{BC3955FC-5A34-44C6-9228-47A0523A2962}" sibTransId="{860B7B86-6E84-46D8-9CA4-528658E7B3BB}"/>
    <dgm:cxn modelId="{EC0ED7F1-AB6E-4503-9E80-F20E1EBEB264}" srcId="{50DBB6EB-9559-4A24-83E0-217DB3459011}" destId="{A6C83DC7-80A8-4F1F-9FAB-49625020DC9B}" srcOrd="1" destOrd="0" parTransId="{2E5885B5-D8A7-4CC9-9CF7-344EB936288F}" sibTransId="{A494D584-36D0-42BF-B7F7-CD79D0BEB9C8}"/>
    <dgm:cxn modelId="{45BD090B-8FC6-4D09-9DBA-22DCC2E5DDAF}" type="presParOf" srcId="{639E5021-E131-4B3E-859D-D9AB5CEBF1E0}" destId="{2DC0FEC0-93BE-432A-8391-89D09794A15B}" srcOrd="0" destOrd="0" presId="urn:microsoft.com/office/officeart/2005/8/layout/default"/>
    <dgm:cxn modelId="{275A9AAA-23A0-4419-AE03-7FEF1329500F}" type="presParOf" srcId="{639E5021-E131-4B3E-859D-D9AB5CEBF1E0}" destId="{4B86614F-81BA-4506-BDE7-94BB6A57D7D1}" srcOrd="1" destOrd="0" presId="urn:microsoft.com/office/officeart/2005/8/layout/default"/>
    <dgm:cxn modelId="{BFA50C40-F0EE-4298-80AB-7AFF3F538E27}" type="presParOf" srcId="{639E5021-E131-4B3E-859D-D9AB5CEBF1E0}" destId="{42AE6F42-9032-4A51-8510-9421F6BB683B}" srcOrd="2" destOrd="0" presId="urn:microsoft.com/office/officeart/2005/8/layout/default"/>
    <dgm:cxn modelId="{F650395B-E2BF-48F4-B911-73ED3986C9A5}" type="presParOf" srcId="{639E5021-E131-4B3E-859D-D9AB5CEBF1E0}" destId="{3E11E49F-EB65-49FF-B7C9-4008FC20CCFC}" srcOrd="3" destOrd="0" presId="urn:microsoft.com/office/officeart/2005/8/layout/default"/>
    <dgm:cxn modelId="{59EABA86-8827-4A6C-9493-A599FA525B35}" type="presParOf" srcId="{639E5021-E131-4B3E-859D-D9AB5CEBF1E0}" destId="{C3AB35BF-9F62-4C88-A469-63DC93E9AB77}" srcOrd="4" destOrd="0" presId="urn:microsoft.com/office/officeart/2005/8/layout/default"/>
    <dgm:cxn modelId="{902B8C8C-AE2A-4620-B349-227BBE128AB3}" type="presParOf" srcId="{639E5021-E131-4B3E-859D-D9AB5CEBF1E0}" destId="{58B5B7C0-29FA-412B-8A4F-E954DAE600B9}" srcOrd="5" destOrd="0" presId="urn:microsoft.com/office/officeart/2005/8/layout/default"/>
    <dgm:cxn modelId="{16147F6C-6D39-4AE3-B007-7BF04F57E796}" type="presParOf" srcId="{639E5021-E131-4B3E-859D-D9AB5CEBF1E0}" destId="{C27C5B7E-71CB-47F2-9F86-65735F0B9428}" srcOrd="6" destOrd="0" presId="urn:microsoft.com/office/officeart/2005/8/layout/default"/>
    <dgm:cxn modelId="{4479B38B-6A19-4A45-A71C-3B7DF2716924}" type="presParOf" srcId="{639E5021-E131-4B3E-859D-D9AB5CEBF1E0}" destId="{F678900F-6FEB-4CE5-987F-2AFAD8CACC8D}" srcOrd="7" destOrd="0" presId="urn:microsoft.com/office/officeart/2005/8/layout/default"/>
    <dgm:cxn modelId="{EB06811E-9E72-4CD1-A96C-9EB665C177FB}" type="presParOf" srcId="{639E5021-E131-4B3E-859D-D9AB5CEBF1E0}" destId="{2E5BD518-4074-4288-9209-6B7ED8D70D5F}"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A6C755E-0300-4BCE-AF37-68BC9956E206}" type="doc">
      <dgm:prSet loTypeId="urn:microsoft.com/office/officeart/2008/layout/VerticalCurvedList" loCatId="list" qsTypeId="urn:microsoft.com/office/officeart/2005/8/quickstyle/simple5" qsCatId="simple" csTypeId="urn:microsoft.com/office/officeart/2005/8/colors/colorful4" csCatId="colorful"/>
      <dgm:spPr/>
      <dgm:t>
        <a:bodyPr/>
        <a:lstStyle/>
        <a:p>
          <a:endParaRPr lang="en-GB"/>
        </a:p>
      </dgm:t>
    </dgm:pt>
    <dgm:pt modelId="{054C1B85-EC86-44C9-B70F-0CDE60D13D16}">
      <dgm:prSet/>
      <dgm:spPr/>
      <dgm:t>
        <a:bodyPr/>
        <a:lstStyle/>
        <a:p>
          <a:r>
            <a:rPr lang="en-GB"/>
            <a:t>Where adults have capacity to make decisions but these are putting them at risk of serious harm or death</a:t>
          </a:r>
        </a:p>
      </dgm:t>
    </dgm:pt>
    <dgm:pt modelId="{C5978E17-71F1-49CF-885E-521A0C4F4009}" type="parTrans" cxnId="{7A9AC79F-0EC9-4FD8-8AA5-6AA533710267}">
      <dgm:prSet/>
      <dgm:spPr/>
      <dgm:t>
        <a:bodyPr/>
        <a:lstStyle/>
        <a:p>
          <a:endParaRPr lang="en-GB"/>
        </a:p>
      </dgm:t>
    </dgm:pt>
    <dgm:pt modelId="{582C9DF3-8C32-4E9E-BDD8-9C0FF4D43BFD}" type="sibTrans" cxnId="{7A9AC79F-0EC9-4FD8-8AA5-6AA533710267}">
      <dgm:prSet/>
      <dgm:spPr/>
      <dgm:t>
        <a:bodyPr/>
        <a:lstStyle/>
        <a:p>
          <a:endParaRPr lang="en-GB"/>
        </a:p>
      </dgm:t>
    </dgm:pt>
    <dgm:pt modelId="{DBB0B6BC-7E28-40E5-A426-3B1EB31617ED}">
      <dgm:prSet/>
      <dgm:spPr/>
      <dgm:t>
        <a:bodyPr/>
        <a:lstStyle/>
        <a:p>
          <a:r>
            <a:rPr lang="en-GB"/>
            <a:t>They fail to engage</a:t>
          </a:r>
        </a:p>
      </dgm:t>
    </dgm:pt>
    <dgm:pt modelId="{9FDD2E02-50B5-4E86-81EF-F6885856320E}" type="parTrans" cxnId="{6B2EEDA4-DE50-4464-AC9E-6309DA5D5B5E}">
      <dgm:prSet/>
      <dgm:spPr/>
      <dgm:t>
        <a:bodyPr/>
        <a:lstStyle/>
        <a:p>
          <a:endParaRPr lang="en-GB"/>
        </a:p>
      </dgm:t>
    </dgm:pt>
    <dgm:pt modelId="{1A296005-8976-42AF-8DAF-F4E04AC1FC4C}" type="sibTrans" cxnId="{6B2EEDA4-DE50-4464-AC9E-6309DA5D5B5E}">
      <dgm:prSet/>
      <dgm:spPr/>
      <dgm:t>
        <a:bodyPr/>
        <a:lstStyle/>
        <a:p>
          <a:endParaRPr lang="en-GB"/>
        </a:p>
      </dgm:t>
    </dgm:pt>
    <dgm:pt modelId="{E3AD3B17-B061-4281-99A7-687249F49D5C}">
      <dgm:prSet/>
      <dgm:spPr/>
      <dgm:t>
        <a:bodyPr/>
        <a:lstStyle/>
        <a:p>
          <a:r>
            <a:rPr lang="en-GB"/>
            <a:t>Risk strategies and all other options have been exhausted</a:t>
          </a:r>
        </a:p>
      </dgm:t>
    </dgm:pt>
    <dgm:pt modelId="{1AB6A6B0-1E8E-40AD-8126-BF2DAB949481}" type="parTrans" cxnId="{2069F813-CAC1-42DA-9AEF-DF5793F2CD3C}">
      <dgm:prSet/>
      <dgm:spPr/>
      <dgm:t>
        <a:bodyPr/>
        <a:lstStyle/>
        <a:p>
          <a:endParaRPr lang="en-GB"/>
        </a:p>
      </dgm:t>
    </dgm:pt>
    <dgm:pt modelId="{8312FFD4-BDE4-4788-A9D8-18CEF4BB47D0}" type="sibTrans" cxnId="{2069F813-CAC1-42DA-9AEF-DF5793F2CD3C}">
      <dgm:prSet/>
      <dgm:spPr/>
      <dgm:t>
        <a:bodyPr/>
        <a:lstStyle/>
        <a:p>
          <a:endParaRPr lang="en-GB"/>
        </a:p>
      </dgm:t>
    </dgm:pt>
    <dgm:pt modelId="{BB722F92-305A-4FCF-982E-435617C3A28A}">
      <dgm:prSet/>
      <dgm:spPr/>
      <dgm:t>
        <a:bodyPr/>
        <a:lstStyle/>
        <a:p>
          <a:r>
            <a:rPr lang="en-GB"/>
            <a:t>Under pressure or coercion from a third party</a:t>
          </a:r>
        </a:p>
      </dgm:t>
    </dgm:pt>
    <dgm:pt modelId="{C4ACCDEB-6DC4-4905-95EA-B997FDADE8E2}" type="parTrans" cxnId="{BE1A5579-DA27-4B9D-9539-679C9666682A}">
      <dgm:prSet/>
      <dgm:spPr/>
      <dgm:t>
        <a:bodyPr/>
        <a:lstStyle/>
        <a:p>
          <a:endParaRPr lang="en-GB"/>
        </a:p>
      </dgm:t>
    </dgm:pt>
    <dgm:pt modelId="{E77E9C48-4A49-4AA9-A30B-479C0D80B979}" type="sibTrans" cxnId="{BE1A5579-DA27-4B9D-9539-679C9666682A}">
      <dgm:prSet/>
      <dgm:spPr/>
      <dgm:t>
        <a:bodyPr/>
        <a:lstStyle/>
        <a:p>
          <a:endParaRPr lang="en-GB"/>
        </a:p>
      </dgm:t>
    </dgm:pt>
    <dgm:pt modelId="{E22CAE5C-DAF1-45F3-B89B-6EE052E7AFF7}">
      <dgm:prSet/>
      <dgm:spPr/>
      <dgm:t>
        <a:bodyPr/>
        <a:lstStyle/>
        <a:p>
          <a:r>
            <a:rPr lang="en-GB"/>
            <a:t>Take advice from a senior manager and your legal department</a:t>
          </a:r>
        </a:p>
      </dgm:t>
    </dgm:pt>
    <dgm:pt modelId="{3EC5148E-A093-4111-B333-3C02648AB4F9}" type="parTrans" cxnId="{659B15AF-E6A6-465A-A27B-369DB1109F32}">
      <dgm:prSet/>
      <dgm:spPr/>
      <dgm:t>
        <a:bodyPr/>
        <a:lstStyle/>
        <a:p>
          <a:endParaRPr lang="en-GB"/>
        </a:p>
      </dgm:t>
    </dgm:pt>
    <dgm:pt modelId="{89111A05-78A9-4B04-BA1D-31A52D23B071}" type="sibTrans" cxnId="{659B15AF-E6A6-465A-A27B-369DB1109F32}">
      <dgm:prSet/>
      <dgm:spPr/>
      <dgm:t>
        <a:bodyPr/>
        <a:lstStyle/>
        <a:p>
          <a:endParaRPr lang="en-GB"/>
        </a:p>
      </dgm:t>
    </dgm:pt>
    <dgm:pt modelId="{ABF47A56-F133-4E00-9916-29355525E305}">
      <dgm:prSet/>
      <dgm:spPr/>
      <dgm:t>
        <a:bodyPr/>
        <a:lstStyle/>
        <a:p>
          <a:r>
            <a:rPr lang="en-GB"/>
            <a:t>Inherent Jurisdiction of courts may need to be considered</a:t>
          </a:r>
        </a:p>
      </dgm:t>
    </dgm:pt>
    <dgm:pt modelId="{FC678DC8-7E10-4613-8D0A-2C99D910CEE6}" type="parTrans" cxnId="{79D58A4E-03B9-4073-BDE0-1F0C3A055268}">
      <dgm:prSet/>
      <dgm:spPr/>
      <dgm:t>
        <a:bodyPr/>
        <a:lstStyle/>
        <a:p>
          <a:endParaRPr lang="en-GB"/>
        </a:p>
      </dgm:t>
    </dgm:pt>
    <dgm:pt modelId="{E4FFEDD3-9F59-4866-B481-9302E58E35A0}" type="sibTrans" cxnId="{79D58A4E-03B9-4073-BDE0-1F0C3A055268}">
      <dgm:prSet/>
      <dgm:spPr/>
      <dgm:t>
        <a:bodyPr/>
        <a:lstStyle/>
        <a:p>
          <a:endParaRPr lang="en-GB"/>
        </a:p>
      </dgm:t>
    </dgm:pt>
    <dgm:pt modelId="{7DFF47F9-D755-4058-884E-E3B71605164B}">
      <dgm:prSet/>
      <dgm:spPr/>
      <dgm:t>
        <a:bodyPr/>
        <a:lstStyle/>
        <a:p>
          <a:r>
            <a:rPr lang="en-GB"/>
            <a:t>This is rare and there is an implication on the adults human rights</a:t>
          </a:r>
        </a:p>
      </dgm:t>
    </dgm:pt>
    <dgm:pt modelId="{1B2F32CF-21C6-4760-B3BF-1E4E2193ABA7}" type="parTrans" cxnId="{12F863B5-680E-4BBA-8EAF-32CDEB09E982}">
      <dgm:prSet/>
      <dgm:spPr/>
      <dgm:t>
        <a:bodyPr/>
        <a:lstStyle/>
        <a:p>
          <a:endParaRPr lang="en-GB"/>
        </a:p>
      </dgm:t>
    </dgm:pt>
    <dgm:pt modelId="{FEFED40D-50F2-4066-A7EF-C189F631C318}" type="sibTrans" cxnId="{12F863B5-680E-4BBA-8EAF-32CDEB09E982}">
      <dgm:prSet/>
      <dgm:spPr/>
      <dgm:t>
        <a:bodyPr/>
        <a:lstStyle/>
        <a:p>
          <a:endParaRPr lang="en-GB"/>
        </a:p>
      </dgm:t>
    </dgm:pt>
    <dgm:pt modelId="{EAFCA8A9-3F78-46CC-B159-A277CCAC3354}">
      <dgm:prSet/>
      <dgm:spPr/>
    </dgm:pt>
    <dgm:pt modelId="{43CFA576-2D4F-4E9B-8E60-AD6540C216F2}" type="parTrans" cxnId="{54D09BC8-AE73-4879-B71B-B5E14868BAB6}">
      <dgm:prSet/>
      <dgm:spPr/>
      <dgm:t>
        <a:bodyPr/>
        <a:lstStyle/>
        <a:p>
          <a:endParaRPr lang="en-GB"/>
        </a:p>
      </dgm:t>
    </dgm:pt>
    <dgm:pt modelId="{FBB6AE87-56AD-4CA6-A468-31AB60971A10}" type="sibTrans" cxnId="{54D09BC8-AE73-4879-B71B-B5E14868BAB6}">
      <dgm:prSet/>
      <dgm:spPr/>
      <dgm:t>
        <a:bodyPr/>
        <a:lstStyle/>
        <a:p>
          <a:endParaRPr lang="en-GB"/>
        </a:p>
      </dgm:t>
    </dgm:pt>
    <dgm:pt modelId="{90125D7E-3527-4430-915B-74E1A569BDA5}" type="pres">
      <dgm:prSet presAssocID="{9A6C755E-0300-4BCE-AF37-68BC9956E206}" presName="Name0" presStyleCnt="0">
        <dgm:presLayoutVars>
          <dgm:chMax val="7"/>
          <dgm:chPref val="7"/>
          <dgm:dir/>
        </dgm:presLayoutVars>
      </dgm:prSet>
      <dgm:spPr/>
    </dgm:pt>
    <dgm:pt modelId="{84029BDC-68E3-42D5-AB76-F9005C1DE1A8}" type="pres">
      <dgm:prSet presAssocID="{9A6C755E-0300-4BCE-AF37-68BC9956E206}" presName="Name1" presStyleCnt="0"/>
      <dgm:spPr/>
    </dgm:pt>
    <dgm:pt modelId="{7F4DE3D7-72D2-4B07-A47A-6D4BE81AD675}" type="pres">
      <dgm:prSet presAssocID="{9A6C755E-0300-4BCE-AF37-68BC9956E206}" presName="cycle" presStyleCnt="0"/>
      <dgm:spPr/>
    </dgm:pt>
    <dgm:pt modelId="{DF69DE4B-C10B-43F9-BB37-9F70B2BCDD07}" type="pres">
      <dgm:prSet presAssocID="{9A6C755E-0300-4BCE-AF37-68BC9956E206}" presName="srcNode" presStyleLbl="node1" presStyleIdx="0" presStyleCnt="7"/>
      <dgm:spPr/>
    </dgm:pt>
    <dgm:pt modelId="{59A10DED-5082-40DA-91F7-A6C58A7F60C7}" type="pres">
      <dgm:prSet presAssocID="{9A6C755E-0300-4BCE-AF37-68BC9956E206}" presName="conn" presStyleLbl="parChTrans1D2" presStyleIdx="0" presStyleCnt="1"/>
      <dgm:spPr/>
    </dgm:pt>
    <dgm:pt modelId="{5285139D-ACD7-48AB-AFFE-132F6358914E}" type="pres">
      <dgm:prSet presAssocID="{9A6C755E-0300-4BCE-AF37-68BC9956E206}" presName="extraNode" presStyleLbl="node1" presStyleIdx="0" presStyleCnt="7"/>
      <dgm:spPr/>
    </dgm:pt>
    <dgm:pt modelId="{BD39958D-F235-4D3D-B44D-9C118F8D7D77}" type="pres">
      <dgm:prSet presAssocID="{9A6C755E-0300-4BCE-AF37-68BC9956E206}" presName="dstNode" presStyleLbl="node1" presStyleIdx="0" presStyleCnt="7"/>
      <dgm:spPr/>
    </dgm:pt>
    <dgm:pt modelId="{D75A824D-7DB5-4203-9179-DE35C97EB920}" type="pres">
      <dgm:prSet presAssocID="{054C1B85-EC86-44C9-B70F-0CDE60D13D16}" presName="text_1" presStyleLbl="node1" presStyleIdx="0" presStyleCnt="7">
        <dgm:presLayoutVars>
          <dgm:bulletEnabled val="1"/>
        </dgm:presLayoutVars>
      </dgm:prSet>
      <dgm:spPr/>
    </dgm:pt>
    <dgm:pt modelId="{6E188629-959E-4142-BCB6-1B3F2350B62D}" type="pres">
      <dgm:prSet presAssocID="{054C1B85-EC86-44C9-B70F-0CDE60D13D16}" presName="accent_1" presStyleCnt="0"/>
      <dgm:spPr/>
    </dgm:pt>
    <dgm:pt modelId="{80A6968F-2F19-4C06-8133-B85F93EF9507}" type="pres">
      <dgm:prSet presAssocID="{054C1B85-EC86-44C9-B70F-0CDE60D13D16}" presName="accentRepeatNode" presStyleLbl="solidFgAcc1" presStyleIdx="0" presStyleCnt="7"/>
      <dgm:spPr/>
    </dgm:pt>
    <dgm:pt modelId="{CF787AA9-3152-4817-8B57-C3CDABEC647F}" type="pres">
      <dgm:prSet presAssocID="{DBB0B6BC-7E28-40E5-A426-3B1EB31617ED}" presName="text_2" presStyleLbl="node1" presStyleIdx="1" presStyleCnt="7">
        <dgm:presLayoutVars>
          <dgm:bulletEnabled val="1"/>
        </dgm:presLayoutVars>
      </dgm:prSet>
      <dgm:spPr/>
    </dgm:pt>
    <dgm:pt modelId="{DFF17247-128C-4E2D-83C1-8F02B739BAC4}" type="pres">
      <dgm:prSet presAssocID="{DBB0B6BC-7E28-40E5-A426-3B1EB31617ED}" presName="accent_2" presStyleCnt="0"/>
      <dgm:spPr/>
    </dgm:pt>
    <dgm:pt modelId="{FF82E7B6-1E45-42E9-BFAC-D0C834EBA3EC}" type="pres">
      <dgm:prSet presAssocID="{DBB0B6BC-7E28-40E5-A426-3B1EB31617ED}" presName="accentRepeatNode" presStyleLbl="solidFgAcc1" presStyleIdx="1" presStyleCnt="7"/>
      <dgm:spPr/>
    </dgm:pt>
    <dgm:pt modelId="{DB374FBC-6339-439E-9A7D-A1612250C68A}" type="pres">
      <dgm:prSet presAssocID="{E3AD3B17-B061-4281-99A7-687249F49D5C}" presName="text_3" presStyleLbl="node1" presStyleIdx="2" presStyleCnt="7">
        <dgm:presLayoutVars>
          <dgm:bulletEnabled val="1"/>
        </dgm:presLayoutVars>
      </dgm:prSet>
      <dgm:spPr/>
    </dgm:pt>
    <dgm:pt modelId="{C5673309-E3F8-4C3C-8665-B56FE512C263}" type="pres">
      <dgm:prSet presAssocID="{E3AD3B17-B061-4281-99A7-687249F49D5C}" presName="accent_3" presStyleCnt="0"/>
      <dgm:spPr/>
    </dgm:pt>
    <dgm:pt modelId="{F75CDA04-D148-4015-90C6-B533CAD3641F}" type="pres">
      <dgm:prSet presAssocID="{E3AD3B17-B061-4281-99A7-687249F49D5C}" presName="accentRepeatNode" presStyleLbl="solidFgAcc1" presStyleIdx="2" presStyleCnt="7"/>
      <dgm:spPr/>
    </dgm:pt>
    <dgm:pt modelId="{508EDB21-82E7-4F0E-8EDC-F07573DC94DA}" type="pres">
      <dgm:prSet presAssocID="{BB722F92-305A-4FCF-982E-435617C3A28A}" presName="text_4" presStyleLbl="node1" presStyleIdx="3" presStyleCnt="7">
        <dgm:presLayoutVars>
          <dgm:bulletEnabled val="1"/>
        </dgm:presLayoutVars>
      </dgm:prSet>
      <dgm:spPr/>
    </dgm:pt>
    <dgm:pt modelId="{858E048A-8C93-4773-8519-F5578BFB6DA7}" type="pres">
      <dgm:prSet presAssocID="{BB722F92-305A-4FCF-982E-435617C3A28A}" presName="accent_4" presStyleCnt="0"/>
      <dgm:spPr/>
    </dgm:pt>
    <dgm:pt modelId="{FFCE0FED-E6C2-4A67-914C-07AA3D55C51A}" type="pres">
      <dgm:prSet presAssocID="{BB722F92-305A-4FCF-982E-435617C3A28A}" presName="accentRepeatNode" presStyleLbl="solidFgAcc1" presStyleIdx="3" presStyleCnt="7"/>
      <dgm:spPr/>
    </dgm:pt>
    <dgm:pt modelId="{6FACB7DD-C664-4010-8F28-E0E3DD8B61E3}" type="pres">
      <dgm:prSet presAssocID="{E22CAE5C-DAF1-45F3-B89B-6EE052E7AFF7}" presName="text_5" presStyleLbl="node1" presStyleIdx="4" presStyleCnt="7">
        <dgm:presLayoutVars>
          <dgm:bulletEnabled val="1"/>
        </dgm:presLayoutVars>
      </dgm:prSet>
      <dgm:spPr/>
    </dgm:pt>
    <dgm:pt modelId="{B74EF15A-8005-4FC5-9090-3794B8DE501E}" type="pres">
      <dgm:prSet presAssocID="{E22CAE5C-DAF1-45F3-B89B-6EE052E7AFF7}" presName="accent_5" presStyleCnt="0"/>
      <dgm:spPr/>
    </dgm:pt>
    <dgm:pt modelId="{9E4C9477-C6B2-49CA-96D0-9AA2D1B270C1}" type="pres">
      <dgm:prSet presAssocID="{E22CAE5C-DAF1-45F3-B89B-6EE052E7AFF7}" presName="accentRepeatNode" presStyleLbl="solidFgAcc1" presStyleIdx="4" presStyleCnt="7"/>
      <dgm:spPr/>
    </dgm:pt>
    <dgm:pt modelId="{F7226AB5-58C9-4C45-B98D-033EC05454AB}" type="pres">
      <dgm:prSet presAssocID="{ABF47A56-F133-4E00-9916-29355525E305}" presName="text_6" presStyleLbl="node1" presStyleIdx="5" presStyleCnt="7">
        <dgm:presLayoutVars>
          <dgm:bulletEnabled val="1"/>
        </dgm:presLayoutVars>
      </dgm:prSet>
      <dgm:spPr/>
    </dgm:pt>
    <dgm:pt modelId="{0D6B347E-D918-4A3C-8349-4FC4E92FA6F8}" type="pres">
      <dgm:prSet presAssocID="{ABF47A56-F133-4E00-9916-29355525E305}" presName="accent_6" presStyleCnt="0"/>
      <dgm:spPr/>
    </dgm:pt>
    <dgm:pt modelId="{84C9E01B-6C4B-4FC3-9AAC-6AE08162DDF2}" type="pres">
      <dgm:prSet presAssocID="{ABF47A56-F133-4E00-9916-29355525E305}" presName="accentRepeatNode" presStyleLbl="solidFgAcc1" presStyleIdx="5" presStyleCnt="7"/>
      <dgm:spPr/>
    </dgm:pt>
    <dgm:pt modelId="{14123458-CDFF-4F8E-B7B8-428922759A62}" type="pres">
      <dgm:prSet presAssocID="{7DFF47F9-D755-4058-884E-E3B71605164B}" presName="text_7" presStyleLbl="node1" presStyleIdx="6" presStyleCnt="7">
        <dgm:presLayoutVars>
          <dgm:bulletEnabled val="1"/>
        </dgm:presLayoutVars>
      </dgm:prSet>
      <dgm:spPr/>
    </dgm:pt>
    <dgm:pt modelId="{1D7E2830-C180-4B4E-9F7C-1328F79CF6C4}" type="pres">
      <dgm:prSet presAssocID="{7DFF47F9-D755-4058-884E-E3B71605164B}" presName="accent_7" presStyleCnt="0"/>
      <dgm:spPr/>
    </dgm:pt>
    <dgm:pt modelId="{85BFE913-1FD1-4EC1-A308-25613B64B7CC}" type="pres">
      <dgm:prSet presAssocID="{7DFF47F9-D755-4058-884E-E3B71605164B}" presName="accentRepeatNode" presStyleLbl="solidFgAcc1" presStyleIdx="6" presStyleCnt="7"/>
      <dgm:spPr/>
    </dgm:pt>
  </dgm:ptLst>
  <dgm:cxnLst>
    <dgm:cxn modelId="{94AA1706-A1E2-4DEA-84BB-B96D758F6B2C}" type="presOf" srcId="{9A6C755E-0300-4BCE-AF37-68BC9956E206}" destId="{90125D7E-3527-4430-915B-74E1A569BDA5}" srcOrd="0" destOrd="0" presId="urn:microsoft.com/office/officeart/2008/layout/VerticalCurvedList"/>
    <dgm:cxn modelId="{2069F813-CAC1-42DA-9AEF-DF5793F2CD3C}" srcId="{9A6C755E-0300-4BCE-AF37-68BC9956E206}" destId="{E3AD3B17-B061-4281-99A7-687249F49D5C}" srcOrd="2" destOrd="0" parTransId="{1AB6A6B0-1E8E-40AD-8126-BF2DAB949481}" sibTransId="{8312FFD4-BDE4-4788-A9D8-18CEF4BB47D0}"/>
    <dgm:cxn modelId="{C9D64D29-BB5E-46CA-922D-93DA26375498}" type="presOf" srcId="{054C1B85-EC86-44C9-B70F-0CDE60D13D16}" destId="{D75A824D-7DB5-4203-9179-DE35C97EB920}" srcOrd="0" destOrd="0" presId="urn:microsoft.com/office/officeart/2008/layout/VerticalCurvedList"/>
    <dgm:cxn modelId="{49E08F3D-F176-43AD-9E40-C1A0F479B279}" type="presOf" srcId="{7DFF47F9-D755-4058-884E-E3B71605164B}" destId="{14123458-CDFF-4F8E-B7B8-428922759A62}" srcOrd="0" destOrd="0" presId="urn:microsoft.com/office/officeart/2008/layout/VerticalCurvedList"/>
    <dgm:cxn modelId="{D06F7542-2F68-46DD-85DC-009263E0CEE0}" type="presOf" srcId="{E22CAE5C-DAF1-45F3-B89B-6EE052E7AFF7}" destId="{6FACB7DD-C664-4010-8F28-E0E3DD8B61E3}" srcOrd="0" destOrd="0" presId="urn:microsoft.com/office/officeart/2008/layout/VerticalCurvedList"/>
    <dgm:cxn modelId="{EDD0914D-23FA-4FE7-A3D9-2CD2D7659F65}" type="presOf" srcId="{ABF47A56-F133-4E00-9916-29355525E305}" destId="{F7226AB5-58C9-4C45-B98D-033EC05454AB}" srcOrd="0" destOrd="0" presId="urn:microsoft.com/office/officeart/2008/layout/VerticalCurvedList"/>
    <dgm:cxn modelId="{79D58A4E-03B9-4073-BDE0-1F0C3A055268}" srcId="{9A6C755E-0300-4BCE-AF37-68BC9956E206}" destId="{ABF47A56-F133-4E00-9916-29355525E305}" srcOrd="5" destOrd="0" parTransId="{FC678DC8-7E10-4613-8D0A-2C99D910CEE6}" sibTransId="{E4FFEDD3-9F59-4866-B481-9302E58E35A0}"/>
    <dgm:cxn modelId="{BE1A5579-DA27-4B9D-9539-679C9666682A}" srcId="{9A6C755E-0300-4BCE-AF37-68BC9956E206}" destId="{BB722F92-305A-4FCF-982E-435617C3A28A}" srcOrd="3" destOrd="0" parTransId="{C4ACCDEB-6DC4-4905-95EA-B997FDADE8E2}" sibTransId="{E77E9C48-4A49-4AA9-A30B-479C0D80B979}"/>
    <dgm:cxn modelId="{CEBF637F-5789-4FE1-9436-ED5A01AA3294}" type="presOf" srcId="{BB722F92-305A-4FCF-982E-435617C3A28A}" destId="{508EDB21-82E7-4F0E-8EDC-F07573DC94DA}" srcOrd="0" destOrd="0" presId="urn:microsoft.com/office/officeart/2008/layout/VerticalCurvedList"/>
    <dgm:cxn modelId="{7A9AC79F-0EC9-4FD8-8AA5-6AA533710267}" srcId="{9A6C755E-0300-4BCE-AF37-68BC9956E206}" destId="{054C1B85-EC86-44C9-B70F-0CDE60D13D16}" srcOrd="0" destOrd="0" parTransId="{C5978E17-71F1-49CF-885E-521A0C4F4009}" sibTransId="{582C9DF3-8C32-4E9E-BDD8-9C0FF4D43BFD}"/>
    <dgm:cxn modelId="{6B2EEDA4-DE50-4464-AC9E-6309DA5D5B5E}" srcId="{9A6C755E-0300-4BCE-AF37-68BC9956E206}" destId="{DBB0B6BC-7E28-40E5-A426-3B1EB31617ED}" srcOrd="1" destOrd="0" parTransId="{9FDD2E02-50B5-4E86-81EF-F6885856320E}" sibTransId="{1A296005-8976-42AF-8DAF-F4E04AC1FC4C}"/>
    <dgm:cxn modelId="{2D8AB8A7-4CE4-4AA5-8CC6-88B2F9FEC992}" type="presOf" srcId="{582C9DF3-8C32-4E9E-BDD8-9C0FF4D43BFD}" destId="{59A10DED-5082-40DA-91F7-A6C58A7F60C7}" srcOrd="0" destOrd="0" presId="urn:microsoft.com/office/officeart/2008/layout/VerticalCurvedList"/>
    <dgm:cxn modelId="{659B15AF-E6A6-465A-A27B-369DB1109F32}" srcId="{9A6C755E-0300-4BCE-AF37-68BC9956E206}" destId="{E22CAE5C-DAF1-45F3-B89B-6EE052E7AFF7}" srcOrd="4" destOrd="0" parTransId="{3EC5148E-A093-4111-B333-3C02648AB4F9}" sibTransId="{89111A05-78A9-4B04-BA1D-31A52D23B071}"/>
    <dgm:cxn modelId="{12F863B5-680E-4BBA-8EAF-32CDEB09E982}" srcId="{9A6C755E-0300-4BCE-AF37-68BC9956E206}" destId="{7DFF47F9-D755-4058-884E-E3B71605164B}" srcOrd="6" destOrd="0" parTransId="{1B2F32CF-21C6-4760-B3BF-1E4E2193ABA7}" sibTransId="{FEFED40D-50F2-4066-A7EF-C189F631C318}"/>
    <dgm:cxn modelId="{54D09BC8-AE73-4879-B71B-B5E14868BAB6}" srcId="{9A6C755E-0300-4BCE-AF37-68BC9956E206}" destId="{EAFCA8A9-3F78-46CC-B159-A277CCAC3354}" srcOrd="7" destOrd="0" parTransId="{43CFA576-2D4F-4E9B-8E60-AD6540C216F2}" sibTransId="{FBB6AE87-56AD-4CA6-A468-31AB60971A10}"/>
    <dgm:cxn modelId="{C4A40ED0-BB53-4FD7-A439-20C42A011DAC}" type="presOf" srcId="{E3AD3B17-B061-4281-99A7-687249F49D5C}" destId="{DB374FBC-6339-439E-9A7D-A1612250C68A}" srcOrd="0" destOrd="0" presId="urn:microsoft.com/office/officeart/2008/layout/VerticalCurvedList"/>
    <dgm:cxn modelId="{4FA922E7-E4A7-40DA-8996-A644898E915B}" type="presOf" srcId="{DBB0B6BC-7E28-40E5-A426-3B1EB31617ED}" destId="{CF787AA9-3152-4817-8B57-C3CDABEC647F}" srcOrd="0" destOrd="0" presId="urn:microsoft.com/office/officeart/2008/layout/VerticalCurvedList"/>
    <dgm:cxn modelId="{AD31B724-F0CF-4496-BB4A-02B47254E826}" type="presParOf" srcId="{90125D7E-3527-4430-915B-74E1A569BDA5}" destId="{84029BDC-68E3-42D5-AB76-F9005C1DE1A8}" srcOrd="0" destOrd="0" presId="urn:microsoft.com/office/officeart/2008/layout/VerticalCurvedList"/>
    <dgm:cxn modelId="{ABE2FC13-B0B1-453A-8E6D-9237046A687F}" type="presParOf" srcId="{84029BDC-68E3-42D5-AB76-F9005C1DE1A8}" destId="{7F4DE3D7-72D2-4B07-A47A-6D4BE81AD675}" srcOrd="0" destOrd="0" presId="urn:microsoft.com/office/officeart/2008/layout/VerticalCurvedList"/>
    <dgm:cxn modelId="{18749912-31C6-4755-B92A-00E47BAE8DF1}" type="presParOf" srcId="{7F4DE3D7-72D2-4B07-A47A-6D4BE81AD675}" destId="{DF69DE4B-C10B-43F9-BB37-9F70B2BCDD07}" srcOrd="0" destOrd="0" presId="urn:microsoft.com/office/officeart/2008/layout/VerticalCurvedList"/>
    <dgm:cxn modelId="{D8A0FA4E-FCF5-4777-905A-B2A6E23284C9}" type="presParOf" srcId="{7F4DE3D7-72D2-4B07-A47A-6D4BE81AD675}" destId="{59A10DED-5082-40DA-91F7-A6C58A7F60C7}" srcOrd="1" destOrd="0" presId="urn:microsoft.com/office/officeart/2008/layout/VerticalCurvedList"/>
    <dgm:cxn modelId="{93097DB5-7F00-422B-A7A1-C1DB6F38A9E9}" type="presParOf" srcId="{7F4DE3D7-72D2-4B07-A47A-6D4BE81AD675}" destId="{5285139D-ACD7-48AB-AFFE-132F6358914E}" srcOrd="2" destOrd="0" presId="urn:microsoft.com/office/officeart/2008/layout/VerticalCurvedList"/>
    <dgm:cxn modelId="{55698CA9-50D1-4C09-ADD9-FD62009F8C83}" type="presParOf" srcId="{7F4DE3D7-72D2-4B07-A47A-6D4BE81AD675}" destId="{BD39958D-F235-4D3D-B44D-9C118F8D7D77}" srcOrd="3" destOrd="0" presId="urn:microsoft.com/office/officeart/2008/layout/VerticalCurvedList"/>
    <dgm:cxn modelId="{749EB497-A761-456C-A90E-60B0F5318094}" type="presParOf" srcId="{84029BDC-68E3-42D5-AB76-F9005C1DE1A8}" destId="{D75A824D-7DB5-4203-9179-DE35C97EB920}" srcOrd="1" destOrd="0" presId="urn:microsoft.com/office/officeart/2008/layout/VerticalCurvedList"/>
    <dgm:cxn modelId="{AAA360F4-93FE-4EF3-83FE-5119938113D3}" type="presParOf" srcId="{84029BDC-68E3-42D5-AB76-F9005C1DE1A8}" destId="{6E188629-959E-4142-BCB6-1B3F2350B62D}" srcOrd="2" destOrd="0" presId="urn:microsoft.com/office/officeart/2008/layout/VerticalCurvedList"/>
    <dgm:cxn modelId="{97B57444-570C-4913-A6C5-1A09ED3E6745}" type="presParOf" srcId="{6E188629-959E-4142-BCB6-1B3F2350B62D}" destId="{80A6968F-2F19-4C06-8133-B85F93EF9507}" srcOrd="0" destOrd="0" presId="urn:microsoft.com/office/officeart/2008/layout/VerticalCurvedList"/>
    <dgm:cxn modelId="{C49A24A3-8544-46F1-B609-1AB821C71A11}" type="presParOf" srcId="{84029BDC-68E3-42D5-AB76-F9005C1DE1A8}" destId="{CF787AA9-3152-4817-8B57-C3CDABEC647F}" srcOrd="3" destOrd="0" presId="urn:microsoft.com/office/officeart/2008/layout/VerticalCurvedList"/>
    <dgm:cxn modelId="{99A156CC-8C09-43EB-A6AF-DB138AD0CD47}" type="presParOf" srcId="{84029BDC-68E3-42D5-AB76-F9005C1DE1A8}" destId="{DFF17247-128C-4E2D-83C1-8F02B739BAC4}" srcOrd="4" destOrd="0" presId="urn:microsoft.com/office/officeart/2008/layout/VerticalCurvedList"/>
    <dgm:cxn modelId="{FBE75CDA-C0B6-4E24-8C0F-3D1088B78607}" type="presParOf" srcId="{DFF17247-128C-4E2D-83C1-8F02B739BAC4}" destId="{FF82E7B6-1E45-42E9-BFAC-D0C834EBA3EC}" srcOrd="0" destOrd="0" presId="urn:microsoft.com/office/officeart/2008/layout/VerticalCurvedList"/>
    <dgm:cxn modelId="{BBC1A4D2-3B80-4504-A9FA-FB527782E851}" type="presParOf" srcId="{84029BDC-68E3-42D5-AB76-F9005C1DE1A8}" destId="{DB374FBC-6339-439E-9A7D-A1612250C68A}" srcOrd="5" destOrd="0" presId="urn:microsoft.com/office/officeart/2008/layout/VerticalCurvedList"/>
    <dgm:cxn modelId="{7059D5D0-0A5E-4C00-AE7C-1D874700C4FA}" type="presParOf" srcId="{84029BDC-68E3-42D5-AB76-F9005C1DE1A8}" destId="{C5673309-E3F8-4C3C-8665-B56FE512C263}" srcOrd="6" destOrd="0" presId="urn:microsoft.com/office/officeart/2008/layout/VerticalCurvedList"/>
    <dgm:cxn modelId="{8F056835-EAD5-485F-9343-B56E73AA7B3F}" type="presParOf" srcId="{C5673309-E3F8-4C3C-8665-B56FE512C263}" destId="{F75CDA04-D148-4015-90C6-B533CAD3641F}" srcOrd="0" destOrd="0" presId="urn:microsoft.com/office/officeart/2008/layout/VerticalCurvedList"/>
    <dgm:cxn modelId="{C1CBE4BD-157D-49CF-B254-85F6C8551285}" type="presParOf" srcId="{84029BDC-68E3-42D5-AB76-F9005C1DE1A8}" destId="{508EDB21-82E7-4F0E-8EDC-F07573DC94DA}" srcOrd="7" destOrd="0" presId="urn:microsoft.com/office/officeart/2008/layout/VerticalCurvedList"/>
    <dgm:cxn modelId="{9B2371EF-2A7A-4F1A-B014-9C8EC93703EF}" type="presParOf" srcId="{84029BDC-68E3-42D5-AB76-F9005C1DE1A8}" destId="{858E048A-8C93-4773-8519-F5578BFB6DA7}" srcOrd="8" destOrd="0" presId="urn:microsoft.com/office/officeart/2008/layout/VerticalCurvedList"/>
    <dgm:cxn modelId="{F444BA38-D2A7-4A83-9C81-88CAEAD0580F}" type="presParOf" srcId="{858E048A-8C93-4773-8519-F5578BFB6DA7}" destId="{FFCE0FED-E6C2-4A67-914C-07AA3D55C51A}" srcOrd="0" destOrd="0" presId="urn:microsoft.com/office/officeart/2008/layout/VerticalCurvedList"/>
    <dgm:cxn modelId="{F9457857-3419-4049-898C-C3A4C3EFCA4D}" type="presParOf" srcId="{84029BDC-68E3-42D5-AB76-F9005C1DE1A8}" destId="{6FACB7DD-C664-4010-8F28-E0E3DD8B61E3}" srcOrd="9" destOrd="0" presId="urn:microsoft.com/office/officeart/2008/layout/VerticalCurvedList"/>
    <dgm:cxn modelId="{067841DC-5519-41F0-9148-E21176646D15}" type="presParOf" srcId="{84029BDC-68E3-42D5-AB76-F9005C1DE1A8}" destId="{B74EF15A-8005-4FC5-9090-3794B8DE501E}" srcOrd="10" destOrd="0" presId="urn:microsoft.com/office/officeart/2008/layout/VerticalCurvedList"/>
    <dgm:cxn modelId="{CA8291CC-BA60-418F-89DC-77CEBD5EFD15}" type="presParOf" srcId="{B74EF15A-8005-4FC5-9090-3794B8DE501E}" destId="{9E4C9477-C6B2-49CA-96D0-9AA2D1B270C1}" srcOrd="0" destOrd="0" presId="urn:microsoft.com/office/officeart/2008/layout/VerticalCurvedList"/>
    <dgm:cxn modelId="{30E15066-E53E-42EC-841D-F18DF1B996BA}" type="presParOf" srcId="{84029BDC-68E3-42D5-AB76-F9005C1DE1A8}" destId="{F7226AB5-58C9-4C45-B98D-033EC05454AB}" srcOrd="11" destOrd="0" presId="urn:microsoft.com/office/officeart/2008/layout/VerticalCurvedList"/>
    <dgm:cxn modelId="{3E84D118-3F66-4749-BF38-E72C1A9500E9}" type="presParOf" srcId="{84029BDC-68E3-42D5-AB76-F9005C1DE1A8}" destId="{0D6B347E-D918-4A3C-8349-4FC4E92FA6F8}" srcOrd="12" destOrd="0" presId="urn:microsoft.com/office/officeart/2008/layout/VerticalCurvedList"/>
    <dgm:cxn modelId="{F5D9E3E2-ABBC-4A86-8A2C-B16526653CA9}" type="presParOf" srcId="{0D6B347E-D918-4A3C-8349-4FC4E92FA6F8}" destId="{84C9E01B-6C4B-4FC3-9AAC-6AE08162DDF2}" srcOrd="0" destOrd="0" presId="urn:microsoft.com/office/officeart/2008/layout/VerticalCurvedList"/>
    <dgm:cxn modelId="{4E7B3BFC-7884-47C0-8185-830305E6581E}" type="presParOf" srcId="{84029BDC-68E3-42D5-AB76-F9005C1DE1A8}" destId="{14123458-CDFF-4F8E-B7B8-428922759A62}" srcOrd="13" destOrd="0" presId="urn:microsoft.com/office/officeart/2008/layout/VerticalCurvedList"/>
    <dgm:cxn modelId="{6023D5F2-460D-4201-90F8-C6AF39FE58E1}" type="presParOf" srcId="{84029BDC-68E3-42D5-AB76-F9005C1DE1A8}" destId="{1D7E2830-C180-4B4E-9F7C-1328F79CF6C4}" srcOrd="14" destOrd="0" presId="urn:microsoft.com/office/officeart/2008/layout/VerticalCurvedList"/>
    <dgm:cxn modelId="{B98F7E04-2815-432D-B576-E13881BFF058}" type="presParOf" srcId="{1D7E2830-C180-4B4E-9F7C-1328F79CF6C4}" destId="{85BFE913-1FD1-4EC1-A308-25613B64B7C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0C01A70-803C-4278-8A2D-FE205AFFEE8C}" type="doc">
      <dgm:prSet loTypeId="urn:microsoft.com/office/officeart/2005/8/layout/hProcess9" loCatId="process" qsTypeId="urn:microsoft.com/office/officeart/2005/8/quickstyle/simple5" qsCatId="simple" csTypeId="urn:microsoft.com/office/officeart/2005/8/colors/colorful4" csCatId="colorful" phldr="1"/>
      <dgm:spPr/>
      <dgm:t>
        <a:bodyPr/>
        <a:lstStyle/>
        <a:p>
          <a:endParaRPr lang="en-GB"/>
        </a:p>
      </dgm:t>
    </dgm:pt>
    <dgm:pt modelId="{A6ADF2E1-55D8-4D49-BD1D-ACD91225EF7E}">
      <dgm:prSet/>
      <dgm:spPr/>
      <dgm:t>
        <a:bodyPr/>
        <a:lstStyle/>
        <a:p>
          <a:r>
            <a:rPr lang="en-GB" sz="2100" b="1" dirty="0"/>
            <a:t>Adult at Risk:</a:t>
          </a:r>
          <a:endParaRPr lang="en-GB" sz="2100" dirty="0"/>
        </a:p>
      </dgm:t>
    </dgm:pt>
    <dgm:pt modelId="{6549297B-3FF3-40FC-BC23-F711CBEE3A50}" type="parTrans" cxnId="{8ABCF4CB-E6FE-424B-82E7-44C53EF4D8A7}">
      <dgm:prSet/>
      <dgm:spPr/>
      <dgm:t>
        <a:bodyPr/>
        <a:lstStyle/>
        <a:p>
          <a:endParaRPr lang="en-GB"/>
        </a:p>
      </dgm:t>
    </dgm:pt>
    <dgm:pt modelId="{0D6C4719-5B4F-4364-B360-297658A15A1D}" type="sibTrans" cxnId="{8ABCF4CB-E6FE-424B-82E7-44C53EF4D8A7}">
      <dgm:prSet/>
      <dgm:spPr/>
      <dgm:t>
        <a:bodyPr/>
        <a:lstStyle/>
        <a:p>
          <a:endParaRPr lang="en-GB"/>
        </a:p>
      </dgm:t>
    </dgm:pt>
    <dgm:pt modelId="{43E2CCE0-C66A-45C3-AE2C-3678AA42384D}">
      <dgm:prSet custT="1"/>
      <dgm:spPr/>
      <dgm:t>
        <a:bodyPr/>
        <a:lstStyle/>
        <a:p>
          <a:r>
            <a:rPr lang="en-GB" sz="2000" dirty="0"/>
            <a:t>Female</a:t>
          </a:r>
        </a:p>
      </dgm:t>
    </dgm:pt>
    <dgm:pt modelId="{464332F0-0DF7-4AB3-8BF3-DBCCF9CFE539}" type="parTrans" cxnId="{56240550-486C-42BC-9B99-BBA3C19CA0D7}">
      <dgm:prSet/>
      <dgm:spPr/>
      <dgm:t>
        <a:bodyPr/>
        <a:lstStyle/>
        <a:p>
          <a:endParaRPr lang="en-GB"/>
        </a:p>
      </dgm:t>
    </dgm:pt>
    <dgm:pt modelId="{819EDC03-E379-4BB0-B701-90B25693D066}" type="sibTrans" cxnId="{56240550-486C-42BC-9B99-BBA3C19CA0D7}">
      <dgm:prSet/>
      <dgm:spPr/>
      <dgm:t>
        <a:bodyPr/>
        <a:lstStyle/>
        <a:p>
          <a:endParaRPr lang="en-GB"/>
        </a:p>
      </dgm:t>
    </dgm:pt>
    <dgm:pt modelId="{26AE0C42-EB0D-4F3B-BCA1-DFFAD80BADB7}">
      <dgm:prSet custT="1"/>
      <dgm:spPr/>
      <dgm:t>
        <a:bodyPr/>
        <a:lstStyle/>
        <a:p>
          <a:r>
            <a:rPr lang="en-GB" sz="2000" dirty="0"/>
            <a:t>Aged late 20’s / early 30’s</a:t>
          </a:r>
        </a:p>
      </dgm:t>
    </dgm:pt>
    <dgm:pt modelId="{5F327C07-4D4C-4A1C-940B-81BC4CB2934B}" type="parTrans" cxnId="{E57B355B-5DA8-4509-B152-274D04B2EA2E}">
      <dgm:prSet/>
      <dgm:spPr/>
      <dgm:t>
        <a:bodyPr/>
        <a:lstStyle/>
        <a:p>
          <a:endParaRPr lang="en-GB"/>
        </a:p>
      </dgm:t>
    </dgm:pt>
    <dgm:pt modelId="{DCE21C25-3B06-4395-8DF7-560B88992DFC}" type="sibTrans" cxnId="{E57B355B-5DA8-4509-B152-274D04B2EA2E}">
      <dgm:prSet/>
      <dgm:spPr/>
      <dgm:t>
        <a:bodyPr/>
        <a:lstStyle/>
        <a:p>
          <a:endParaRPr lang="en-GB"/>
        </a:p>
      </dgm:t>
    </dgm:pt>
    <dgm:pt modelId="{8E710913-7A8D-41C1-AF57-67D7B4AB52AC}">
      <dgm:prSet custT="1"/>
      <dgm:spPr/>
      <dgm:t>
        <a:bodyPr/>
        <a:lstStyle/>
        <a:p>
          <a:r>
            <a:rPr lang="en-GB" sz="2000" dirty="0"/>
            <a:t>Additional needs</a:t>
          </a:r>
        </a:p>
      </dgm:t>
    </dgm:pt>
    <dgm:pt modelId="{3214D7C8-D6FF-4969-BEC4-9DFFF4A145AB}" type="parTrans" cxnId="{FAE766B2-379B-432E-A662-211DB2B1F810}">
      <dgm:prSet/>
      <dgm:spPr/>
      <dgm:t>
        <a:bodyPr/>
        <a:lstStyle/>
        <a:p>
          <a:endParaRPr lang="en-GB"/>
        </a:p>
      </dgm:t>
    </dgm:pt>
    <dgm:pt modelId="{85108B57-D381-4EB6-86D9-A428B0352C70}" type="sibTrans" cxnId="{FAE766B2-379B-432E-A662-211DB2B1F810}">
      <dgm:prSet/>
      <dgm:spPr/>
      <dgm:t>
        <a:bodyPr/>
        <a:lstStyle/>
        <a:p>
          <a:endParaRPr lang="en-GB"/>
        </a:p>
      </dgm:t>
    </dgm:pt>
    <dgm:pt modelId="{6363013D-810C-463B-B8FE-6B335E80EA42}">
      <dgm:prSet custT="1"/>
      <dgm:spPr/>
      <dgm:t>
        <a:bodyPr/>
        <a:lstStyle/>
        <a:p>
          <a:r>
            <a:rPr lang="en-GB" sz="2000" dirty="0"/>
            <a:t>Quiet</a:t>
          </a:r>
        </a:p>
      </dgm:t>
    </dgm:pt>
    <dgm:pt modelId="{E7039D7D-0CC4-483A-AE56-9BB027AB81FD}" type="parTrans" cxnId="{2E4FC9DC-AD92-4F32-A099-2F7301F6F3AC}">
      <dgm:prSet/>
      <dgm:spPr/>
      <dgm:t>
        <a:bodyPr/>
        <a:lstStyle/>
        <a:p>
          <a:endParaRPr lang="en-GB"/>
        </a:p>
      </dgm:t>
    </dgm:pt>
    <dgm:pt modelId="{1A13B176-4534-4758-B509-F7FCF89DD7A5}" type="sibTrans" cxnId="{2E4FC9DC-AD92-4F32-A099-2F7301F6F3AC}">
      <dgm:prSet/>
      <dgm:spPr/>
      <dgm:t>
        <a:bodyPr/>
        <a:lstStyle/>
        <a:p>
          <a:endParaRPr lang="en-GB"/>
        </a:p>
      </dgm:t>
    </dgm:pt>
    <dgm:pt modelId="{B5A0489B-EE0D-4278-8369-513CDC5E5C0C}">
      <dgm:prSet custT="1"/>
      <dgm:spPr/>
      <dgm:t>
        <a:bodyPr/>
        <a:lstStyle/>
        <a:p>
          <a:r>
            <a:rPr lang="en-GB" sz="2000" dirty="0"/>
            <a:t>Model tenant</a:t>
          </a:r>
        </a:p>
      </dgm:t>
    </dgm:pt>
    <dgm:pt modelId="{47927566-1793-4F7E-BB63-66CC92FE02E6}" type="parTrans" cxnId="{28F95E70-43C7-4629-95E0-05ED19D27354}">
      <dgm:prSet/>
      <dgm:spPr/>
      <dgm:t>
        <a:bodyPr/>
        <a:lstStyle/>
        <a:p>
          <a:endParaRPr lang="en-GB"/>
        </a:p>
      </dgm:t>
    </dgm:pt>
    <dgm:pt modelId="{465565AD-9859-44C1-87CC-B06BE662FD42}" type="sibTrans" cxnId="{28F95E70-43C7-4629-95E0-05ED19D27354}">
      <dgm:prSet/>
      <dgm:spPr/>
      <dgm:t>
        <a:bodyPr/>
        <a:lstStyle/>
        <a:p>
          <a:endParaRPr lang="en-GB"/>
        </a:p>
      </dgm:t>
    </dgm:pt>
    <dgm:pt modelId="{C15CA717-2F03-4699-9F12-E19AAB616E21}">
      <dgm:prSet/>
      <dgm:spPr/>
      <dgm:t>
        <a:bodyPr/>
        <a:lstStyle/>
        <a:p>
          <a:r>
            <a:rPr lang="en-GB" b="1" dirty="0"/>
            <a:t>Presentation: </a:t>
          </a:r>
          <a:endParaRPr lang="en-GB" dirty="0"/>
        </a:p>
      </dgm:t>
    </dgm:pt>
    <dgm:pt modelId="{B767224B-5B43-4AF6-B02D-F8961F654A0A}" type="parTrans" cxnId="{4C11094C-7B23-415C-BB3A-B44CD5581292}">
      <dgm:prSet/>
      <dgm:spPr/>
      <dgm:t>
        <a:bodyPr/>
        <a:lstStyle/>
        <a:p>
          <a:endParaRPr lang="en-GB"/>
        </a:p>
      </dgm:t>
    </dgm:pt>
    <dgm:pt modelId="{E7214D92-590A-476C-8E14-F556891542B6}" type="sibTrans" cxnId="{4C11094C-7B23-415C-BB3A-B44CD5581292}">
      <dgm:prSet/>
      <dgm:spPr/>
      <dgm:t>
        <a:bodyPr/>
        <a:lstStyle/>
        <a:p>
          <a:endParaRPr lang="en-GB"/>
        </a:p>
      </dgm:t>
    </dgm:pt>
    <dgm:pt modelId="{9C187A78-279B-4FDB-AFA2-DBBEB8D16AFF}">
      <dgm:prSet/>
      <dgm:spPr/>
      <dgm:t>
        <a:bodyPr/>
        <a:lstStyle/>
        <a:p>
          <a:r>
            <a:rPr lang="en-GB" dirty="0"/>
            <a:t>Neighbour complaint regarding noise/anti-social behaviour</a:t>
          </a:r>
        </a:p>
      </dgm:t>
    </dgm:pt>
    <dgm:pt modelId="{E2A4A872-484B-4B31-BC96-0DD90261060B}" type="parTrans" cxnId="{4DB5FA06-53D8-4A3D-BE94-227E18E5E1F8}">
      <dgm:prSet/>
      <dgm:spPr/>
      <dgm:t>
        <a:bodyPr/>
        <a:lstStyle/>
        <a:p>
          <a:endParaRPr lang="en-GB"/>
        </a:p>
      </dgm:t>
    </dgm:pt>
    <dgm:pt modelId="{331C9272-5D7D-42BA-804C-CB38DB6CD9A4}" type="sibTrans" cxnId="{4DB5FA06-53D8-4A3D-BE94-227E18E5E1F8}">
      <dgm:prSet/>
      <dgm:spPr/>
      <dgm:t>
        <a:bodyPr/>
        <a:lstStyle/>
        <a:p>
          <a:endParaRPr lang="en-GB"/>
        </a:p>
      </dgm:t>
    </dgm:pt>
    <dgm:pt modelId="{9277E221-F2F6-479B-819B-F0C76BABBDC8}">
      <dgm:prSet/>
      <dgm:spPr/>
      <dgm:t>
        <a:bodyPr/>
        <a:lstStyle/>
        <a:p>
          <a:r>
            <a:rPr lang="en-GB" b="1"/>
            <a:t>Observations: </a:t>
          </a:r>
          <a:endParaRPr lang="en-GB"/>
        </a:p>
      </dgm:t>
    </dgm:pt>
    <dgm:pt modelId="{48CC0454-69BF-4024-957D-1F1CAD7C1B54}" type="parTrans" cxnId="{8B3EA02E-1D8C-40D0-A008-8CACA97D86C5}">
      <dgm:prSet/>
      <dgm:spPr/>
      <dgm:t>
        <a:bodyPr/>
        <a:lstStyle/>
        <a:p>
          <a:endParaRPr lang="en-GB"/>
        </a:p>
      </dgm:t>
    </dgm:pt>
    <dgm:pt modelId="{17F1B0F6-9334-4A30-BD05-0BA460240E94}" type="sibTrans" cxnId="{8B3EA02E-1D8C-40D0-A008-8CACA97D86C5}">
      <dgm:prSet/>
      <dgm:spPr/>
      <dgm:t>
        <a:bodyPr/>
        <a:lstStyle/>
        <a:p>
          <a:endParaRPr lang="en-GB"/>
        </a:p>
      </dgm:t>
    </dgm:pt>
    <dgm:pt modelId="{3B25982E-AFCC-4C8E-BA97-66A54EA1E48E}">
      <dgm:prSet/>
      <dgm:spPr/>
      <dgm:t>
        <a:bodyPr/>
        <a:lstStyle/>
        <a:p>
          <a:r>
            <a:rPr lang="en-GB" dirty="0"/>
            <a:t>Neglect</a:t>
          </a:r>
        </a:p>
      </dgm:t>
    </dgm:pt>
    <dgm:pt modelId="{9DF087E9-F6E1-43B1-84A4-67D229BE2D7D}" type="parTrans" cxnId="{41439583-5DFC-414C-BA23-4158E9852FCA}">
      <dgm:prSet/>
      <dgm:spPr/>
      <dgm:t>
        <a:bodyPr/>
        <a:lstStyle/>
        <a:p>
          <a:endParaRPr lang="en-GB"/>
        </a:p>
      </dgm:t>
    </dgm:pt>
    <dgm:pt modelId="{C9F760A4-3F9F-417D-A7D5-D9127BC70115}" type="sibTrans" cxnId="{41439583-5DFC-414C-BA23-4158E9852FCA}">
      <dgm:prSet/>
      <dgm:spPr/>
      <dgm:t>
        <a:bodyPr/>
        <a:lstStyle/>
        <a:p>
          <a:endParaRPr lang="en-GB"/>
        </a:p>
      </dgm:t>
    </dgm:pt>
    <dgm:pt modelId="{37B16D16-A3EE-4246-9F07-02AE84C8BB03}">
      <dgm:prSet/>
      <dgm:spPr/>
      <dgm:t>
        <a:bodyPr/>
        <a:lstStyle/>
        <a:p>
          <a:r>
            <a:rPr lang="en-GB" dirty="0"/>
            <a:t>Evidence of drug use/dealing</a:t>
          </a:r>
        </a:p>
      </dgm:t>
    </dgm:pt>
    <dgm:pt modelId="{F132A474-90BC-4831-8679-E1C8211017C6}" type="parTrans" cxnId="{D1B7B46F-E718-4425-805F-A404869FAC2B}">
      <dgm:prSet/>
      <dgm:spPr/>
      <dgm:t>
        <a:bodyPr/>
        <a:lstStyle/>
        <a:p>
          <a:endParaRPr lang="en-GB"/>
        </a:p>
      </dgm:t>
    </dgm:pt>
    <dgm:pt modelId="{4974B40A-39ED-4A07-8EE8-69FB7796C31A}" type="sibTrans" cxnId="{D1B7B46F-E718-4425-805F-A404869FAC2B}">
      <dgm:prSet/>
      <dgm:spPr/>
      <dgm:t>
        <a:bodyPr/>
        <a:lstStyle/>
        <a:p>
          <a:endParaRPr lang="en-GB"/>
        </a:p>
      </dgm:t>
    </dgm:pt>
    <dgm:pt modelId="{E85369CF-F474-43CD-8A90-0DE664A78075}">
      <dgm:prSet/>
      <dgm:spPr/>
      <dgm:t>
        <a:bodyPr/>
        <a:lstStyle/>
        <a:p>
          <a:r>
            <a:rPr lang="en-GB"/>
            <a:t>Unknown visitors</a:t>
          </a:r>
        </a:p>
      </dgm:t>
    </dgm:pt>
    <dgm:pt modelId="{F9F54550-EDD7-40B3-A457-8E8D4E4EF216}" type="parTrans" cxnId="{B0EF7C2D-1170-454C-9EA2-135EE28B0C35}">
      <dgm:prSet/>
      <dgm:spPr/>
      <dgm:t>
        <a:bodyPr/>
        <a:lstStyle/>
        <a:p>
          <a:endParaRPr lang="en-GB"/>
        </a:p>
      </dgm:t>
    </dgm:pt>
    <dgm:pt modelId="{83325483-1022-4A4F-94E5-E47DDA150375}" type="sibTrans" cxnId="{B0EF7C2D-1170-454C-9EA2-135EE28B0C35}">
      <dgm:prSet/>
      <dgm:spPr/>
      <dgm:t>
        <a:bodyPr/>
        <a:lstStyle/>
        <a:p>
          <a:endParaRPr lang="en-GB"/>
        </a:p>
      </dgm:t>
    </dgm:pt>
    <dgm:pt modelId="{C20D401A-7E5C-492C-8255-605DBCACFCAF}">
      <dgm:prSet/>
      <dgm:spPr/>
      <dgm:t>
        <a:bodyPr/>
        <a:lstStyle/>
        <a:p>
          <a:r>
            <a:rPr lang="en-GB" b="1"/>
            <a:t>Response: </a:t>
          </a:r>
          <a:endParaRPr lang="en-GB"/>
        </a:p>
      </dgm:t>
    </dgm:pt>
    <dgm:pt modelId="{DB2C430F-F6C0-4F62-B08A-4F6CCF6388D2}" type="parTrans" cxnId="{E6F9D5D2-716D-4605-BA00-BB26C6CBF922}">
      <dgm:prSet/>
      <dgm:spPr/>
      <dgm:t>
        <a:bodyPr/>
        <a:lstStyle/>
        <a:p>
          <a:endParaRPr lang="en-GB"/>
        </a:p>
      </dgm:t>
    </dgm:pt>
    <dgm:pt modelId="{29AFB287-598D-4E22-9AA7-35A69D7CD03F}" type="sibTrans" cxnId="{E6F9D5D2-716D-4605-BA00-BB26C6CBF922}">
      <dgm:prSet/>
      <dgm:spPr/>
      <dgm:t>
        <a:bodyPr/>
        <a:lstStyle/>
        <a:p>
          <a:endParaRPr lang="en-GB"/>
        </a:p>
      </dgm:t>
    </dgm:pt>
    <dgm:pt modelId="{85187096-89B4-4EC5-B826-A47A7ED8E6E7}">
      <dgm:prSet/>
      <dgm:spPr/>
      <dgm:t>
        <a:bodyPr/>
        <a:lstStyle/>
        <a:p>
          <a:r>
            <a:rPr lang="en-GB" dirty="0"/>
            <a:t>Safeguarding referral</a:t>
          </a:r>
        </a:p>
      </dgm:t>
    </dgm:pt>
    <dgm:pt modelId="{67DFB5B8-2B18-40DB-B02F-585922292C32}" type="parTrans" cxnId="{D8ABA74E-175D-44A9-8ACE-279818FBD213}">
      <dgm:prSet/>
      <dgm:spPr/>
      <dgm:t>
        <a:bodyPr/>
        <a:lstStyle/>
        <a:p>
          <a:endParaRPr lang="en-GB"/>
        </a:p>
      </dgm:t>
    </dgm:pt>
    <dgm:pt modelId="{DC3C8F40-E771-4B0F-A522-59CB7589A3E1}" type="sibTrans" cxnId="{D8ABA74E-175D-44A9-8ACE-279818FBD213}">
      <dgm:prSet/>
      <dgm:spPr/>
      <dgm:t>
        <a:bodyPr/>
        <a:lstStyle/>
        <a:p>
          <a:endParaRPr lang="en-GB"/>
        </a:p>
      </dgm:t>
    </dgm:pt>
    <dgm:pt modelId="{5B407717-D638-4E62-AE94-BFBCB23B39A7}">
      <dgm:prSet/>
      <dgm:spPr/>
      <dgm:t>
        <a:bodyPr/>
        <a:lstStyle/>
        <a:p>
          <a:r>
            <a:rPr lang="en-GB"/>
            <a:t>Drugs warrant</a:t>
          </a:r>
        </a:p>
      </dgm:t>
    </dgm:pt>
    <dgm:pt modelId="{6B78A57A-5666-4A1B-8A97-F90126ACC917}" type="parTrans" cxnId="{6DD0F551-47FE-4B1A-A5C0-E5E64D5D124C}">
      <dgm:prSet/>
      <dgm:spPr/>
      <dgm:t>
        <a:bodyPr/>
        <a:lstStyle/>
        <a:p>
          <a:endParaRPr lang="en-GB"/>
        </a:p>
      </dgm:t>
    </dgm:pt>
    <dgm:pt modelId="{C17A2313-3A44-49D1-8FD0-903F74A49E3B}" type="sibTrans" cxnId="{6DD0F551-47FE-4B1A-A5C0-E5E64D5D124C}">
      <dgm:prSet/>
      <dgm:spPr/>
      <dgm:t>
        <a:bodyPr/>
        <a:lstStyle/>
        <a:p>
          <a:endParaRPr lang="en-GB"/>
        </a:p>
      </dgm:t>
    </dgm:pt>
    <dgm:pt modelId="{3A5AD9C6-9596-450F-9705-E66FD4EDA9E5}">
      <dgm:prSet/>
      <dgm:spPr/>
      <dgm:t>
        <a:bodyPr/>
        <a:lstStyle/>
        <a:p>
          <a:r>
            <a:rPr lang="en-GB"/>
            <a:t>Partial closure order</a:t>
          </a:r>
        </a:p>
      </dgm:t>
    </dgm:pt>
    <dgm:pt modelId="{3127277F-D09E-428A-8562-C82E239A10C2}" type="parTrans" cxnId="{4C907EDF-555C-4F32-ACBB-28DD2CA1673D}">
      <dgm:prSet/>
      <dgm:spPr/>
      <dgm:t>
        <a:bodyPr/>
        <a:lstStyle/>
        <a:p>
          <a:endParaRPr lang="en-GB"/>
        </a:p>
      </dgm:t>
    </dgm:pt>
    <dgm:pt modelId="{93E0B786-4509-4D6F-9AFE-41DDAAA8EA0B}" type="sibTrans" cxnId="{4C907EDF-555C-4F32-ACBB-28DD2CA1673D}">
      <dgm:prSet/>
      <dgm:spPr/>
      <dgm:t>
        <a:bodyPr/>
        <a:lstStyle/>
        <a:p>
          <a:endParaRPr lang="en-GB"/>
        </a:p>
      </dgm:t>
    </dgm:pt>
    <dgm:pt modelId="{CD29CB8D-5B6E-4A64-BF3A-8146629A24C7}" type="pres">
      <dgm:prSet presAssocID="{A0C01A70-803C-4278-8A2D-FE205AFFEE8C}" presName="CompostProcess" presStyleCnt="0">
        <dgm:presLayoutVars>
          <dgm:dir/>
          <dgm:resizeHandles val="exact"/>
        </dgm:presLayoutVars>
      </dgm:prSet>
      <dgm:spPr/>
    </dgm:pt>
    <dgm:pt modelId="{21AB413B-7F57-44E8-BE0C-6B66428795E5}" type="pres">
      <dgm:prSet presAssocID="{A0C01A70-803C-4278-8A2D-FE205AFFEE8C}" presName="arrow" presStyleLbl="bgShp" presStyleIdx="0" presStyleCnt="1"/>
      <dgm:spPr/>
    </dgm:pt>
    <dgm:pt modelId="{3F2890E5-B3BD-43C1-B206-5C5D355C05BF}" type="pres">
      <dgm:prSet presAssocID="{A0C01A70-803C-4278-8A2D-FE205AFFEE8C}" presName="linearProcess" presStyleCnt="0"/>
      <dgm:spPr/>
    </dgm:pt>
    <dgm:pt modelId="{05AE694B-8C85-4F4C-9BCF-523E398BA3A8}" type="pres">
      <dgm:prSet presAssocID="{A6ADF2E1-55D8-4D49-BD1D-ACD91225EF7E}" presName="textNode" presStyleLbl="node1" presStyleIdx="0" presStyleCnt="4" custScaleY="119903" custLinFactNeighborX="15487" custLinFactNeighborY="-1">
        <dgm:presLayoutVars>
          <dgm:bulletEnabled val="1"/>
        </dgm:presLayoutVars>
      </dgm:prSet>
      <dgm:spPr/>
    </dgm:pt>
    <dgm:pt modelId="{B162478A-0640-4850-87FE-2856A2C079C6}" type="pres">
      <dgm:prSet presAssocID="{0D6C4719-5B4F-4364-B360-297658A15A1D}" presName="sibTrans" presStyleCnt="0"/>
      <dgm:spPr/>
    </dgm:pt>
    <dgm:pt modelId="{1932A21C-AF67-45F8-9992-16EFE7116ADF}" type="pres">
      <dgm:prSet presAssocID="{C15CA717-2F03-4699-9F12-E19AAB616E21}" presName="textNode" presStyleLbl="node1" presStyleIdx="1" presStyleCnt="4">
        <dgm:presLayoutVars>
          <dgm:bulletEnabled val="1"/>
        </dgm:presLayoutVars>
      </dgm:prSet>
      <dgm:spPr/>
    </dgm:pt>
    <dgm:pt modelId="{CBABAF0B-AAA7-4CD9-8784-D8AE1ADEA443}" type="pres">
      <dgm:prSet presAssocID="{E7214D92-590A-476C-8E14-F556891542B6}" presName="sibTrans" presStyleCnt="0"/>
      <dgm:spPr/>
    </dgm:pt>
    <dgm:pt modelId="{6B1E6DAC-9B70-4F10-826D-DC2AF3AFA6A8}" type="pres">
      <dgm:prSet presAssocID="{9277E221-F2F6-479B-819B-F0C76BABBDC8}" presName="textNode" presStyleLbl="node1" presStyleIdx="2" presStyleCnt="4">
        <dgm:presLayoutVars>
          <dgm:bulletEnabled val="1"/>
        </dgm:presLayoutVars>
      </dgm:prSet>
      <dgm:spPr/>
    </dgm:pt>
    <dgm:pt modelId="{628B1FD7-9BFE-4491-8363-B3C8F7EEFA01}" type="pres">
      <dgm:prSet presAssocID="{17F1B0F6-9334-4A30-BD05-0BA460240E94}" presName="sibTrans" presStyleCnt="0"/>
      <dgm:spPr/>
    </dgm:pt>
    <dgm:pt modelId="{9AB5C5CA-F3C5-4C74-BA6B-5197093EAB87}" type="pres">
      <dgm:prSet presAssocID="{C20D401A-7E5C-492C-8255-605DBCACFCAF}" presName="textNode" presStyleLbl="node1" presStyleIdx="3" presStyleCnt="4">
        <dgm:presLayoutVars>
          <dgm:bulletEnabled val="1"/>
        </dgm:presLayoutVars>
      </dgm:prSet>
      <dgm:spPr/>
    </dgm:pt>
  </dgm:ptLst>
  <dgm:cxnLst>
    <dgm:cxn modelId="{63124205-30C4-4D44-BF72-8B67226A85BF}" type="presOf" srcId="{B5A0489B-EE0D-4278-8369-513CDC5E5C0C}" destId="{05AE694B-8C85-4F4C-9BCF-523E398BA3A8}" srcOrd="0" destOrd="5" presId="urn:microsoft.com/office/officeart/2005/8/layout/hProcess9"/>
    <dgm:cxn modelId="{4DB5FA06-53D8-4A3D-BE94-227E18E5E1F8}" srcId="{C15CA717-2F03-4699-9F12-E19AAB616E21}" destId="{9C187A78-279B-4FDB-AFA2-DBBEB8D16AFF}" srcOrd="0" destOrd="0" parTransId="{E2A4A872-484B-4B31-BC96-0DD90261060B}" sibTransId="{331C9272-5D7D-42BA-804C-CB38DB6CD9A4}"/>
    <dgm:cxn modelId="{14E6B70E-DF74-43AB-8BA7-66F40739F61C}" type="presOf" srcId="{9C187A78-279B-4FDB-AFA2-DBBEB8D16AFF}" destId="{1932A21C-AF67-45F8-9992-16EFE7116ADF}" srcOrd="0" destOrd="1" presId="urn:microsoft.com/office/officeart/2005/8/layout/hProcess9"/>
    <dgm:cxn modelId="{B383A018-AFBE-4555-9946-BC992FBC8EF1}" type="presOf" srcId="{E85369CF-F474-43CD-8A90-0DE664A78075}" destId="{6B1E6DAC-9B70-4F10-826D-DC2AF3AFA6A8}" srcOrd="0" destOrd="3" presId="urn:microsoft.com/office/officeart/2005/8/layout/hProcess9"/>
    <dgm:cxn modelId="{B0EF7C2D-1170-454C-9EA2-135EE28B0C35}" srcId="{9277E221-F2F6-479B-819B-F0C76BABBDC8}" destId="{E85369CF-F474-43CD-8A90-0DE664A78075}" srcOrd="2" destOrd="0" parTransId="{F9F54550-EDD7-40B3-A457-8E8D4E4EF216}" sibTransId="{83325483-1022-4A4F-94E5-E47DDA150375}"/>
    <dgm:cxn modelId="{8B3EA02E-1D8C-40D0-A008-8CACA97D86C5}" srcId="{A0C01A70-803C-4278-8A2D-FE205AFFEE8C}" destId="{9277E221-F2F6-479B-819B-F0C76BABBDC8}" srcOrd="2" destOrd="0" parTransId="{48CC0454-69BF-4024-957D-1F1CAD7C1B54}" sibTransId="{17F1B0F6-9334-4A30-BD05-0BA460240E94}"/>
    <dgm:cxn modelId="{56CF513C-3627-4435-BAC0-79ED4E66A944}" type="presOf" srcId="{8E710913-7A8D-41C1-AF57-67D7B4AB52AC}" destId="{05AE694B-8C85-4F4C-9BCF-523E398BA3A8}" srcOrd="0" destOrd="3" presId="urn:microsoft.com/office/officeart/2005/8/layout/hProcess9"/>
    <dgm:cxn modelId="{D999C83C-03C9-4B36-8FA5-F09A7B033927}" type="presOf" srcId="{26AE0C42-EB0D-4F3B-BCA1-DFFAD80BADB7}" destId="{05AE694B-8C85-4F4C-9BCF-523E398BA3A8}" srcOrd="0" destOrd="2" presId="urn:microsoft.com/office/officeart/2005/8/layout/hProcess9"/>
    <dgm:cxn modelId="{E57B355B-5DA8-4509-B152-274D04B2EA2E}" srcId="{A6ADF2E1-55D8-4D49-BD1D-ACD91225EF7E}" destId="{26AE0C42-EB0D-4F3B-BCA1-DFFAD80BADB7}" srcOrd="1" destOrd="0" parTransId="{5F327C07-4D4C-4A1C-940B-81BC4CB2934B}" sibTransId="{DCE21C25-3B06-4395-8DF7-560B88992DFC}"/>
    <dgm:cxn modelId="{A66C2468-C8C0-4281-95BA-7BB242AC67C8}" type="presOf" srcId="{5B407717-D638-4E62-AE94-BFBCB23B39A7}" destId="{9AB5C5CA-F3C5-4C74-BA6B-5197093EAB87}" srcOrd="0" destOrd="2" presId="urn:microsoft.com/office/officeart/2005/8/layout/hProcess9"/>
    <dgm:cxn modelId="{4C11094C-7B23-415C-BB3A-B44CD5581292}" srcId="{A0C01A70-803C-4278-8A2D-FE205AFFEE8C}" destId="{C15CA717-2F03-4699-9F12-E19AAB616E21}" srcOrd="1" destOrd="0" parTransId="{B767224B-5B43-4AF6-B02D-F8961F654A0A}" sibTransId="{E7214D92-590A-476C-8E14-F556891542B6}"/>
    <dgm:cxn modelId="{D8ABA74E-175D-44A9-8ACE-279818FBD213}" srcId="{C20D401A-7E5C-492C-8255-605DBCACFCAF}" destId="{85187096-89B4-4EC5-B826-A47A7ED8E6E7}" srcOrd="0" destOrd="0" parTransId="{67DFB5B8-2B18-40DB-B02F-585922292C32}" sibTransId="{DC3C8F40-E771-4B0F-A522-59CB7589A3E1}"/>
    <dgm:cxn modelId="{D1B7B46F-E718-4425-805F-A404869FAC2B}" srcId="{9277E221-F2F6-479B-819B-F0C76BABBDC8}" destId="{37B16D16-A3EE-4246-9F07-02AE84C8BB03}" srcOrd="1" destOrd="0" parTransId="{F132A474-90BC-4831-8679-E1C8211017C6}" sibTransId="{4974B40A-39ED-4A07-8EE8-69FB7796C31A}"/>
    <dgm:cxn modelId="{56240550-486C-42BC-9B99-BBA3C19CA0D7}" srcId="{A6ADF2E1-55D8-4D49-BD1D-ACD91225EF7E}" destId="{43E2CCE0-C66A-45C3-AE2C-3678AA42384D}" srcOrd="0" destOrd="0" parTransId="{464332F0-0DF7-4AB3-8BF3-DBCCF9CFE539}" sibTransId="{819EDC03-E379-4BB0-B701-90B25693D066}"/>
    <dgm:cxn modelId="{28F95E70-43C7-4629-95E0-05ED19D27354}" srcId="{A6ADF2E1-55D8-4D49-BD1D-ACD91225EF7E}" destId="{B5A0489B-EE0D-4278-8369-513CDC5E5C0C}" srcOrd="4" destOrd="0" parTransId="{47927566-1793-4F7E-BB63-66CC92FE02E6}" sibTransId="{465565AD-9859-44C1-87CC-B06BE662FD42}"/>
    <dgm:cxn modelId="{2B95D970-FA6B-438B-96FD-3478170FACB5}" type="presOf" srcId="{A6ADF2E1-55D8-4D49-BD1D-ACD91225EF7E}" destId="{05AE694B-8C85-4F4C-9BCF-523E398BA3A8}" srcOrd="0" destOrd="0" presId="urn:microsoft.com/office/officeart/2005/8/layout/hProcess9"/>
    <dgm:cxn modelId="{6DD0F551-47FE-4B1A-A5C0-E5E64D5D124C}" srcId="{C20D401A-7E5C-492C-8255-605DBCACFCAF}" destId="{5B407717-D638-4E62-AE94-BFBCB23B39A7}" srcOrd="1" destOrd="0" parTransId="{6B78A57A-5666-4A1B-8A97-F90126ACC917}" sibTransId="{C17A2313-3A44-49D1-8FD0-903F74A49E3B}"/>
    <dgm:cxn modelId="{E2C09577-BFCD-423E-BE17-A45A156DD88B}" type="presOf" srcId="{9277E221-F2F6-479B-819B-F0C76BABBDC8}" destId="{6B1E6DAC-9B70-4F10-826D-DC2AF3AFA6A8}" srcOrd="0" destOrd="0" presId="urn:microsoft.com/office/officeart/2005/8/layout/hProcess9"/>
    <dgm:cxn modelId="{0B294F7E-6B26-44BB-9CB0-BD6FF9C5D4F0}" type="presOf" srcId="{C20D401A-7E5C-492C-8255-605DBCACFCAF}" destId="{9AB5C5CA-F3C5-4C74-BA6B-5197093EAB87}" srcOrd="0" destOrd="0" presId="urn:microsoft.com/office/officeart/2005/8/layout/hProcess9"/>
    <dgm:cxn modelId="{B03A4880-2462-4C33-8717-9C9A05270137}" type="presOf" srcId="{6363013D-810C-463B-B8FE-6B335E80EA42}" destId="{05AE694B-8C85-4F4C-9BCF-523E398BA3A8}" srcOrd="0" destOrd="4" presId="urn:microsoft.com/office/officeart/2005/8/layout/hProcess9"/>
    <dgm:cxn modelId="{F26DB582-6C74-450F-AA3F-0460CF79337E}" type="presOf" srcId="{37B16D16-A3EE-4246-9F07-02AE84C8BB03}" destId="{6B1E6DAC-9B70-4F10-826D-DC2AF3AFA6A8}" srcOrd="0" destOrd="2" presId="urn:microsoft.com/office/officeart/2005/8/layout/hProcess9"/>
    <dgm:cxn modelId="{41439583-5DFC-414C-BA23-4158E9852FCA}" srcId="{9277E221-F2F6-479B-819B-F0C76BABBDC8}" destId="{3B25982E-AFCC-4C8E-BA97-66A54EA1E48E}" srcOrd="0" destOrd="0" parTransId="{9DF087E9-F6E1-43B1-84A4-67D229BE2D7D}" sibTransId="{C9F760A4-3F9F-417D-A7D5-D9127BC70115}"/>
    <dgm:cxn modelId="{3E6F13B2-8EBE-40C4-8F4A-5F40B90BDBF2}" type="presOf" srcId="{3B25982E-AFCC-4C8E-BA97-66A54EA1E48E}" destId="{6B1E6DAC-9B70-4F10-826D-DC2AF3AFA6A8}" srcOrd="0" destOrd="1" presId="urn:microsoft.com/office/officeart/2005/8/layout/hProcess9"/>
    <dgm:cxn modelId="{FAE766B2-379B-432E-A662-211DB2B1F810}" srcId="{A6ADF2E1-55D8-4D49-BD1D-ACD91225EF7E}" destId="{8E710913-7A8D-41C1-AF57-67D7B4AB52AC}" srcOrd="2" destOrd="0" parTransId="{3214D7C8-D6FF-4969-BEC4-9DFFF4A145AB}" sibTransId="{85108B57-D381-4EB6-86D9-A428B0352C70}"/>
    <dgm:cxn modelId="{9E9523B4-3A8C-4CEA-9E0B-844F5DF36BCC}" type="presOf" srcId="{43E2CCE0-C66A-45C3-AE2C-3678AA42384D}" destId="{05AE694B-8C85-4F4C-9BCF-523E398BA3A8}" srcOrd="0" destOrd="1" presId="urn:microsoft.com/office/officeart/2005/8/layout/hProcess9"/>
    <dgm:cxn modelId="{8ABCF4CB-E6FE-424B-82E7-44C53EF4D8A7}" srcId="{A0C01A70-803C-4278-8A2D-FE205AFFEE8C}" destId="{A6ADF2E1-55D8-4D49-BD1D-ACD91225EF7E}" srcOrd="0" destOrd="0" parTransId="{6549297B-3FF3-40FC-BC23-F711CBEE3A50}" sibTransId="{0D6C4719-5B4F-4364-B360-297658A15A1D}"/>
    <dgm:cxn modelId="{3D0624D0-2A54-42E4-8121-C3D4B7634A6F}" type="presOf" srcId="{3A5AD9C6-9596-450F-9705-E66FD4EDA9E5}" destId="{9AB5C5CA-F3C5-4C74-BA6B-5197093EAB87}" srcOrd="0" destOrd="3" presId="urn:microsoft.com/office/officeart/2005/8/layout/hProcess9"/>
    <dgm:cxn modelId="{E6F9D5D2-716D-4605-BA00-BB26C6CBF922}" srcId="{A0C01A70-803C-4278-8A2D-FE205AFFEE8C}" destId="{C20D401A-7E5C-492C-8255-605DBCACFCAF}" srcOrd="3" destOrd="0" parTransId="{DB2C430F-F6C0-4F62-B08A-4F6CCF6388D2}" sibTransId="{29AFB287-598D-4E22-9AA7-35A69D7CD03F}"/>
    <dgm:cxn modelId="{2E4FC9DC-AD92-4F32-A099-2F7301F6F3AC}" srcId="{A6ADF2E1-55D8-4D49-BD1D-ACD91225EF7E}" destId="{6363013D-810C-463B-B8FE-6B335E80EA42}" srcOrd="3" destOrd="0" parTransId="{E7039D7D-0CC4-483A-AE56-9BB027AB81FD}" sibTransId="{1A13B176-4534-4758-B509-F7FCF89DD7A5}"/>
    <dgm:cxn modelId="{4C907EDF-555C-4F32-ACBB-28DD2CA1673D}" srcId="{C20D401A-7E5C-492C-8255-605DBCACFCAF}" destId="{3A5AD9C6-9596-450F-9705-E66FD4EDA9E5}" srcOrd="2" destOrd="0" parTransId="{3127277F-D09E-428A-8562-C82E239A10C2}" sibTransId="{93E0B786-4509-4D6F-9AFE-41DDAAA8EA0B}"/>
    <dgm:cxn modelId="{2718B2DF-E13F-4AD0-AADD-91AC972750EB}" type="presOf" srcId="{C15CA717-2F03-4699-9F12-E19AAB616E21}" destId="{1932A21C-AF67-45F8-9992-16EFE7116ADF}" srcOrd="0" destOrd="0" presId="urn:microsoft.com/office/officeart/2005/8/layout/hProcess9"/>
    <dgm:cxn modelId="{12533AE7-1036-4E9C-BE28-DF7C02F64BF5}" type="presOf" srcId="{85187096-89B4-4EC5-B826-A47A7ED8E6E7}" destId="{9AB5C5CA-F3C5-4C74-BA6B-5197093EAB87}" srcOrd="0" destOrd="1" presId="urn:microsoft.com/office/officeart/2005/8/layout/hProcess9"/>
    <dgm:cxn modelId="{8C78FEF6-0E25-4623-9F15-8D49B501440F}" type="presOf" srcId="{A0C01A70-803C-4278-8A2D-FE205AFFEE8C}" destId="{CD29CB8D-5B6E-4A64-BF3A-8146629A24C7}" srcOrd="0" destOrd="0" presId="urn:microsoft.com/office/officeart/2005/8/layout/hProcess9"/>
    <dgm:cxn modelId="{494ECE7D-7E52-4955-8CB6-5D54EF064F20}" type="presParOf" srcId="{CD29CB8D-5B6E-4A64-BF3A-8146629A24C7}" destId="{21AB413B-7F57-44E8-BE0C-6B66428795E5}" srcOrd="0" destOrd="0" presId="urn:microsoft.com/office/officeart/2005/8/layout/hProcess9"/>
    <dgm:cxn modelId="{B2D5C9BD-56BC-4338-A7E6-BA8E379D935E}" type="presParOf" srcId="{CD29CB8D-5B6E-4A64-BF3A-8146629A24C7}" destId="{3F2890E5-B3BD-43C1-B206-5C5D355C05BF}" srcOrd="1" destOrd="0" presId="urn:microsoft.com/office/officeart/2005/8/layout/hProcess9"/>
    <dgm:cxn modelId="{B14A8CAC-C70E-4315-888D-50E41922A72D}" type="presParOf" srcId="{3F2890E5-B3BD-43C1-B206-5C5D355C05BF}" destId="{05AE694B-8C85-4F4C-9BCF-523E398BA3A8}" srcOrd="0" destOrd="0" presId="urn:microsoft.com/office/officeart/2005/8/layout/hProcess9"/>
    <dgm:cxn modelId="{17FF9B42-5AA4-4479-A85C-62D07C006424}" type="presParOf" srcId="{3F2890E5-B3BD-43C1-B206-5C5D355C05BF}" destId="{B162478A-0640-4850-87FE-2856A2C079C6}" srcOrd="1" destOrd="0" presId="urn:microsoft.com/office/officeart/2005/8/layout/hProcess9"/>
    <dgm:cxn modelId="{16973D46-F59F-4278-B9DF-F6063E81E416}" type="presParOf" srcId="{3F2890E5-B3BD-43C1-B206-5C5D355C05BF}" destId="{1932A21C-AF67-45F8-9992-16EFE7116ADF}" srcOrd="2" destOrd="0" presId="urn:microsoft.com/office/officeart/2005/8/layout/hProcess9"/>
    <dgm:cxn modelId="{69CE2F15-094D-4E26-9B03-C61522D657D9}" type="presParOf" srcId="{3F2890E5-B3BD-43C1-B206-5C5D355C05BF}" destId="{CBABAF0B-AAA7-4CD9-8784-D8AE1ADEA443}" srcOrd="3" destOrd="0" presId="urn:microsoft.com/office/officeart/2005/8/layout/hProcess9"/>
    <dgm:cxn modelId="{0CF517D5-8E36-41D7-AFEF-2F9DE54EA065}" type="presParOf" srcId="{3F2890E5-B3BD-43C1-B206-5C5D355C05BF}" destId="{6B1E6DAC-9B70-4F10-826D-DC2AF3AFA6A8}" srcOrd="4" destOrd="0" presId="urn:microsoft.com/office/officeart/2005/8/layout/hProcess9"/>
    <dgm:cxn modelId="{BD0F6953-51F0-42F4-B7EE-F847F16EFC83}" type="presParOf" srcId="{3F2890E5-B3BD-43C1-B206-5C5D355C05BF}" destId="{628B1FD7-9BFE-4491-8363-B3C8F7EEFA01}" srcOrd="5" destOrd="0" presId="urn:microsoft.com/office/officeart/2005/8/layout/hProcess9"/>
    <dgm:cxn modelId="{AC020B81-11E1-4DA7-AF96-30D4566BAE28}" type="presParOf" srcId="{3F2890E5-B3BD-43C1-B206-5C5D355C05BF}" destId="{9AB5C5CA-F3C5-4C74-BA6B-5197093EAB87}"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630858-4E19-460A-AD9B-D8F2B2782CC9}" type="doc">
      <dgm:prSet loTypeId="urn:microsoft.com/office/officeart/2005/8/layout/target3" loCatId="relationship" qsTypeId="urn:microsoft.com/office/officeart/2005/8/quickstyle/simple5" qsCatId="simple" csTypeId="urn:microsoft.com/office/officeart/2005/8/colors/accent1_2" csCatId="accent1" phldr="1"/>
      <dgm:spPr/>
      <dgm:t>
        <a:bodyPr/>
        <a:lstStyle/>
        <a:p>
          <a:endParaRPr lang="en-GB"/>
        </a:p>
      </dgm:t>
    </dgm:pt>
    <dgm:pt modelId="{0CE05EF4-D12A-40EB-85B6-17D77E96CA79}">
      <dgm:prSet/>
      <dgm:spPr/>
      <dgm:t>
        <a:bodyPr/>
        <a:lstStyle/>
        <a:p>
          <a:r>
            <a:rPr lang="en-GB" dirty="0"/>
            <a:t>An adult who is at risk of or experiencing cuckooing - usually concerns will have been raised by one or more agency</a:t>
          </a:r>
        </a:p>
      </dgm:t>
    </dgm:pt>
    <dgm:pt modelId="{AFBD0BB4-B30F-43A9-85C2-B63C020C5041}" type="parTrans" cxnId="{D59D9C6A-BD69-46EF-837A-3C59B2CA6FA4}">
      <dgm:prSet/>
      <dgm:spPr/>
      <dgm:t>
        <a:bodyPr/>
        <a:lstStyle/>
        <a:p>
          <a:endParaRPr lang="en-GB"/>
        </a:p>
      </dgm:t>
    </dgm:pt>
    <dgm:pt modelId="{62ACDEFD-92EF-48C6-9505-D34029DAD1B4}" type="sibTrans" cxnId="{D59D9C6A-BD69-46EF-837A-3C59B2CA6FA4}">
      <dgm:prSet/>
      <dgm:spPr/>
      <dgm:t>
        <a:bodyPr/>
        <a:lstStyle/>
        <a:p>
          <a:endParaRPr lang="en-GB"/>
        </a:p>
      </dgm:t>
    </dgm:pt>
    <dgm:pt modelId="{FC80BE84-EC9B-4107-BFDE-70CCBDE725E9}">
      <dgm:prSet/>
      <dgm:spPr/>
      <dgm:t>
        <a:bodyPr/>
        <a:lstStyle/>
        <a:p>
          <a:r>
            <a:rPr lang="en-GB"/>
            <a:t>There are a number of factors which may make someone more at risk of experiencing cuckooing such as having a learning disability, mental health needs or being drug or alcohol dependent </a:t>
          </a:r>
        </a:p>
      </dgm:t>
    </dgm:pt>
    <dgm:pt modelId="{C4835AB2-A8BB-4CB2-8CBE-FF9687E303AD}" type="parTrans" cxnId="{9BCACCA3-4D81-4DC0-BCEC-31C2DC88B38F}">
      <dgm:prSet/>
      <dgm:spPr/>
      <dgm:t>
        <a:bodyPr/>
        <a:lstStyle/>
        <a:p>
          <a:endParaRPr lang="en-GB"/>
        </a:p>
      </dgm:t>
    </dgm:pt>
    <dgm:pt modelId="{D90DEC8B-5713-489C-8804-775FBC732ABE}" type="sibTrans" cxnId="{9BCACCA3-4D81-4DC0-BCEC-31C2DC88B38F}">
      <dgm:prSet/>
      <dgm:spPr/>
      <dgm:t>
        <a:bodyPr/>
        <a:lstStyle/>
        <a:p>
          <a:endParaRPr lang="en-GB"/>
        </a:p>
      </dgm:t>
    </dgm:pt>
    <dgm:pt modelId="{782EF4AE-BAE1-4B41-B37E-617612AC3587}" type="pres">
      <dgm:prSet presAssocID="{DA630858-4E19-460A-AD9B-D8F2B2782CC9}" presName="Name0" presStyleCnt="0">
        <dgm:presLayoutVars>
          <dgm:chMax val="7"/>
          <dgm:dir/>
          <dgm:animLvl val="lvl"/>
          <dgm:resizeHandles val="exact"/>
        </dgm:presLayoutVars>
      </dgm:prSet>
      <dgm:spPr/>
    </dgm:pt>
    <dgm:pt modelId="{93DD9A3E-977A-43BC-92D4-13A5D0E4AC94}" type="pres">
      <dgm:prSet presAssocID="{0CE05EF4-D12A-40EB-85B6-17D77E96CA79}" presName="circle1" presStyleLbl="node1" presStyleIdx="0" presStyleCnt="2"/>
      <dgm:spPr>
        <a:solidFill>
          <a:srgbClr val="339966"/>
        </a:solidFill>
        <a:ln>
          <a:solidFill>
            <a:srgbClr val="006600"/>
          </a:solidFill>
        </a:ln>
      </dgm:spPr>
    </dgm:pt>
    <dgm:pt modelId="{E47B0621-7115-4ACC-BF90-02C48583F8ED}" type="pres">
      <dgm:prSet presAssocID="{0CE05EF4-D12A-40EB-85B6-17D77E96CA79}" presName="space" presStyleCnt="0"/>
      <dgm:spPr/>
    </dgm:pt>
    <dgm:pt modelId="{521430C3-3BAA-4B4F-AE43-CC2F9121BFD2}" type="pres">
      <dgm:prSet presAssocID="{0CE05EF4-D12A-40EB-85B6-17D77E96CA79}" presName="rect1" presStyleLbl="alignAcc1" presStyleIdx="0" presStyleCnt="2"/>
      <dgm:spPr/>
    </dgm:pt>
    <dgm:pt modelId="{4932A358-3E6B-4004-9911-05A3091836A8}" type="pres">
      <dgm:prSet presAssocID="{FC80BE84-EC9B-4107-BFDE-70CCBDE725E9}" presName="vertSpace2" presStyleLbl="node1" presStyleIdx="0" presStyleCnt="2"/>
      <dgm:spPr/>
    </dgm:pt>
    <dgm:pt modelId="{B76808DC-A64F-46D0-BFE8-E3BDD5BFC4F4}" type="pres">
      <dgm:prSet presAssocID="{FC80BE84-EC9B-4107-BFDE-70CCBDE725E9}" presName="circle2" presStyleLbl="node1" presStyleIdx="1" presStyleCnt="2"/>
      <dgm:spPr>
        <a:solidFill>
          <a:srgbClr val="006600"/>
        </a:solidFill>
      </dgm:spPr>
    </dgm:pt>
    <dgm:pt modelId="{162FFBD3-10EB-4487-91D3-3EF3D6AF403C}" type="pres">
      <dgm:prSet presAssocID="{FC80BE84-EC9B-4107-BFDE-70CCBDE725E9}" presName="rect2" presStyleLbl="alignAcc1" presStyleIdx="1" presStyleCnt="2"/>
      <dgm:spPr/>
    </dgm:pt>
    <dgm:pt modelId="{8EF76AA7-56CB-486E-BBB2-CD4B7FD3EFF2}" type="pres">
      <dgm:prSet presAssocID="{0CE05EF4-D12A-40EB-85B6-17D77E96CA79}" presName="rect1ParTxNoCh" presStyleLbl="alignAcc1" presStyleIdx="1" presStyleCnt="2">
        <dgm:presLayoutVars>
          <dgm:chMax val="1"/>
          <dgm:bulletEnabled val="1"/>
        </dgm:presLayoutVars>
      </dgm:prSet>
      <dgm:spPr/>
    </dgm:pt>
    <dgm:pt modelId="{62B662BA-4A3C-4D06-84AA-7FC88DC85E85}" type="pres">
      <dgm:prSet presAssocID="{FC80BE84-EC9B-4107-BFDE-70CCBDE725E9}" presName="rect2ParTxNoCh" presStyleLbl="alignAcc1" presStyleIdx="1" presStyleCnt="2">
        <dgm:presLayoutVars>
          <dgm:chMax val="1"/>
          <dgm:bulletEnabled val="1"/>
        </dgm:presLayoutVars>
      </dgm:prSet>
      <dgm:spPr/>
    </dgm:pt>
  </dgm:ptLst>
  <dgm:cxnLst>
    <dgm:cxn modelId="{6BC89946-C805-4BB5-A254-047B17682111}" type="presOf" srcId="{DA630858-4E19-460A-AD9B-D8F2B2782CC9}" destId="{782EF4AE-BAE1-4B41-B37E-617612AC3587}" srcOrd="0" destOrd="0" presId="urn:microsoft.com/office/officeart/2005/8/layout/target3"/>
    <dgm:cxn modelId="{A506B168-0035-4846-A911-3E22A009E4E8}" type="presOf" srcId="{FC80BE84-EC9B-4107-BFDE-70CCBDE725E9}" destId="{62B662BA-4A3C-4D06-84AA-7FC88DC85E85}" srcOrd="1" destOrd="0" presId="urn:microsoft.com/office/officeart/2005/8/layout/target3"/>
    <dgm:cxn modelId="{D59D9C6A-BD69-46EF-837A-3C59B2CA6FA4}" srcId="{DA630858-4E19-460A-AD9B-D8F2B2782CC9}" destId="{0CE05EF4-D12A-40EB-85B6-17D77E96CA79}" srcOrd="0" destOrd="0" parTransId="{AFBD0BB4-B30F-43A9-85C2-B63C020C5041}" sibTransId="{62ACDEFD-92EF-48C6-9505-D34029DAD1B4}"/>
    <dgm:cxn modelId="{53D6E04D-E3A0-4941-A832-DBCABA03390D}" type="presOf" srcId="{0CE05EF4-D12A-40EB-85B6-17D77E96CA79}" destId="{8EF76AA7-56CB-486E-BBB2-CD4B7FD3EFF2}" srcOrd="1" destOrd="0" presId="urn:microsoft.com/office/officeart/2005/8/layout/target3"/>
    <dgm:cxn modelId="{19CC676F-C3D1-4345-A8E8-A75D647C271D}" type="presOf" srcId="{0CE05EF4-D12A-40EB-85B6-17D77E96CA79}" destId="{521430C3-3BAA-4B4F-AE43-CC2F9121BFD2}" srcOrd="0" destOrd="0" presId="urn:microsoft.com/office/officeart/2005/8/layout/target3"/>
    <dgm:cxn modelId="{9BCACCA3-4D81-4DC0-BCEC-31C2DC88B38F}" srcId="{DA630858-4E19-460A-AD9B-D8F2B2782CC9}" destId="{FC80BE84-EC9B-4107-BFDE-70CCBDE725E9}" srcOrd="1" destOrd="0" parTransId="{C4835AB2-A8BB-4CB2-8CBE-FF9687E303AD}" sibTransId="{D90DEC8B-5713-489C-8804-775FBC732ABE}"/>
    <dgm:cxn modelId="{B48AB3CF-8074-441D-A990-05BA12C99712}" type="presOf" srcId="{FC80BE84-EC9B-4107-BFDE-70CCBDE725E9}" destId="{162FFBD3-10EB-4487-91D3-3EF3D6AF403C}" srcOrd="0" destOrd="0" presId="urn:microsoft.com/office/officeart/2005/8/layout/target3"/>
    <dgm:cxn modelId="{77881D47-8488-4DDB-A16F-ECB2AD7DE015}" type="presParOf" srcId="{782EF4AE-BAE1-4B41-B37E-617612AC3587}" destId="{93DD9A3E-977A-43BC-92D4-13A5D0E4AC94}" srcOrd="0" destOrd="0" presId="urn:microsoft.com/office/officeart/2005/8/layout/target3"/>
    <dgm:cxn modelId="{D294BE42-33DB-4B95-9B82-0F7F31BEC0CB}" type="presParOf" srcId="{782EF4AE-BAE1-4B41-B37E-617612AC3587}" destId="{E47B0621-7115-4ACC-BF90-02C48583F8ED}" srcOrd="1" destOrd="0" presId="urn:microsoft.com/office/officeart/2005/8/layout/target3"/>
    <dgm:cxn modelId="{DF9C9A88-AD9E-4E9B-B734-AAC4E5071CBD}" type="presParOf" srcId="{782EF4AE-BAE1-4B41-B37E-617612AC3587}" destId="{521430C3-3BAA-4B4F-AE43-CC2F9121BFD2}" srcOrd="2" destOrd="0" presId="urn:microsoft.com/office/officeart/2005/8/layout/target3"/>
    <dgm:cxn modelId="{9EBA493F-0843-49D1-A264-D6FD0E9A6620}" type="presParOf" srcId="{782EF4AE-BAE1-4B41-B37E-617612AC3587}" destId="{4932A358-3E6B-4004-9911-05A3091836A8}" srcOrd="3" destOrd="0" presId="urn:microsoft.com/office/officeart/2005/8/layout/target3"/>
    <dgm:cxn modelId="{4883EADE-AC98-46B1-8D8E-67EB62EA8FBB}" type="presParOf" srcId="{782EF4AE-BAE1-4B41-B37E-617612AC3587}" destId="{B76808DC-A64F-46D0-BFE8-E3BDD5BFC4F4}" srcOrd="4" destOrd="0" presId="urn:microsoft.com/office/officeart/2005/8/layout/target3"/>
    <dgm:cxn modelId="{7D5425B8-51FE-4385-85C8-1E5162DCF02A}" type="presParOf" srcId="{782EF4AE-BAE1-4B41-B37E-617612AC3587}" destId="{162FFBD3-10EB-4487-91D3-3EF3D6AF403C}" srcOrd="5" destOrd="0" presId="urn:microsoft.com/office/officeart/2005/8/layout/target3"/>
    <dgm:cxn modelId="{AB913691-BF71-4E1C-ABCB-9ECE56507E97}" type="presParOf" srcId="{782EF4AE-BAE1-4B41-B37E-617612AC3587}" destId="{8EF76AA7-56CB-486E-BBB2-CD4B7FD3EFF2}" srcOrd="6" destOrd="0" presId="urn:microsoft.com/office/officeart/2005/8/layout/target3"/>
    <dgm:cxn modelId="{EF1B6162-02EF-46A6-8936-011D93807C82}" type="presParOf" srcId="{782EF4AE-BAE1-4B41-B37E-617612AC3587}" destId="{62B662BA-4A3C-4D06-84AA-7FC88DC85E85}" srcOrd="7"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DFC09F-45F5-43C2-A27A-4D6A5B8A896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GB"/>
        </a:p>
      </dgm:t>
    </dgm:pt>
    <dgm:pt modelId="{2C779FD3-F7A2-4525-AD7A-692002A43F7F}">
      <dgm:prSet/>
      <dgm:spPr>
        <a:solidFill>
          <a:srgbClr val="00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a:t>The lead agency will usually be the agency that has the most knowledge about the person and their situation.</a:t>
          </a:r>
        </a:p>
      </dgm:t>
    </dgm:pt>
    <dgm:pt modelId="{0E5784EF-92DB-4C89-B89E-7900B0519D81}" type="parTrans" cxnId="{E3B5DB8F-1517-4171-84AA-E37189ED97CE}">
      <dgm:prSet/>
      <dgm:spPr/>
      <dgm:t>
        <a:bodyPr/>
        <a:lstStyle/>
        <a:p>
          <a:endParaRPr lang="en-GB"/>
        </a:p>
      </dgm:t>
    </dgm:pt>
    <dgm:pt modelId="{44A9D477-DB70-45D3-A0F1-1A331EA8DF9B}" type="sibTrans" cxnId="{E3B5DB8F-1517-4171-84AA-E37189ED97CE}">
      <dgm:prSet/>
      <dgm:spPr/>
      <dgm:t>
        <a:bodyPr/>
        <a:lstStyle/>
        <a:p>
          <a:endParaRPr lang="en-GB"/>
        </a:p>
      </dgm:t>
    </dgm:pt>
    <dgm:pt modelId="{A51F8654-3780-4409-AC64-36C72145080D}">
      <dgm:prSet/>
      <dgm:spPr>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a:t>The Lead agency will have responsibility for scoping who should be involved in the process and arranging the multi-agency meetings</a:t>
          </a:r>
        </a:p>
      </dgm:t>
    </dgm:pt>
    <dgm:pt modelId="{01CB046E-9932-459A-9840-BFA244C459A9}" type="parTrans" cxnId="{EBD139B5-1727-4902-AC8B-3115A019A218}">
      <dgm:prSet/>
      <dgm:spPr/>
      <dgm:t>
        <a:bodyPr/>
        <a:lstStyle/>
        <a:p>
          <a:endParaRPr lang="en-GB"/>
        </a:p>
      </dgm:t>
    </dgm:pt>
    <dgm:pt modelId="{07E2A340-EC9C-4F48-B679-B6B05A4F53A6}" type="sibTrans" cxnId="{EBD139B5-1727-4902-AC8B-3115A019A218}">
      <dgm:prSet/>
      <dgm:spPr/>
      <dgm:t>
        <a:bodyPr/>
        <a:lstStyle/>
        <a:p>
          <a:endParaRPr lang="en-GB"/>
        </a:p>
      </dgm:t>
    </dgm:pt>
    <dgm:pt modelId="{2DF1E90A-291A-4CB1-8D2F-AFE2A09A2E7B}">
      <dgm:prSet/>
      <dgm:spPr>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dirty="0"/>
            <a:t>In order to avoid delay in convening a meeting, the Agency who is aware of the concerns can convene the multi-agency meeting, and lead agency can then be decided</a:t>
          </a:r>
        </a:p>
      </dgm:t>
    </dgm:pt>
    <dgm:pt modelId="{974FD8EB-E9FE-4B31-A28E-2389371D238E}" type="parTrans" cxnId="{22EB80E9-9A70-4573-8BD2-492553264AB8}">
      <dgm:prSet/>
      <dgm:spPr/>
      <dgm:t>
        <a:bodyPr/>
        <a:lstStyle/>
        <a:p>
          <a:endParaRPr lang="en-GB"/>
        </a:p>
      </dgm:t>
    </dgm:pt>
    <dgm:pt modelId="{4D7BA9E5-3A05-4266-9B5D-9B0FC1F9F36C}" type="sibTrans" cxnId="{22EB80E9-9A70-4573-8BD2-492553264AB8}">
      <dgm:prSet/>
      <dgm:spPr/>
      <dgm:t>
        <a:bodyPr/>
        <a:lstStyle/>
        <a:p>
          <a:endParaRPr lang="en-GB"/>
        </a:p>
      </dgm:t>
    </dgm:pt>
    <dgm:pt modelId="{5B582B54-0547-49EC-8CF4-010256795F52}" type="pres">
      <dgm:prSet presAssocID="{76DFC09F-45F5-43C2-A27A-4D6A5B8A8967}" presName="linear" presStyleCnt="0">
        <dgm:presLayoutVars>
          <dgm:animLvl val="lvl"/>
          <dgm:resizeHandles val="exact"/>
        </dgm:presLayoutVars>
      </dgm:prSet>
      <dgm:spPr/>
    </dgm:pt>
    <dgm:pt modelId="{7BFCC345-CA88-4552-965D-1F890CACDA14}" type="pres">
      <dgm:prSet presAssocID="{2C779FD3-F7A2-4525-AD7A-692002A43F7F}" presName="parentText" presStyleLbl="node1" presStyleIdx="0" presStyleCnt="3">
        <dgm:presLayoutVars>
          <dgm:chMax val="0"/>
          <dgm:bulletEnabled val="1"/>
        </dgm:presLayoutVars>
      </dgm:prSet>
      <dgm:spPr/>
    </dgm:pt>
    <dgm:pt modelId="{C463A6A8-5339-42A3-AFF0-0C2D570C1DB0}" type="pres">
      <dgm:prSet presAssocID="{44A9D477-DB70-45D3-A0F1-1A331EA8DF9B}" presName="spacer" presStyleCnt="0"/>
      <dgm:spPr/>
    </dgm:pt>
    <dgm:pt modelId="{3836892D-03E4-4AAE-8B50-BB9975A1C79B}" type="pres">
      <dgm:prSet presAssocID="{A51F8654-3780-4409-AC64-36C72145080D}" presName="parentText" presStyleLbl="node1" presStyleIdx="1" presStyleCnt="3">
        <dgm:presLayoutVars>
          <dgm:chMax val="0"/>
          <dgm:bulletEnabled val="1"/>
        </dgm:presLayoutVars>
      </dgm:prSet>
      <dgm:spPr/>
    </dgm:pt>
    <dgm:pt modelId="{9C43173F-366C-4C59-B521-0BE93CEF3AE8}" type="pres">
      <dgm:prSet presAssocID="{07E2A340-EC9C-4F48-B679-B6B05A4F53A6}" presName="spacer" presStyleCnt="0"/>
      <dgm:spPr/>
    </dgm:pt>
    <dgm:pt modelId="{67AFF1D4-AE44-48D2-90CF-47C28F58EFB0}" type="pres">
      <dgm:prSet presAssocID="{2DF1E90A-291A-4CB1-8D2F-AFE2A09A2E7B}" presName="parentText" presStyleLbl="node1" presStyleIdx="2" presStyleCnt="3">
        <dgm:presLayoutVars>
          <dgm:chMax val="0"/>
          <dgm:bulletEnabled val="1"/>
        </dgm:presLayoutVars>
      </dgm:prSet>
      <dgm:spPr/>
    </dgm:pt>
  </dgm:ptLst>
  <dgm:cxnLst>
    <dgm:cxn modelId="{7B39D105-FB06-482E-BBAB-3D61CE9C82E6}" type="presOf" srcId="{2DF1E90A-291A-4CB1-8D2F-AFE2A09A2E7B}" destId="{67AFF1D4-AE44-48D2-90CF-47C28F58EFB0}" srcOrd="0" destOrd="0" presId="urn:microsoft.com/office/officeart/2005/8/layout/vList2"/>
    <dgm:cxn modelId="{23014D2F-2269-4CF7-BB1D-735D922F0B3A}" type="presOf" srcId="{2C779FD3-F7A2-4525-AD7A-692002A43F7F}" destId="{7BFCC345-CA88-4552-965D-1F890CACDA14}" srcOrd="0" destOrd="0" presId="urn:microsoft.com/office/officeart/2005/8/layout/vList2"/>
    <dgm:cxn modelId="{D7507D3C-F804-4623-8394-9E4C1C351C0D}" type="presOf" srcId="{A51F8654-3780-4409-AC64-36C72145080D}" destId="{3836892D-03E4-4AAE-8B50-BB9975A1C79B}" srcOrd="0" destOrd="0" presId="urn:microsoft.com/office/officeart/2005/8/layout/vList2"/>
    <dgm:cxn modelId="{E3B5DB8F-1517-4171-84AA-E37189ED97CE}" srcId="{76DFC09F-45F5-43C2-A27A-4D6A5B8A8967}" destId="{2C779FD3-F7A2-4525-AD7A-692002A43F7F}" srcOrd="0" destOrd="0" parTransId="{0E5784EF-92DB-4C89-B89E-7900B0519D81}" sibTransId="{44A9D477-DB70-45D3-A0F1-1A331EA8DF9B}"/>
    <dgm:cxn modelId="{95C6639F-9E7B-4C6E-BEC2-A3F7653A6F1F}" type="presOf" srcId="{76DFC09F-45F5-43C2-A27A-4D6A5B8A8967}" destId="{5B582B54-0547-49EC-8CF4-010256795F52}" srcOrd="0" destOrd="0" presId="urn:microsoft.com/office/officeart/2005/8/layout/vList2"/>
    <dgm:cxn modelId="{EBD139B5-1727-4902-AC8B-3115A019A218}" srcId="{76DFC09F-45F5-43C2-A27A-4D6A5B8A8967}" destId="{A51F8654-3780-4409-AC64-36C72145080D}" srcOrd="1" destOrd="0" parTransId="{01CB046E-9932-459A-9840-BFA244C459A9}" sibTransId="{07E2A340-EC9C-4F48-B679-B6B05A4F53A6}"/>
    <dgm:cxn modelId="{22EB80E9-9A70-4573-8BD2-492553264AB8}" srcId="{76DFC09F-45F5-43C2-A27A-4D6A5B8A8967}" destId="{2DF1E90A-291A-4CB1-8D2F-AFE2A09A2E7B}" srcOrd="2" destOrd="0" parTransId="{974FD8EB-E9FE-4B31-A28E-2389371D238E}" sibTransId="{4D7BA9E5-3A05-4266-9B5D-9B0FC1F9F36C}"/>
    <dgm:cxn modelId="{CBCA8A6E-A3DA-4640-9509-F29EDC23AB03}" type="presParOf" srcId="{5B582B54-0547-49EC-8CF4-010256795F52}" destId="{7BFCC345-CA88-4552-965D-1F890CACDA14}" srcOrd="0" destOrd="0" presId="urn:microsoft.com/office/officeart/2005/8/layout/vList2"/>
    <dgm:cxn modelId="{8077E388-CA12-44B1-AC77-8967DBFA8E34}" type="presParOf" srcId="{5B582B54-0547-49EC-8CF4-010256795F52}" destId="{C463A6A8-5339-42A3-AFF0-0C2D570C1DB0}" srcOrd="1" destOrd="0" presId="urn:microsoft.com/office/officeart/2005/8/layout/vList2"/>
    <dgm:cxn modelId="{D20D1D77-7380-46FC-8906-F10537DC50F9}" type="presParOf" srcId="{5B582B54-0547-49EC-8CF4-010256795F52}" destId="{3836892D-03E4-4AAE-8B50-BB9975A1C79B}" srcOrd="2" destOrd="0" presId="urn:microsoft.com/office/officeart/2005/8/layout/vList2"/>
    <dgm:cxn modelId="{76AA77F6-8C79-4643-942C-1037C78D2D41}" type="presParOf" srcId="{5B582B54-0547-49EC-8CF4-010256795F52}" destId="{9C43173F-366C-4C59-B521-0BE93CEF3AE8}" srcOrd="3" destOrd="0" presId="urn:microsoft.com/office/officeart/2005/8/layout/vList2"/>
    <dgm:cxn modelId="{82737585-3888-4227-AA84-D6974B3185EF}" type="presParOf" srcId="{5B582B54-0547-49EC-8CF4-010256795F52}" destId="{67AFF1D4-AE44-48D2-90CF-47C28F58EFB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5837D1-D3B4-44D0-B148-E993FA7E939A}" type="doc">
      <dgm:prSet loTypeId="urn:microsoft.com/office/officeart/2005/8/layout/process4" loCatId="list" qsTypeId="urn:microsoft.com/office/officeart/2005/8/quickstyle/3d3" qsCatId="3D" csTypeId="urn:microsoft.com/office/officeart/2005/8/colors/colorful4" csCatId="colorful"/>
      <dgm:spPr/>
      <dgm:t>
        <a:bodyPr/>
        <a:lstStyle/>
        <a:p>
          <a:endParaRPr lang="en-GB"/>
        </a:p>
      </dgm:t>
    </dgm:pt>
    <dgm:pt modelId="{06E38C2D-BE49-4969-9B82-8CBEDED607E2}">
      <dgm:prSet/>
      <dgm:spPr/>
      <dgm:t>
        <a:bodyPr/>
        <a:lstStyle/>
        <a:p>
          <a:r>
            <a:rPr lang="en-GB"/>
            <a:t>Where an adult at risk appears to be a victim of cuckooing, the lead agency should scope which agencies need to be involved in planning meetings </a:t>
          </a:r>
        </a:p>
      </dgm:t>
    </dgm:pt>
    <dgm:pt modelId="{53FA399F-94EC-47E4-9959-94307AA5C8C7}" type="parTrans" cxnId="{ABB29F5B-304A-4B46-88CC-B87E0EEA7B91}">
      <dgm:prSet/>
      <dgm:spPr/>
      <dgm:t>
        <a:bodyPr/>
        <a:lstStyle/>
        <a:p>
          <a:endParaRPr lang="en-GB"/>
        </a:p>
      </dgm:t>
    </dgm:pt>
    <dgm:pt modelId="{73CFE1BE-ADDF-4ED6-B014-CCECAB92D932}" type="sibTrans" cxnId="{ABB29F5B-304A-4B46-88CC-B87E0EEA7B91}">
      <dgm:prSet/>
      <dgm:spPr/>
      <dgm:t>
        <a:bodyPr/>
        <a:lstStyle/>
        <a:p>
          <a:endParaRPr lang="en-GB"/>
        </a:p>
      </dgm:t>
    </dgm:pt>
    <dgm:pt modelId="{18AA578F-9873-4099-A5C7-BE1565D6EDD5}">
      <dgm:prSet/>
      <dgm:spPr/>
      <dgm:t>
        <a:bodyPr/>
        <a:lstStyle/>
        <a:p>
          <a:r>
            <a:rPr lang="en-GB"/>
            <a:t>This should be based on which agencies should be involved in meeting the person’s care support needs or may hold information connected to the cuckooing concerns particularly where there are multiple adults at risk </a:t>
          </a:r>
        </a:p>
      </dgm:t>
    </dgm:pt>
    <dgm:pt modelId="{36B69C30-A860-4E0B-8C78-0ADEDC400855}" type="parTrans" cxnId="{558B6A2D-48FB-40D9-92BF-126A2A8DE624}">
      <dgm:prSet/>
      <dgm:spPr/>
      <dgm:t>
        <a:bodyPr/>
        <a:lstStyle/>
        <a:p>
          <a:endParaRPr lang="en-GB"/>
        </a:p>
      </dgm:t>
    </dgm:pt>
    <dgm:pt modelId="{9435DDD5-4EB5-4CBF-B353-D3625E850B3F}" type="sibTrans" cxnId="{558B6A2D-48FB-40D9-92BF-126A2A8DE624}">
      <dgm:prSet/>
      <dgm:spPr/>
      <dgm:t>
        <a:bodyPr/>
        <a:lstStyle/>
        <a:p>
          <a:endParaRPr lang="en-GB"/>
        </a:p>
      </dgm:t>
    </dgm:pt>
    <dgm:pt modelId="{0DAE96C1-5245-413F-A868-A7A7ECE96294}">
      <dgm:prSet/>
      <dgm:spPr/>
      <dgm:t>
        <a:bodyPr/>
        <a:lstStyle/>
        <a:p>
          <a:r>
            <a:rPr lang="en-GB"/>
            <a:t>Agencies should not decline to be part of the planning meeting on the basis that they are not currently actively working with the person.</a:t>
          </a:r>
        </a:p>
      </dgm:t>
    </dgm:pt>
    <dgm:pt modelId="{7833678E-3B69-47E6-82E4-60A652BC8125}" type="parTrans" cxnId="{D5F424BB-AF69-470C-A44D-BAED1ECD1332}">
      <dgm:prSet/>
      <dgm:spPr/>
      <dgm:t>
        <a:bodyPr/>
        <a:lstStyle/>
        <a:p>
          <a:endParaRPr lang="en-GB"/>
        </a:p>
      </dgm:t>
    </dgm:pt>
    <dgm:pt modelId="{DCEBA6DF-E2C2-42F8-A0CA-67B1A1C00A82}" type="sibTrans" cxnId="{D5F424BB-AF69-470C-A44D-BAED1ECD1332}">
      <dgm:prSet/>
      <dgm:spPr/>
      <dgm:t>
        <a:bodyPr/>
        <a:lstStyle/>
        <a:p>
          <a:endParaRPr lang="en-GB"/>
        </a:p>
      </dgm:t>
    </dgm:pt>
    <dgm:pt modelId="{91934408-A405-4B4B-9EF1-410D1DEBE502}" type="pres">
      <dgm:prSet presAssocID="{2C5837D1-D3B4-44D0-B148-E993FA7E939A}" presName="Name0" presStyleCnt="0">
        <dgm:presLayoutVars>
          <dgm:dir/>
          <dgm:animLvl val="lvl"/>
          <dgm:resizeHandles val="exact"/>
        </dgm:presLayoutVars>
      </dgm:prSet>
      <dgm:spPr/>
    </dgm:pt>
    <dgm:pt modelId="{FB6373CE-2840-4056-B590-9B68C6222740}" type="pres">
      <dgm:prSet presAssocID="{0DAE96C1-5245-413F-A868-A7A7ECE96294}" presName="boxAndChildren" presStyleCnt="0"/>
      <dgm:spPr/>
    </dgm:pt>
    <dgm:pt modelId="{BCDFE302-374C-4AB4-B13F-4DC513F10060}" type="pres">
      <dgm:prSet presAssocID="{0DAE96C1-5245-413F-A868-A7A7ECE96294}" presName="parentTextBox" presStyleLbl="node1" presStyleIdx="0" presStyleCnt="3"/>
      <dgm:spPr/>
    </dgm:pt>
    <dgm:pt modelId="{383D17ED-8894-48BE-99DD-F44004DE560C}" type="pres">
      <dgm:prSet presAssocID="{9435DDD5-4EB5-4CBF-B353-D3625E850B3F}" presName="sp" presStyleCnt="0"/>
      <dgm:spPr/>
    </dgm:pt>
    <dgm:pt modelId="{15B507FB-09BA-4234-98A5-A467F34E3CB1}" type="pres">
      <dgm:prSet presAssocID="{18AA578F-9873-4099-A5C7-BE1565D6EDD5}" presName="arrowAndChildren" presStyleCnt="0"/>
      <dgm:spPr/>
    </dgm:pt>
    <dgm:pt modelId="{DD8B2C38-91CA-4729-A333-FE61C9E8F777}" type="pres">
      <dgm:prSet presAssocID="{18AA578F-9873-4099-A5C7-BE1565D6EDD5}" presName="parentTextArrow" presStyleLbl="node1" presStyleIdx="1" presStyleCnt="3"/>
      <dgm:spPr/>
    </dgm:pt>
    <dgm:pt modelId="{B796B03F-08E9-43D9-A08E-D7B936EDCC5E}" type="pres">
      <dgm:prSet presAssocID="{73CFE1BE-ADDF-4ED6-B014-CCECAB92D932}" presName="sp" presStyleCnt="0"/>
      <dgm:spPr/>
    </dgm:pt>
    <dgm:pt modelId="{597C88CF-B350-4F34-A3C4-9C986AD007BF}" type="pres">
      <dgm:prSet presAssocID="{06E38C2D-BE49-4969-9B82-8CBEDED607E2}" presName="arrowAndChildren" presStyleCnt="0"/>
      <dgm:spPr/>
    </dgm:pt>
    <dgm:pt modelId="{B3882CEA-A06B-45C6-A111-FD18C525BE98}" type="pres">
      <dgm:prSet presAssocID="{06E38C2D-BE49-4969-9B82-8CBEDED607E2}" presName="parentTextArrow" presStyleLbl="node1" presStyleIdx="2" presStyleCnt="3"/>
      <dgm:spPr/>
    </dgm:pt>
  </dgm:ptLst>
  <dgm:cxnLst>
    <dgm:cxn modelId="{558B6A2D-48FB-40D9-92BF-126A2A8DE624}" srcId="{2C5837D1-D3B4-44D0-B148-E993FA7E939A}" destId="{18AA578F-9873-4099-A5C7-BE1565D6EDD5}" srcOrd="1" destOrd="0" parTransId="{36B69C30-A860-4E0B-8C78-0ADEDC400855}" sibTransId="{9435DDD5-4EB5-4CBF-B353-D3625E850B3F}"/>
    <dgm:cxn modelId="{45A3042F-ECC0-46E2-BFF3-3EE4CC3D4122}" type="presOf" srcId="{18AA578F-9873-4099-A5C7-BE1565D6EDD5}" destId="{DD8B2C38-91CA-4729-A333-FE61C9E8F777}" srcOrd="0" destOrd="0" presId="urn:microsoft.com/office/officeart/2005/8/layout/process4"/>
    <dgm:cxn modelId="{ABB29F5B-304A-4B46-88CC-B87E0EEA7B91}" srcId="{2C5837D1-D3B4-44D0-B148-E993FA7E939A}" destId="{06E38C2D-BE49-4969-9B82-8CBEDED607E2}" srcOrd="0" destOrd="0" parTransId="{53FA399F-94EC-47E4-9959-94307AA5C8C7}" sibTransId="{73CFE1BE-ADDF-4ED6-B014-CCECAB92D932}"/>
    <dgm:cxn modelId="{CE7DAB6A-EC96-4719-9706-211998AB3616}" type="presOf" srcId="{06E38C2D-BE49-4969-9B82-8CBEDED607E2}" destId="{B3882CEA-A06B-45C6-A111-FD18C525BE98}" srcOrd="0" destOrd="0" presId="urn:microsoft.com/office/officeart/2005/8/layout/process4"/>
    <dgm:cxn modelId="{09259193-8BAA-4BBA-BC2F-505F796F9031}" type="presOf" srcId="{2C5837D1-D3B4-44D0-B148-E993FA7E939A}" destId="{91934408-A405-4B4B-9EF1-410D1DEBE502}" srcOrd="0" destOrd="0" presId="urn:microsoft.com/office/officeart/2005/8/layout/process4"/>
    <dgm:cxn modelId="{D5F424BB-AF69-470C-A44D-BAED1ECD1332}" srcId="{2C5837D1-D3B4-44D0-B148-E993FA7E939A}" destId="{0DAE96C1-5245-413F-A868-A7A7ECE96294}" srcOrd="2" destOrd="0" parTransId="{7833678E-3B69-47E6-82E4-60A652BC8125}" sibTransId="{DCEBA6DF-E2C2-42F8-A0CA-67B1A1C00A82}"/>
    <dgm:cxn modelId="{9395FCC4-AE2D-428B-9C9E-AAECE3CD871C}" type="presOf" srcId="{0DAE96C1-5245-413F-A868-A7A7ECE96294}" destId="{BCDFE302-374C-4AB4-B13F-4DC513F10060}" srcOrd="0" destOrd="0" presId="urn:microsoft.com/office/officeart/2005/8/layout/process4"/>
    <dgm:cxn modelId="{1A565CF2-EC95-46D8-8C18-0E5B7DFCE614}" type="presParOf" srcId="{91934408-A405-4B4B-9EF1-410D1DEBE502}" destId="{FB6373CE-2840-4056-B590-9B68C6222740}" srcOrd="0" destOrd="0" presId="urn:microsoft.com/office/officeart/2005/8/layout/process4"/>
    <dgm:cxn modelId="{9BA66BB8-AA24-44C5-B175-0B7CBEC42D19}" type="presParOf" srcId="{FB6373CE-2840-4056-B590-9B68C6222740}" destId="{BCDFE302-374C-4AB4-B13F-4DC513F10060}" srcOrd="0" destOrd="0" presId="urn:microsoft.com/office/officeart/2005/8/layout/process4"/>
    <dgm:cxn modelId="{19F57354-9D77-4D0F-AFE1-8B126FFF3DE6}" type="presParOf" srcId="{91934408-A405-4B4B-9EF1-410D1DEBE502}" destId="{383D17ED-8894-48BE-99DD-F44004DE560C}" srcOrd="1" destOrd="0" presId="urn:microsoft.com/office/officeart/2005/8/layout/process4"/>
    <dgm:cxn modelId="{31D1CDBE-BCCF-48FA-A000-4957E5012B74}" type="presParOf" srcId="{91934408-A405-4B4B-9EF1-410D1DEBE502}" destId="{15B507FB-09BA-4234-98A5-A467F34E3CB1}" srcOrd="2" destOrd="0" presId="urn:microsoft.com/office/officeart/2005/8/layout/process4"/>
    <dgm:cxn modelId="{A2E501A3-108E-47E3-B704-05A3EE63D9E1}" type="presParOf" srcId="{15B507FB-09BA-4234-98A5-A467F34E3CB1}" destId="{DD8B2C38-91CA-4729-A333-FE61C9E8F777}" srcOrd="0" destOrd="0" presId="urn:microsoft.com/office/officeart/2005/8/layout/process4"/>
    <dgm:cxn modelId="{1B5B6D9A-6321-49F0-A1AE-ADD1A2900C89}" type="presParOf" srcId="{91934408-A405-4B4B-9EF1-410D1DEBE502}" destId="{B796B03F-08E9-43D9-A08E-D7B936EDCC5E}" srcOrd="3" destOrd="0" presId="urn:microsoft.com/office/officeart/2005/8/layout/process4"/>
    <dgm:cxn modelId="{7161D911-73E0-490D-AEB6-7D1A88F69FAA}" type="presParOf" srcId="{91934408-A405-4B4B-9EF1-410D1DEBE502}" destId="{597C88CF-B350-4F34-A3C4-9C986AD007BF}" srcOrd="4" destOrd="0" presId="urn:microsoft.com/office/officeart/2005/8/layout/process4"/>
    <dgm:cxn modelId="{68479F2A-D842-4C5C-B0FD-5988D40BA798}" type="presParOf" srcId="{597C88CF-B350-4F34-A3C4-9C986AD007BF}" destId="{B3882CEA-A06B-45C6-A111-FD18C525BE9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253718-F621-416B-92BD-3244F499C9AE}" type="doc">
      <dgm:prSet loTypeId="urn:microsoft.com/office/officeart/2008/layout/VerticalCurvedList" loCatId="list" qsTypeId="urn:microsoft.com/office/officeart/2005/8/quickstyle/simple5" qsCatId="simple" csTypeId="urn:microsoft.com/office/officeart/2005/8/colors/colorful4" csCatId="colorful" phldr="1"/>
      <dgm:spPr/>
      <dgm:t>
        <a:bodyPr/>
        <a:lstStyle/>
        <a:p>
          <a:endParaRPr lang="en-GB"/>
        </a:p>
      </dgm:t>
    </dgm:pt>
    <dgm:pt modelId="{29F3E056-1EA8-4C7A-B8D1-2A310213937A}">
      <dgm:prSet/>
      <dgm:spPr/>
      <dgm:t>
        <a:bodyPr/>
        <a:lstStyle/>
        <a:p>
          <a:r>
            <a:rPr lang="en-GB" dirty="0"/>
            <a:t>The adult/s at risk should be advised of the meeting and if not attending their views should be sought in advance and be recorded as part of the multi-agency meeting. </a:t>
          </a:r>
        </a:p>
      </dgm:t>
    </dgm:pt>
    <dgm:pt modelId="{8A4557FC-9105-44CE-8FB6-3346CB08AD53}" type="parTrans" cxnId="{57B808D6-CBD3-4F47-BF86-A56EB7AD3C67}">
      <dgm:prSet/>
      <dgm:spPr/>
      <dgm:t>
        <a:bodyPr/>
        <a:lstStyle/>
        <a:p>
          <a:endParaRPr lang="en-GB"/>
        </a:p>
      </dgm:t>
    </dgm:pt>
    <dgm:pt modelId="{739FF7D9-6E7D-445B-B455-83A8D152ECFB}" type="sibTrans" cxnId="{57B808D6-CBD3-4F47-BF86-A56EB7AD3C67}">
      <dgm:prSet/>
      <dgm:spPr/>
      <dgm:t>
        <a:bodyPr/>
        <a:lstStyle/>
        <a:p>
          <a:endParaRPr lang="en-GB"/>
        </a:p>
      </dgm:t>
    </dgm:pt>
    <dgm:pt modelId="{B567C82D-F76F-4DBD-A031-0742A25E1DA7}">
      <dgm:prSet/>
      <dgm:spPr/>
      <dgm:t>
        <a:bodyPr/>
        <a:lstStyle/>
        <a:p>
          <a:r>
            <a:rPr lang="en-GB"/>
            <a:t>Consider the Mental Capacity Act</a:t>
          </a:r>
        </a:p>
      </dgm:t>
    </dgm:pt>
    <dgm:pt modelId="{FE28F145-E433-4EE2-83D2-B51CB569362E}" type="parTrans" cxnId="{7087FDEF-C222-4C6B-8D60-05D318B1B3EC}">
      <dgm:prSet/>
      <dgm:spPr/>
      <dgm:t>
        <a:bodyPr/>
        <a:lstStyle/>
        <a:p>
          <a:endParaRPr lang="en-GB"/>
        </a:p>
      </dgm:t>
    </dgm:pt>
    <dgm:pt modelId="{926B1B8C-558B-4A39-9C3F-501CDB1AABD7}" type="sibTrans" cxnId="{7087FDEF-C222-4C6B-8D60-05D318B1B3EC}">
      <dgm:prSet/>
      <dgm:spPr/>
      <dgm:t>
        <a:bodyPr/>
        <a:lstStyle/>
        <a:p>
          <a:endParaRPr lang="en-GB"/>
        </a:p>
      </dgm:t>
    </dgm:pt>
    <dgm:pt modelId="{47FBD5CD-A4C0-426F-BA2D-B15EFA13E2EB}">
      <dgm:prSet/>
      <dgm:spPr/>
      <dgm:t>
        <a:bodyPr/>
        <a:lstStyle/>
        <a:p>
          <a:r>
            <a:rPr lang="en-GB" dirty="0"/>
            <a:t>Advocacy support should also always be considered</a:t>
          </a:r>
        </a:p>
      </dgm:t>
    </dgm:pt>
    <dgm:pt modelId="{D84D8C68-D4B3-482D-8CBB-7E621766E3F5}" type="parTrans" cxnId="{1098D9FD-0C1E-4CFA-BF5C-5C977554E778}">
      <dgm:prSet/>
      <dgm:spPr/>
      <dgm:t>
        <a:bodyPr/>
        <a:lstStyle/>
        <a:p>
          <a:endParaRPr lang="en-GB"/>
        </a:p>
      </dgm:t>
    </dgm:pt>
    <dgm:pt modelId="{AB0EBDCB-9BA3-440A-8A5A-D243F5813E0B}" type="sibTrans" cxnId="{1098D9FD-0C1E-4CFA-BF5C-5C977554E778}">
      <dgm:prSet/>
      <dgm:spPr/>
      <dgm:t>
        <a:bodyPr/>
        <a:lstStyle/>
        <a:p>
          <a:endParaRPr lang="en-GB"/>
        </a:p>
      </dgm:t>
    </dgm:pt>
    <dgm:pt modelId="{74B7ED41-2741-4693-B7F3-A045EF81D4AB}">
      <dgm:prSet/>
      <dgm:spPr/>
      <dgm:t>
        <a:bodyPr/>
        <a:lstStyle/>
        <a:p>
          <a:r>
            <a:rPr lang="en-GB" dirty="0"/>
            <a:t>Careful consideration should be given about how to contact the adult and what information can be shared, especially where there is multiple adults involved based on risks within the situation</a:t>
          </a:r>
        </a:p>
      </dgm:t>
    </dgm:pt>
    <dgm:pt modelId="{DC0B2FA9-62AE-46F4-9819-E7350264619F}" type="parTrans" cxnId="{E1922750-660F-489E-8199-90B96E1712C2}">
      <dgm:prSet/>
      <dgm:spPr/>
      <dgm:t>
        <a:bodyPr/>
        <a:lstStyle/>
        <a:p>
          <a:endParaRPr lang="en-GB"/>
        </a:p>
      </dgm:t>
    </dgm:pt>
    <dgm:pt modelId="{64A7BAA0-7704-4FB9-A79E-F84F861ECE91}" type="sibTrans" cxnId="{E1922750-660F-489E-8199-90B96E1712C2}">
      <dgm:prSet/>
      <dgm:spPr/>
      <dgm:t>
        <a:bodyPr/>
        <a:lstStyle/>
        <a:p>
          <a:endParaRPr lang="en-GB"/>
        </a:p>
      </dgm:t>
    </dgm:pt>
    <dgm:pt modelId="{58C6F983-B97A-4E0B-9233-3ECDAF5B1EDE}" type="pres">
      <dgm:prSet presAssocID="{15253718-F621-416B-92BD-3244F499C9AE}" presName="Name0" presStyleCnt="0">
        <dgm:presLayoutVars>
          <dgm:chMax val="7"/>
          <dgm:chPref val="7"/>
          <dgm:dir/>
        </dgm:presLayoutVars>
      </dgm:prSet>
      <dgm:spPr/>
    </dgm:pt>
    <dgm:pt modelId="{8834AA61-DA68-412B-868B-544FA75F07D7}" type="pres">
      <dgm:prSet presAssocID="{15253718-F621-416B-92BD-3244F499C9AE}" presName="Name1" presStyleCnt="0"/>
      <dgm:spPr/>
    </dgm:pt>
    <dgm:pt modelId="{5208C40E-1E7E-43E4-970F-72D20F577E74}" type="pres">
      <dgm:prSet presAssocID="{15253718-F621-416B-92BD-3244F499C9AE}" presName="cycle" presStyleCnt="0"/>
      <dgm:spPr/>
    </dgm:pt>
    <dgm:pt modelId="{C80801FE-AD63-49E1-88C3-2492BF36DBD5}" type="pres">
      <dgm:prSet presAssocID="{15253718-F621-416B-92BD-3244F499C9AE}" presName="srcNode" presStyleLbl="node1" presStyleIdx="0" presStyleCnt="4"/>
      <dgm:spPr/>
    </dgm:pt>
    <dgm:pt modelId="{6DF00566-DFA2-4CBA-8E6E-8AFC0F1F1371}" type="pres">
      <dgm:prSet presAssocID="{15253718-F621-416B-92BD-3244F499C9AE}" presName="conn" presStyleLbl="parChTrans1D2" presStyleIdx="0" presStyleCnt="1"/>
      <dgm:spPr/>
    </dgm:pt>
    <dgm:pt modelId="{D7B6E5EF-3973-4A89-BDFB-8163EE35AB4A}" type="pres">
      <dgm:prSet presAssocID="{15253718-F621-416B-92BD-3244F499C9AE}" presName="extraNode" presStyleLbl="node1" presStyleIdx="0" presStyleCnt="4"/>
      <dgm:spPr/>
    </dgm:pt>
    <dgm:pt modelId="{F9FAAF82-926C-4657-B07B-DACD3D06CC6C}" type="pres">
      <dgm:prSet presAssocID="{15253718-F621-416B-92BD-3244F499C9AE}" presName="dstNode" presStyleLbl="node1" presStyleIdx="0" presStyleCnt="4"/>
      <dgm:spPr/>
    </dgm:pt>
    <dgm:pt modelId="{D6DB7262-69C4-4BF5-A67F-FBEC3ED03411}" type="pres">
      <dgm:prSet presAssocID="{29F3E056-1EA8-4C7A-B8D1-2A310213937A}" presName="text_1" presStyleLbl="node1" presStyleIdx="0" presStyleCnt="4" custScaleY="153533">
        <dgm:presLayoutVars>
          <dgm:bulletEnabled val="1"/>
        </dgm:presLayoutVars>
      </dgm:prSet>
      <dgm:spPr/>
    </dgm:pt>
    <dgm:pt modelId="{C4C8D30C-EEA4-478A-9A4A-14819A6CB70E}" type="pres">
      <dgm:prSet presAssocID="{29F3E056-1EA8-4C7A-B8D1-2A310213937A}" presName="accent_1" presStyleCnt="0"/>
      <dgm:spPr/>
    </dgm:pt>
    <dgm:pt modelId="{5B14092D-D8D7-43B6-8CD7-26744597CC91}" type="pres">
      <dgm:prSet presAssocID="{29F3E056-1EA8-4C7A-B8D1-2A310213937A}" presName="accentRepeatNode" presStyleLbl="solidFgAcc1" presStyleIdx="0" presStyleCnt="4" custScaleX="122077" custScaleY="123898"/>
      <dgm:spPr/>
    </dgm:pt>
    <dgm:pt modelId="{072CEC4B-B2D4-4D83-8CEC-71047381D756}" type="pres">
      <dgm:prSet presAssocID="{B567C82D-F76F-4DBD-A031-0742A25E1DA7}" presName="text_2" presStyleLbl="node1" presStyleIdx="1" presStyleCnt="4" custScaleY="129912" custLinFactNeighborY="3558">
        <dgm:presLayoutVars>
          <dgm:bulletEnabled val="1"/>
        </dgm:presLayoutVars>
      </dgm:prSet>
      <dgm:spPr/>
    </dgm:pt>
    <dgm:pt modelId="{41BEBF55-74CC-4DE9-AB6E-2702285A72AA}" type="pres">
      <dgm:prSet presAssocID="{B567C82D-F76F-4DBD-A031-0742A25E1DA7}" presName="accent_2" presStyleCnt="0"/>
      <dgm:spPr/>
    </dgm:pt>
    <dgm:pt modelId="{08F89A34-8976-40F4-A990-0CFD0167F98C}" type="pres">
      <dgm:prSet presAssocID="{B567C82D-F76F-4DBD-A031-0742A25E1DA7}" presName="accentRepeatNode" presStyleLbl="solidFgAcc1" presStyleIdx="1" presStyleCnt="4" custScaleX="115319" custScaleY="109583" custLinFactNeighborY="1898"/>
      <dgm:spPr/>
    </dgm:pt>
    <dgm:pt modelId="{21D6739E-3711-4AE2-B1B4-95654CC420A9}" type="pres">
      <dgm:prSet presAssocID="{47FBD5CD-A4C0-426F-BA2D-B15EFA13E2EB}" presName="text_3" presStyleLbl="node1" presStyleIdx="2" presStyleCnt="4" custScaleY="133471">
        <dgm:presLayoutVars>
          <dgm:bulletEnabled val="1"/>
        </dgm:presLayoutVars>
      </dgm:prSet>
      <dgm:spPr/>
    </dgm:pt>
    <dgm:pt modelId="{897E93FC-01F2-4307-B8E7-00F3920804C9}" type="pres">
      <dgm:prSet presAssocID="{47FBD5CD-A4C0-426F-BA2D-B15EFA13E2EB}" presName="accent_3" presStyleCnt="0"/>
      <dgm:spPr/>
    </dgm:pt>
    <dgm:pt modelId="{CAEAE20E-5FA3-486C-A622-BD0D083E8BCE}" type="pres">
      <dgm:prSet presAssocID="{47FBD5CD-A4C0-426F-BA2D-B15EFA13E2EB}" presName="accentRepeatNode" presStyleLbl="solidFgAcc1" presStyleIdx="2" presStyleCnt="4" custScaleX="117217" custScaleY="108675"/>
      <dgm:spPr/>
    </dgm:pt>
    <dgm:pt modelId="{704F0432-092D-49D9-9F4F-08BECBAC0CD6}" type="pres">
      <dgm:prSet presAssocID="{74B7ED41-2741-4693-B7F3-A045EF81D4AB}" presName="text_4" presStyleLbl="node1" presStyleIdx="3" presStyleCnt="4" custScaleY="144044">
        <dgm:presLayoutVars>
          <dgm:bulletEnabled val="1"/>
        </dgm:presLayoutVars>
      </dgm:prSet>
      <dgm:spPr/>
    </dgm:pt>
    <dgm:pt modelId="{28443375-5BBD-40B7-A5F0-E7C45A9C133D}" type="pres">
      <dgm:prSet presAssocID="{74B7ED41-2741-4693-B7F3-A045EF81D4AB}" presName="accent_4" presStyleCnt="0"/>
      <dgm:spPr/>
    </dgm:pt>
    <dgm:pt modelId="{B4BC66B6-3DC7-4C8B-A7A5-53CD80C560D4}" type="pres">
      <dgm:prSet presAssocID="{74B7ED41-2741-4693-B7F3-A045EF81D4AB}" presName="accentRepeatNode" presStyleLbl="solidFgAcc1" presStyleIdx="3" presStyleCnt="4" custScaleX="123544" custScaleY="119031"/>
      <dgm:spPr/>
    </dgm:pt>
  </dgm:ptLst>
  <dgm:cxnLst>
    <dgm:cxn modelId="{94C6CE07-BC15-49EF-93ED-10163F6EEC89}" type="presOf" srcId="{47FBD5CD-A4C0-426F-BA2D-B15EFA13E2EB}" destId="{21D6739E-3711-4AE2-B1B4-95654CC420A9}" srcOrd="0" destOrd="0" presId="urn:microsoft.com/office/officeart/2008/layout/VerticalCurvedList"/>
    <dgm:cxn modelId="{B5FA6926-BB37-4096-AD0C-2C801DEFF45D}" type="presOf" srcId="{15253718-F621-416B-92BD-3244F499C9AE}" destId="{58C6F983-B97A-4E0B-9233-3ECDAF5B1EDE}" srcOrd="0" destOrd="0" presId="urn:microsoft.com/office/officeart/2008/layout/VerticalCurvedList"/>
    <dgm:cxn modelId="{6D911F4B-BC9F-464B-9CC4-5EED1C100D7D}" type="presOf" srcId="{74B7ED41-2741-4693-B7F3-A045EF81D4AB}" destId="{704F0432-092D-49D9-9F4F-08BECBAC0CD6}" srcOrd="0" destOrd="0" presId="urn:microsoft.com/office/officeart/2008/layout/VerticalCurvedList"/>
    <dgm:cxn modelId="{E1922750-660F-489E-8199-90B96E1712C2}" srcId="{15253718-F621-416B-92BD-3244F499C9AE}" destId="{74B7ED41-2741-4693-B7F3-A045EF81D4AB}" srcOrd="3" destOrd="0" parTransId="{DC0B2FA9-62AE-46F4-9819-E7350264619F}" sibTransId="{64A7BAA0-7704-4FB9-A79E-F84F861ECE91}"/>
    <dgm:cxn modelId="{E05C787C-BF69-4395-B5B8-2B89F3EE7F60}" type="presOf" srcId="{B567C82D-F76F-4DBD-A031-0742A25E1DA7}" destId="{072CEC4B-B2D4-4D83-8CEC-71047381D756}" srcOrd="0" destOrd="0" presId="urn:microsoft.com/office/officeart/2008/layout/VerticalCurvedList"/>
    <dgm:cxn modelId="{988D67BE-1D85-4C2D-94C3-A6FA947712C2}" type="presOf" srcId="{29F3E056-1EA8-4C7A-B8D1-2A310213937A}" destId="{D6DB7262-69C4-4BF5-A67F-FBEC3ED03411}" srcOrd="0" destOrd="0" presId="urn:microsoft.com/office/officeart/2008/layout/VerticalCurvedList"/>
    <dgm:cxn modelId="{57B808D6-CBD3-4F47-BF86-A56EB7AD3C67}" srcId="{15253718-F621-416B-92BD-3244F499C9AE}" destId="{29F3E056-1EA8-4C7A-B8D1-2A310213937A}" srcOrd="0" destOrd="0" parTransId="{8A4557FC-9105-44CE-8FB6-3346CB08AD53}" sibTransId="{739FF7D9-6E7D-445B-B455-83A8D152ECFB}"/>
    <dgm:cxn modelId="{0C7086EE-7312-4392-BFF5-442C16B62FDC}" type="presOf" srcId="{739FF7D9-6E7D-445B-B455-83A8D152ECFB}" destId="{6DF00566-DFA2-4CBA-8E6E-8AFC0F1F1371}" srcOrd="0" destOrd="0" presId="urn:microsoft.com/office/officeart/2008/layout/VerticalCurvedList"/>
    <dgm:cxn modelId="{7087FDEF-C222-4C6B-8D60-05D318B1B3EC}" srcId="{15253718-F621-416B-92BD-3244F499C9AE}" destId="{B567C82D-F76F-4DBD-A031-0742A25E1DA7}" srcOrd="1" destOrd="0" parTransId="{FE28F145-E433-4EE2-83D2-B51CB569362E}" sibTransId="{926B1B8C-558B-4A39-9C3F-501CDB1AABD7}"/>
    <dgm:cxn modelId="{1098D9FD-0C1E-4CFA-BF5C-5C977554E778}" srcId="{15253718-F621-416B-92BD-3244F499C9AE}" destId="{47FBD5CD-A4C0-426F-BA2D-B15EFA13E2EB}" srcOrd="2" destOrd="0" parTransId="{D84D8C68-D4B3-482D-8CBB-7E621766E3F5}" sibTransId="{AB0EBDCB-9BA3-440A-8A5A-D243F5813E0B}"/>
    <dgm:cxn modelId="{9B8F2EC8-4FC5-4451-8C88-9A3F76A6867D}" type="presParOf" srcId="{58C6F983-B97A-4E0B-9233-3ECDAF5B1EDE}" destId="{8834AA61-DA68-412B-868B-544FA75F07D7}" srcOrd="0" destOrd="0" presId="urn:microsoft.com/office/officeart/2008/layout/VerticalCurvedList"/>
    <dgm:cxn modelId="{70511571-33F0-461A-9BB1-AA7E23D20DC9}" type="presParOf" srcId="{8834AA61-DA68-412B-868B-544FA75F07D7}" destId="{5208C40E-1E7E-43E4-970F-72D20F577E74}" srcOrd="0" destOrd="0" presId="urn:microsoft.com/office/officeart/2008/layout/VerticalCurvedList"/>
    <dgm:cxn modelId="{33891F98-3AEF-4DDD-8DD8-0C89BFB4A195}" type="presParOf" srcId="{5208C40E-1E7E-43E4-970F-72D20F577E74}" destId="{C80801FE-AD63-49E1-88C3-2492BF36DBD5}" srcOrd="0" destOrd="0" presId="urn:microsoft.com/office/officeart/2008/layout/VerticalCurvedList"/>
    <dgm:cxn modelId="{933A2661-A503-4F1E-8A0A-5E947033C083}" type="presParOf" srcId="{5208C40E-1E7E-43E4-970F-72D20F577E74}" destId="{6DF00566-DFA2-4CBA-8E6E-8AFC0F1F1371}" srcOrd="1" destOrd="0" presId="urn:microsoft.com/office/officeart/2008/layout/VerticalCurvedList"/>
    <dgm:cxn modelId="{7D2EA005-38C1-4F8C-855B-17CBC529B2DC}" type="presParOf" srcId="{5208C40E-1E7E-43E4-970F-72D20F577E74}" destId="{D7B6E5EF-3973-4A89-BDFB-8163EE35AB4A}" srcOrd="2" destOrd="0" presId="urn:microsoft.com/office/officeart/2008/layout/VerticalCurvedList"/>
    <dgm:cxn modelId="{7CDDE055-D602-4854-BE8C-B61BD485A63A}" type="presParOf" srcId="{5208C40E-1E7E-43E4-970F-72D20F577E74}" destId="{F9FAAF82-926C-4657-B07B-DACD3D06CC6C}" srcOrd="3" destOrd="0" presId="urn:microsoft.com/office/officeart/2008/layout/VerticalCurvedList"/>
    <dgm:cxn modelId="{196F9EF2-9BED-4EB5-934E-E03E9E152966}" type="presParOf" srcId="{8834AA61-DA68-412B-868B-544FA75F07D7}" destId="{D6DB7262-69C4-4BF5-A67F-FBEC3ED03411}" srcOrd="1" destOrd="0" presId="urn:microsoft.com/office/officeart/2008/layout/VerticalCurvedList"/>
    <dgm:cxn modelId="{1B770B8D-95E2-4432-8303-383D84E237A9}" type="presParOf" srcId="{8834AA61-DA68-412B-868B-544FA75F07D7}" destId="{C4C8D30C-EEA4-478A-9A4A-14819A6CB70E}" srcOrd="2" destOrd="0" presId="urn:microsoft.com/office/officeart/2008/layout/VerticalCurvedList"/>
    <dgm:cxn modelId="{29757EDA-A4E8-4A4A-93B6-781306C9D37F}" type="presParOf" srcId="{C4C8D30C-EEA4-478A-9A4A-14819A6CB70E}" destId="{5B14092D-D8D7-43B6-8CD7-26744597CC91}" srcOrd="0" destOrd="0" presId="urn:microsoft.com/office/officeart/2008/layout/VerticalCurvedList"/>
    <dgm:cxn modelId="{34A1C60A-2B7A-4819-A79E-9077253E3C14}" type="presParOf" srcId="{8834AA61-DA68-412B-868B-544FA75F07D7}" destId="{072CEC4B-B2D4-4D83-8CEC-71047381D756}" srcOrd="3" destOrd="0" presId="urn:microsoft.com/office/officeart/2008/layout/VerticalCurvedList"/>
    <dgm:cxn modelId="{991AFD5C-DBBA-4099-84AD-4F13BBEE5A3C}" type="presParOf" srcId="{8834AA61-DA68-412B-868B-544FA75F07D7}" destId="{41BEBF55-74CC-4DE9-AB6E-2702285A72AA}" srcOrd="4" destOrd="0" presId="urn:microsoft.com/office/officeart/2008/layout/VerticalCurvedList"/>
    <dgm:cxn modelId="{1E26408F-587F-4035-B33B-1ED715221569}" type="presParOf" srcId="{41BEBF55-74CC-4DE9-AB6E-2702285A72AA}" destId="{08F89A34-8976-40F4-A990-0CFD0167F98C}" srcOrd="0" destOrd="0" presId="urn:microsoft.com/office/officeart/2008/layout/VerticalCurvedList"/>
    <dgm:cxn modelId="{84EA923F-69F0-497B-9201-667BD7CF8370}" type="presParOf" srcId="{8834AA61-DA68-412B-868B-544FA75F07D7}" destId="{21D6739E-3711-4AE2-B1B4-95654CC420A9}" srcOrd="5" destOrd="0" presId="urn:microsoft.com/office/officeart/2008/layout/VerticalCurvedList"/>
    <dgm:cxn modelId="{9CEC9E61-38E2-417A-BA7B-BDF1F404254C}" type="presParOf" srcId="{8834AA61-DA68-412B-868B-544FA75F07D7}" destId="{897E93FC-01F2-4307-B8E7-00F3920804C9}" srcOrd="6" destOrd="0" presId="urn:microsoft.com/office/officeart/2008/layout/VerticalCurvedList"/>
    <dgm:cxn modelId="{FF7DFF46-8FC1-4CCA-A8CA-B8A290F9E4D5}" type="presParOf" srcId="{897E93FC-01F2-4307-B8E7-00F3920804C9}" destId="{CAEAE20E-5FA3-486C-A622-BD0D083E8BCE}" srcOrd="0" destOrd="0" presId="urn:microsoft.com/office/officeart/2008/layout/VerticalCurvedList"/>
    <dgm:cxn modelId="{B14DEFC0-1C42-41C4-A2F4-047A24C2256A}" type="presParOf" srcId="{8834AA61-DA68-412B-868B-544FA75F07D7}" destId="{704F0432-092D-49D9-9F4F-08BECBAC0CD6}" srcOrd="7" destOrd="0" presId="urn:microsoft.com/office/officeart/2008/layout/VerticalCurvedList"/>
    <dgm:cxn modelId="{449F0A47-FA95-49DF-9DBD-12BA950D9881}" type="presParOf" srcId="{8834AA61-DA68-412B-868B-544FA75F07D7}" destId="{28443375-5BBD-40B7-A5F0-E7C45A9C133D}" srcOrd="8" destOrd="0" presId="urn:microsoft.com/office/officeart/2008/layout/VerticalCurvedList"/>
    <dgm:cxn modelId="{4788299C-E821-4021-8D44-CCFBA00D0106}" type="presParOf" srcId="{28443375-5BBD-40B7-A5F0-E7C45A9C133D}" destId="{B4BC66B6-3DC7-4C8B-A7A5-53CD80C560D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F420F0-8E80-4F40-8B6D-E0D10E6D730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GB"/>
        </a:p>
      </dgm:t>
    </dgm:pt>
    <dgm:pt modelId="{64654BBD-77FD-43AA-B446-888990E59969}">
      <dgm:prSet/>
      <dgm:spPr>
        <a:solidFill>
          <a:srgbClr val="00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dirty="0"/>
            <a:t>Share information in order to understand fully the risk within a situation and to agree a support plan</a:t>
          </a:r>
        </a:p>
      </dgm:t>
    </dgm:pt>
    <dgm:pt modelId="{FD353F7A-5CEA-4DEA-BD08-B9ED91AB5CC5}" type="parTrans" cxnId="{C105E780-B19C-40C9-81FB-F9C9F6AC3042}">
      <dgm:prSet/>
      <dgm:spPr/>
      <dgm:t>
        <a:bodyPr/>
        <a:lstStyle/>
        <a:p>
          <a:endParaRPr lang="en-GB"/>
        </a:p>
      </dgm:t>
    </dgm:pt>
    <dgm:pt modelId="{D712B719-8E95-4A26-B6EA-5E3141B6D383}" type="sibTrans" cxnId="{C105E780-B19C-40C9-81FB-F9C9F6AC3042}">
      <dgm:prSet/>
      <dgm:spPr/>
      <dgm:t>
        <a:bodyPr/>
        <a:lstStyle/>
        <a:p>
          <a:endParaRPr lang="en-GB"/>
        </a:p>
      </dgm:t>
    </dgm:pt>
    <dgm:pt modelId="{AFE3D587-D607-46AA-9B68-98033F91387D}">
      <dgm:prSet/>
      <dgm:spPr>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a:t>Whilst the risk is shared on a multi-agency basis it may be agreed that only one agency will be taking the lead in engaging with the person</a:t>
          </a:r>
        </a:p>
      </dgm:t>
    </dgm:pt>
    <dgm:pt modelId="{D9DD296F-5DCB-4921-9558-8065FEFEDE36}" type="parTrans" cxnId="{C5817A8B-85E5-46F6-B4D9-F5BA1B79644B}">
      <dgm:prSet/>
      <dgm:spPr/>
      <dgm:t>
        <a:bodyPr/>
        <a:lstStyle/>
        <a:p>
          <a:endParaRPr lang="en-GB"/>
        </a:p>
      </dgm:t>
    </dgm:pt>
    <dgm:pt modelId="{7C59BC14-B17E-4A93-99A3-D2AA38674AC6}" type="sibTrans" cxnId="{C5817A8B-85E5-46F6-B4D9-F5BA1B79644B}">
      <dgm:prSet/>
      <dgm:spPr/>
      <dgm:t>
        <a:bodyPr/>
        <a:lstStyle/>
        <a:p>
          <a:endParaRPr lang="en-GB"/>
        </a:p>
      </dgm:t>
    </dgm:pt>
    <dgm:pt modelId="{956A8C92-5B74-48BD-93E1-8599DEC56DDA}">
      <dgm:prSet/>
      <dgm:spPr>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a:t>There are templates for the meetings within the guidance which should be used for each meeting</a:t>
          </a:r>
        </a:p>
      </dgm:t>
    </dgm:pt>
    <dgm:pt modelId="{A156C551-5FE0-46E3-8ABD-7CA8BA403D8E}" type="parTrans" cxnId="{48C7E7F8-C3C6-4265-9486-A511A9A93667}">
      <dgm:prSet/>
      <dgm:spPr/>
      <dgm:t>
        <a:bodyPr/>
        <a:lstStyle/>
        <a:p>
          <a:endParaRPr lang="en-GB"/>
        </a:p>
      </dgm:t>
    </dgm:pt>
    <dgm:pt modelId="{58FD2C64-6DC4-4C46-AA8E-7EC07E20236F}" type="sibTrans" cxnId="{48C7E7F8-C3C6-4265-9486-A511A9A93667}">
      <dgm:prSet/>
      <dgm:spPr/>
      <dgm:t>
        <a:bodyPr/>
        <a:lstStyle/>
        <a:p>
          <a:endParaRPr lang="en-GB"/>
        </a:p>
      </dgm:t>
    </dgm:pt>
    <dgm:pt modelId="{12FB8949-ED53-481D-91BF-CFBE01D5F1E3}" type="pres">
      <dgm:prSet presAssocID="{ADF420F0-8E80-4F40-8B6D-E0D10E6D7302}" presName="linear" presStyleCnt="0">
        <dgm:presLayoutVars>
          <dgm:animLvl val="lvl"/>
          <dgm:resizeHandles val="exact"/>
        </dgm:presLayoutVars>
      </dgm:prSet>
      <dgm:spPr/>
    </dgm:pt>
    <dgm:pt modelId="{C4B00FC7-F7EA-47C2-A79B-E2AA5D564F61}" type="pres">
      <dgm:prSet presAssocID="{64654BBD-77FD-43AA-B446-888990E59969}" presName="parentText" presStyleLbl="node1" presStyleIdx="0" presStyleCnt="3" custScaleY="105037">
        <dgm:presLayoutVars>
          <dgm:chMax val="0"/>
          <dgm:bulletEnabled val="1"/>
        </dgm:presLayoutVars>
      </dgm:prSet>
      <dgm:spPr/>
    </dgm:pt>
    <dgm:pt modelId="{BEA85C0C-784F-4323-91F3-DC91E244E866}" type="pres">
      <dgm:prSet presAssocID="{D712B719-8E95-4A26-B6EA-5E3141B6D383}" presName="spacer" presStyleCnt="0"/>
      <dgm:spPr/>
    </dgm:pt>
    <dgm:pt modelId="{1597B941-F6B9-4D4D-BCD9-973F518BDA41}" type="pres">
      <dgm:prSet presAssocID="{AFE3D587-D607-46AA-9B68-98033F91387D}" presName="parentText" presStyleLbl="node1" presStyleIdx="1" presStyleCnt="3">
        <dgm:presLayoutVars>
          <dgm:chMax val="0"/>
          <dgm:bulletEnabled val="1"/>
        </dgm:presLayoutVars>
      </dgm:prSet>
      <dgm:spPr/>
    </dgm:pt>
    <dgm:pt modelId="{A24977A4-7238-4279-817C-B688F1E68525}" type="pres">
      <dgm:prSet presAssocID="{7C59BC14-B17E-4A93-99A3-D2AA38674AC6}" presName="spacer" presStyleCnt="0"/>
      <dgm:spPr/>
    </dgm:pt>
    <dgm:pt modelId="{466FAA00-F8A4-4BC4-A350-99F8AEB324EF}" type="pres">
      <dgm:prSet presAssocID="{956A8C92-5B74-48BD-93E1-8599DEC56DDA}" presName="parentText" presStyleLbl="node1" presStyleIdx="2" presStyleCnt="3">
        <dgm:presLayoutVars>
          <dgm:chMax val="0"/>
          <dgm:bulletEnabled val="1"/>
        </dgm:presLayoutVars>
      </dgm:prSet>
      <dgm:spPr/>
    </dgm:pt>
  </dgm:ptLst>
  <dgm:cxnLst>
    <dgm:cxn modelId="{F4BFE310-DB0D-4D0A-8D28-44819FD3E548}" type="presOf" srcId="{AFE3D587-D607-46AA-9B68-98033F91387D}" destId="{1597B941-F6B9-4D4D-BCD9-973F518BDA41}" srcOrd="0" destOrd="0" presId="urn:microsoft.com/office/officeart/2005/8/layout/vList2"/>
    <dgm:cxn modelId="{C105E780-B19C-40C9-81FB-F9C9F6AC3042}" srcId="{ADF420F0-8E80-4F40-8B6D-E0D10E6D7302}" destId="{64654BBD-77FD-43AA-B446-888990E59969}" srcOrd="0" destOrd="0" parTransId="{FD353F7A-5CEA-4DEA-BD08-B9ED91AB5CC5}" sibTransId="{D712B719-8E95-4A26-B6EA-5E3141B6D383}"/>
    <dgm:cxn modelId="{C5817A8B-85E5-46F6-B4D9-F5BA1B79644B}" srcId="{ADF420F0-8E80-4F40-8B6D-E0D10E6D7302}" destId="{AFE3D587-D607-46AA-9B68-98033F91387D}" srcOrd="1" destOrd="0" parTransId="{D9DD296F-5DCB-4921-9558-8065FEFEDE36}" sibTransId="{7C59BC14-B17E-4A93-99A3-D2AA38674AC6}"/>
    <dgm:cxn modelId="{94ECEECA-1A99-403E-A640-3002172D689E}" type="presOf" srcId="{64654BBD-77FD-43AA-B446-888990E59969}" destId="{C4B00FC7-F7EA-47C2-A79B-E2AA5D564F61}" srcOrd="0" destOrd="0" presId="urn:microsoft.com/office/officeart/2005/8/layout/vList2"/>
    <dgm:cxn modelId="{1D50EFE8-4A47-4B6D-B808-349CDB3A4F7D}" type="presOf" srcId="{ADF420F0-8E80-4F40-8B6D-E0D10E6D7302}" destId="{12FB8949-ED53-481D-91BF-CFBE01D5F1E3}" srcOrd="0" destOrd="0" presId="urn:microsoft.com/office/officeart/2005/8/layout/vList2"/>
    <dgm:cxn modelId="{A6D54BEA-4E39-4614-B8BE-2BB04DB73506}" type="presOf" srcId="{956A8C92-5B74-48BD-93E1-8599DEC56DDA}" destId="{466FAA00-F8A4-4BC4-A350-99F8AEB324EF}" srcOrd="0" destOrd="0" presId="urn:microsoft.com/office/officeart/2005/8/layout/vList2"/>
    <dgm:cxn modelId="{48C7E7F8-C3C6-4265-9486-A511A9A93667}" srcId="{ADF420F0-8E80-4F40-8B6D-E0D10E6D7302}" destId="{956A8C92-5B74-48BD-93E1-8599DEC56DDA}" srcOrd="2" destOrd="0" parTransId="{A156C551-5FE0-46E3-8ABD-7CA8BA403D8E}" sibTransId="{58FD2C64-6DC4-4C46-AA8E-7EC07E20236F}"/>
    <dgm:cxn modelId="{A5BCB1ED-8C36-4BA4-B09D-99E76BF03743}" type="presParOf" srcId="{12FB8949-ED53-481D-91BF-CFBE01D5F1E3}" destId="{C4B00FC7-F7EA-47C2-A79B-E2AA5D564F61}" srcOrd="0" destOrd="0" presId="urn:microsoft.com/office/officeart/2005/8/layout/vList2"/>
    <dgm:cxn modelId="{3D8DD8C7-751F-4B76-894D-21F47258F5E7}" type="presParOf" srcId="{12FB8949-ED53-481D-91BF-CFBE01D5F1E3}" destId="{BEA85C0C-784F-4323-91F3-DC91E244E866}" srcOrd="1" destOrd="0" presId="urn:microsoft.com/office/officeart/2005/8/layout/vList2"/>
    <dgm:cxn modelId="{1F71BF55-4FF4-4AEB-B4FE-5DBBD53D1F29}" type="presParOf" srcId="{12FB8949-ED53-481D-91BF-CFBE01D5F1E3}" destId="{1597B941-F6B9-4D4D-BCD9-973F518BDA41}" srcOrd="2" destOrd="0" presId="urn:microsoft.com/office/officeart/2005/8/layout/vList2"/>
    <dgm:cxn modelId="{7CEC7FD8-A604-4584-A68C-000B62646B91}" type="presParOf" srcId="{12FB8949-ED53-481D-91BF-CFBE01D5F1E3}" destId="{A24977A4-7238-4279-817C-B688F1E68525}" srcOrd="3" destOrd="0" presId="urn:microsoft.com/office/officeart/2005/8/layout/vList2"/>
    <dgm:cxn modelId="{0DCAF857-3127-4F75-B0EB-F873F8561F2C}" type="presParOf" srcId="{12FB8949-ED53-481D-91BF-CFBE01D5F1E3}" destId="{466FAA00-F8A4-4BC4-A350-99F8AEB324E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5CCF9D-1554-4B3C-975C-B2FFC2C5B088}" type="doc">
      <dgm:prSet loTypeId="urn:microsoft.com/office/officeart/2005/8/layout/process4" loCatId="list" qsTypeId="urn:microsoft.com/office/officeart/2005/8/quickstyle/simple5" qsCatId="simple" csTypeId="urn:microsoft.com/office/officeart/2005/8/colors/colorful4" csCatId="colorful"/>
      <dgm:spPr/>
      <dgm:t>
        <a:bodyPr/>
        <a:lstStyle/>
        <a:p>
          <a:endParaRPr lang="en-GB"/>
        </a:p>
      </dgm:t>
    </dgm:pt>
    <dgm:pt modelId="{D1DF0E0E-CF65-4BC1-A726-4582CFE4DDE4}">
      <dgm:prSet/>
      <dgm:spPr/>
      <dgm:t>
        <a:bodyPr/>
        <a:lstStyle/>
        <a:p>
          <a:r>
            <a:rPr lang="en-GB"/>
            <a:t>Share relevant information about what is known about the situation</a:t>
          </a:r>
        </a:p>
      </dgm:t>
    </dgm:pt>
    <dgm:pt modelId="{A63BE43E-5CE0-4273-A5CA-2E868FEFB8B9}" type="parTrans" cxnId="{6423E3E7-86B0-49A0-B031-10E7B0745564}">
      <dgm:prSet/>
      <dgm:spPr/>
      <dgm:t>
        <a:bodyPr/>
        <a:lstStyle/>
        <a:p>
          <a:endParaRPr lang="en-GB"/>
        </a:p>
      </dgm:t>
    </dgm:pt>
    <dgm:pt modelId="{F2D1C5CE-33F8-4462-A2E0-147EDF4D6679}" type="sibTrans" cxnId="{6423E3E7-86B0-49A0-B031-10E7B0745564}">
      <dgm:prSet/>
      <dgm:spPr/>
      <dgm:t>
        <a:bodyPr/>
        <a:lstStyle/>
        <a:p>
          <a:endParaRPr lang="en-GB"/>
        </a:p>
      </dgm:t>
    </dgm:pt>
    <dgm:pt modelId="{4D083B59-247E-4AFD-BFD1-EE112C209680}">
      <dgm:prSet/>
      <dgm:spPr/>
      <dgm:t>
        <a:bodyPr/>
        <a:lstStyle/>
        <a:p>
          <a:r>
            <a:rPr lang="en-GB"/>
            <a:t>It’s important to consider any legislation which may be relevant to the concerns, such as the Mental Health Act, </a:t>
          </a:r>
        </a:p>
      </dgm:t>
    </dgm:pt>
    <dgm:pt modelId="{A21011D0-931D-470B-99B6-32A8C80FE8F7}" type="parTrans" cxnId="{921643DA-02ED-440D-9A1E-D6656FFC2487}">
      <dgm:prSet/>
      <dgm:spPr/>
      <dgm:t>
        <a:bodyPr/>
        <a:lstStyle/>
        <a:p>
          <a:endParaRPr lang="en-GB"/>
        </a:p>
      </dgm:t>
    </dgm:pt>
    <dgm:pt modelId="{3E103B6F-A03F-477C-8606-B5A58D743AFD}" type="sibTrans" cxnId="{921643DA-02ED-440D-9A1E-D6656FFC2487}">
      <dgm:prSet/>
      <dgm:spPr/>
      <dgm:t>
        <a:bodyPr/>
        <a:lstStyle/>
        <a:p>
          <a:endParaRPr lang="en-GB"/>
        </a:p>
      </dgm:t>
    </dgm:pt>
    <dgm:pt modelId="{9CA089F7-89F4-4882-9A4F-38A0F8A5C4C7}">
      <dgm:prSet/>
      <dgm:spPr/>
      <dgm:t>
        <a:bodyPr/>
        <a:lstStyle/>
        <a:p>
          <a:r>
            <a:rPr lang="en-GB"/>
            <a:t>If concerns are widespread within an area map the adults at risk and the alleged perpetrators to help understand the extent of the issues and recognise patterns of risk.</a:t>
          </a:r>
        </a:p>
      </dgm:t>
    </dgm:pt>
    <dgm:pt modelId="{1D8CA367-6613-476C-8CE0-06850EF62DF4}" type="parTrans" cxnId="{1A5DB4BE-DEA7-4636-A936-C207DBFA841C}">
      <dgm:prSet/>
      <dgm:spPr/>
      <dgm:t>
        <a:bodyPr/>
        <a:lstStyle/>
        <a:p>
          <a:endParaRPr lang="en-GB"/>
        </a:p>
      </dgm:t>
    </dgm:pt>
    <dgm:pt modelId="{49E7C668-72E7-4D47-B0E7-FB701363D922}" type="sibTrans" cxnId="{1A5DB4BE-DEA7-4636-A936-C207DBFA841C}">
      <dgm:prSet/>
      <dgm:spPr/>
      <dgm:t>
        <a:bodyPr/>
        <a:lstStyle/>
        <a:p>
          <a:endParaRPr lang="en-GB"/>
        </a:p>
      </dgm:t>
    </dgm:pt>
    <dgm:pt modelId="{4482706C-E7D6-4BE9-9B9D-EDB50BEF58A2}">
      <dgm:prSet/>
      <dgm:spPr/>
      <dgm:t>
        <a:bodyPr/>
        <a:lstStyle/>
        <a:p>
          <a:r>
            <a:rPr lang="en-GB"/>
            <a:t>Whilst support planning must be focused on addressing risk to individuals, wider planning may also be required to disrupt the activity, particularly for Police investigations</a:t>
          </a:r>
        </a:p>
      </dgm:t>
    </dgm:pt>
    <dgm:pt modelId="{78B76229-C183-4FE0-9A04-662CCA6C2E76}" type="parTrans" cxnId="{BEF68919-D9BF-4D20-B5C1-A345411F542F}">
      <dgm:prSet/>
      <dgm:spPr/>
      <dgm:t>
        <a:bodyPr/>
        <a:lstStyle/>
        <a:p>
          <a:endParaRPr lang="en-GB"/>
        </a:p>
      </dgm:t>
    </dgm:pt>
    <dgm:pt modelId="{5712A872-66C4-4CC6-BC72-6F6E943C526E}" type="sibTrans" cxnId="{BEF68919-D9BF-4D20-B5C1-A345411F542F}">
      <dgm:prSet/>
      <dgm:spPr/>
      <dgm:t>
        <a:bodyPr/>
        <a:lstStyle/>
        <a:p>
          <a:endParaRPr lang="en-GB"/>
        </a:p>
      </dgm:t>
    </dgm:pt>
    <dgm:pt modelId="{70AB3008-F4C2-43BA-B825-1646C458606B}" type="pres">
      <dgm:prSet presAssocID="{465CCF9D-1554-4B3C-975C-B2FFC2C5B088}" presName="Name0" presStyleCnt="0">
        <dgm:presLayoutVars>
          <dgm:dir/>
          <dgm:animLvl val="lvl"/>
          <dgm:resizeHandles val="exact"/>
        </dgm:presLayoutVars>
      </dgm:prSet>
      <dgm:spPr/>
    </dgm:pt>
    <dgm:pt modelId="{71BCC01D-DEAA-4652-AB8C-39CCD662EA9C}" type="pres">
      <dgm:prSet presAssocID="{4482706C-E7D6-4BE9-9B9D-EDB50BEF58A2}" presName="boxAndChildren" presStyleCnt="0"/>
      <dgm:spPr/>
    </dgm:pt>
    <dgm:pt modelId="{827B66C8-94AD-416E-A9E7-1B30C0E3718E}" type="pres">
      <dgm:prSet presAssocID="{4482706C-E7D6-4BE9-9B9D-EDB50BEF58A2}" presName="parentTextBox" presStyleLbl="node1" presStyleIdx="0" presStyleCnt="4"/>
      <dgm:spPr/>
    </dgm:pt>
    <dgm:pt modelId="{9498FC14-7C4C-44A5-885C-F3C4CA541111}" type="pres">
      <dgm:prSet presAssocID="{49E7C668-72E7-4D47-B0E7-FB701363D922}" presName="sp" presStyleCnt="0"/>
      <dgm:spPr/>
    </dgm:pt>
    <dgm:pt modelId="{6C458B50-EA3E-4695-8C21-7A9EA3596124}" type="pres">
      <dgm:prSet presAssocID="{9CA089F7-89F4-4882-9A4F-38A0F8A5C4C7}" presName="arrowAndChildren" presStyleCnt="0"/>
      <dgm:spPr/>
    </dgm:pt>
    <dgm:pt modelId="{56731E82-DF37-487E-88B5-1ED389C39712}" type="pres">
      <dgm:prSet presAssocID="{9CA089F7-89F4-4882-9A4F-38A0F8A5C4C7}" presName="parentTextArrow" presStyleLbl="node1" presStyleIdx="1" presStyleCnt="4"/>
      <dgm:spPr/>
    </dgm:pt>
    <dgm:pt modelId="{FF101E3E-5E91-4BDD-8899-B93A219D14C2}" type="pres">
      <dgm:prSet presAssocID="{3E103B6F-A03F-477C-8606-B5A58D743AFD}" presName="sp" presStyleCnt="0"/>
      <dgm:spPr/>
    </dgm:pt>
    <dgm:pt modelId="{0B44871E-64AF-4F64-988C-CA44269F9CD5}" type="pres">
      <dgm:prSet presAssocID="{4D083B59-247E-4AFD-BFD1-EE112C209680}" presName="arrowAndChildren" presStyleCnt="0"/>
      <dgm:spPr/>
    </dgm:pt>
    <dgm:pt modelId="{D8B6882D-B87A-4751-AAE8-3C4733F835C8}" type="pres">
      <dgm:prSet presAssocID="{4D083B59-247E-4AFD-BFD1-EE112C209680}" presName="parentTextArrow" presStyleLbl="node1" presStyleIdx="2" presStyleCnt="4"/>
      <dgm:spPr/>
    </dgm:pt>
    <dgm:pt modelId="{D1EC17CE-9E45-4ED9-A6E3-7DDD0E385804}" type="pres">
      <dgm:prSet presAssocID="{F2D1C5CE-33F8-4462-A2E0-147EDF4D6679}" presName="sp" presStyleCnt="0"/>
      <dgm:spPr/>
    </dgm:pt>
    <dgm:pt modelId="{7E1F4288-0C21-407D-A8AC-7AFA174479E5}" type="pres">
      <dgm:prSet presAssocID="{D1DF0E0E-CF65-4BC1-A726-4582CFE4DDE4}" presName="arrowAndChildren" presStyleCnt="0"/>
      <dgm:spPr/>
    </dgm:pt>
    <dgm:pt modelId="{DC65B90F-4020-4333-9093-6251B6511B9F}" type="pres">
      <dgm:prSet presAssocID="{D1DF0E0E-CF65-4BC1-A726-4582CFE4DDE4}" presName="parentTextArrow" presStyleLbl="node1" presStyleIdx="3" presStyleCnt="4"/>
      <dgm:spPr/>
    </dgm:pt>
  </dgm:ptLst>
  <dgm:cxnLst>
    <dgm:cxn modelId="{BEF68919-D9BF-4D20-B5C1-A345411F542F}" srcId="{465CCF9D-1554-4B3C-975C-B2FFC2C5B088}" destId="{4482706C-E7D6-4BE9-9B9D-EDB50BEF58A2}" srcOrd="3" destOrd="0" parTransId="{78B76229-C183-4FE0-9A04-662CCA6C2E76}" sibTransId="{5712A872-66C4-4CC6-BC72-6F6E943C526E}"/>
    <dgm:cxn modelId="{6FD6305C-B3C9-46B8-860E-F20EFB98EF06}" type="presOf" srcId="{465CCF9D-1554-4B3C-975C-B2FFC2C5B088}" destId="{70AB3008-F4C2-43BA-B825-1646C458606B}" srcOrd="0" destOrd="0" presId="urn:microsoft.com/office/officeart/2005/8/layout/process4"/>
    <dgm:cxn modelId="{9EA55D64-55F1-46ED-BD0A-427450902C2C}" type="presOf" srcId="{D1DF0E0E-CF65-4BC1-A726-4582CFE4DDE4}" destId="{DC65B90F-4020-4333-9093-6251B6511B9F}" srcOrd="0" destOrd="0" presId="urn:microsoft.com/office/officeart/2005/8/layout/process4"/>
    <dgm:cxn modelId="{EF9E7651-8A4C-4C11-ABE8-B7582EEA2C62}" type="presOf" srcId="{4482706C-E7D6-4BE9-9B9D-EDB50BEF58A2}" destId="{827B66C8-94AD-416E-A9E7-1B30C0E3718E}" srcOrd="0" destOrd="0" presId="urn:microsoft.com/office/officeart/2005/8/layout/process4"/>
    <dgm:cxn modelId="{A159B694-EF0A-4B0D-81C7-C829EB700556}" type="presOf" srcId="{4D083B59-247E-4AFD-BFD1-EE112C209680}" destId="{D8B6882D-B87A-4751-AAE8-3C4733F835C8}" srcOrd="0" destOrd="0" presId="urn:microsoft.com/office/officeart/2005/8/layout/process4"/>
    <dgm:cxn modelId="{1A5DB4BE-DEA7-4636-A936-C207DBFA841C}" srcId="{465CCF9D-1554-4B3C-975C-B2FFC2C5B088}" destId="{9CA089F7-89F4-4882-9A4F-38A0F8A5C4C7}" srcOrd="2" destOrd="0" parTransId="{1D8CA367-6613-476C-8CE0-06850EF62DF4}" sibTransId="{49E7C668-72E7-4D47-B0E7-FB701363D922}"/>
    <dgm:cxn modelId="{921643DA-02ED-440D-9A1E-D6656FFC2487}" srcId="{465CCF9D-1554-4B3C-975C-B2FFC2C5B088}" destId="{4D083B59-247E-4AFD-BFD1-EE112C209680}" srcOrd="1" destOrd="0" parTransId="{A21011D0-931D-470B-99B6-32A8C80FE8F7}" sibTransId="{3E103B6F-A03F-477C-8606-B5A58D743AFD}"/>
    <dgm:cxn modelId="{16314AE5-2729-497F-90DA-077BFD31A5BC}" type="presOf" srcId="{9CA089F7-89F4-4882-9A4F-38A0F8A5C4C7}" destId="{56731E82-DF37-487E-88B5-1ED389C39712}" srcOrd="0" destOrd="0" presId="urn:microsoft.com/office/officeart/2005/8/layout/process4"/>
    <dgm:cxn modelId="{6423E3E7-86B0-49A0-B031-10E7B0745564}" srcId="{465CCF9D-1554-4B3C-975C-B2FFC2C5B088}" destId="{D1DF0E0E-CF65-4BC1-A726-4582CFE4DDE4}" srcOrd="0" destOrd="0" parTransId="{A63BE43E-5CE0-4273-A5CA-2E868FEFB8B9}" sibTransId="{F2D1C5CE-33F8-4462-A2E0-147EDF4D6679}"/>
    <dgm:cxn modelId="{7D093DC3-E4A1-4595-82E8-D4BCBFDFD1FE}" type="presParOf" srcId="{70AB3008-F4C2-43BA-B825-1646C458606B}" destId="{71BCC01D-DEAA-4652-AB8C-39CCD662EA9C}" srcOrd="0" destOrd="0" presId="urn:microsoft.com/office/officeart/2005/8/layout/process4"/>
    <dgm:cxn modelId="{AAD80CF3-B018-409A-A5AE-C1BA915F53F9}" type="presParOf" srcId="{71BCC01D-DEAA-4652-AB8C-39CCD662EA9C}" destId="{827B66C8-94AD-416E-A9E7-1B30C0E3718E}" srcOrd="0" destOrd="0" presId="urn:microsoft.com/office/officeart/2005/8/layout/process4"/>
    <dgm:cxn modelId="{99FBB3F0-AAAB-4BB4-8848-9F4E0CAF06CF}" type="presParOf" srcId="{70AB3008-F4C2-43BA-B825-1646C458606B}" destId="{9498FC14-7C4C-44A5-885C-F3C4CA541111}" srcOrd="1" destOrd="0" presId="urn:microsoft.com/office/officeart/2005/8/layout/process4"/>
    <dgm:cxn modelId="{072F131F-52B3-4F86-BB05-AB6DF8672EEA}" type="presParOf" srcId="{70AB3008-F4C2-43BA-B825-1646C458606B}" destId="{6C458B50-EA3E-4695-8C21-7A9EA3596124}" srcOrd="2" destOrd="0" presId="urn:microsoft.com/office/officeart/2005/8/layout/process4"/>
    <dgm:cxn modelId="{D5A8C8BB-56FA-4AD6-80AC-930ED3EC1F88}" type="presParOf" srcId="{6C458B50-EA3E-4695-8C21-7A9EA3596124}" destId="{56731E82-DF37-487E-88B5-1ED389C39712}" srcOrd="0" destOrd="0" presId="urn:microsoft.com/office/officeart/2005/8/layout/process4"/>
    <dgm:cxn modelId="{2D0D4BF8-852B-4C51-9A32-FCBC32FB021B}" type="presParOf" srcId="{70AB3008-F4C2-43BA-B825-1646C458606B}" destId="{FF101E3E-5E91-4BDD-8899-B93A219D14C2}" srcOrd="3" destOrd="0" presId="urn:microsoft.com/office/officeart/2005/8/layout/process4"/>
    <dgm:cxn modelId="{0DCBD7CF-822C-4594-B65D-E9720117298E}" type="presParOf" srcId="{70AB3008-F4C2-43BA-B825-1646C458606B}" destId="{0B44871E-64AF-4F64-988C-CA44269F9CD5}" srcOrd="4" destOrd="0" presId="urn:microsoft.com/office/officeart/2005/8/layout/process4"/>
    <dgm:cxn modelId="{04BA7E0D-7DFF-46FE-ACDE-4D19BC3F68BB}" type="presParOf" srcId="{0B44871E-64AF-4F64-988C-CA44269F9CD5}" destId="{D8B6882D-B87A-4751-AAE8-3C4733F835C8}" srcOrd="0" destOrd="0" presId="urn:microsoft.com/office/officeart/2005/8/layout/process4"/>
    <dgm:cxn modelId="{63A7EB22-ED09-4E9D-8950-DD3D5962A493}" type="presParOf" srcId="{70AB3008-F4C2-43BA-B825-1646C458606B}" destId="{D1EC17CE-9E45-4ED9-A6E3-7DDD0E385804}" srcOrd="5" destOrd="0" presId="urn:microsoft.com/office/officeart/2005/8/layout/process4"/>
    <dgm:cxn modelId="{ABFB72C8-A270-449C-8063-3CC1A7809A40}" type="presParOf" srcId="{70AB3008-F4C2-43BA-B825-1646C458606B}" destId="{7E1F4288-0C21-407D-A8AC-7AFA174479E5}" srcOrd="6" destOrd="0" presId="urn:microsoft.com/office/officeart/2005/8/layout/process4"/>
    <dgm:cxn modelId="{BF1C78B5-A2FD-44E1-81C7-FEC8AFB2D88C}" type="presParOf" srcId="{7E1F4288-0C21-407D-A8AC-7AFA174479E5}" destId="{DC65B90F-4020-4333-9093-6251B6511B9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F93BFB6-FDDD-4C67-8424-FB3E5C4CA659}"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GB"/>
        </a:p>
      </dgm:t>
    </dgm:pt>
    <dgm:pt modelId="{2754AE0B-562D-4C98-9A41-639AF63F253B}">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dirty="0"/>
            <a:t>Focus on Strengths</a:t>
          </a:r>
        </a:p>
      </dgm:t>
    </dgm:pt>
    <dgm:pt modelId="{688B62D9-92B0-4653-8497-CC7CA68CB9EC}" type="parTrans" cxnId="{35262AA2-6D6E-4472-A357-963AA442C662}">
      <dgm:prSet/>
      <dgm:spPr/>
      <dgm:t>
        <a:bodyPr/>
        <a:lstStyle/>
        <a:p>
          <a:endParaRPr lang="en-GB"/>
        </a:p>
      </dgm:t>
    </dgm:pt>
    <dgm:pt modelId="{5A60F46D-DB97-4A26-B486-77D2C3B881C2}" type="sibTrans" cxnId="{35262AA2-6D6E-4472-A357-963AA442C662}">
      <dgm:prSet/>
      <dgm:spPr/>
      <dgm:t>
        <a:bodyPr/>
        <a:lstStyle/>
        <a:p>
          <a:endParaRPr lang="en-GB"/>
        </a:p>
      </dgm:t>
    </dgm:pt>
    <dgm:pt modelId="{8F79C98A-8054-4B63-B5D2-41C7068632D5}">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dirty="0"/>
            <a:t>Clear Actions</a:t>
          </a:r>
        </a:p>
      </dgm:t>
    </dgm:pt>
    <dgm:pt modelId="{0B84F14D-D879-4657-BCE4-21635D910E06}" type="parTrans" cxnId="{E4B9FF80-7F4C-4807-BE84-8EB92898BA60}">
      <dgm:prSet/>
      <dgm:spPr/>
      <dgm:t>
        <a:bodyPr/>
        <a:lstStyle/>
        <a:p>
          <a:endParaRPr lang="en-GB"/>
        </a:p>
      </dgm:t>
    </dgm:pt>
    <dgm:pt modelId="{F51BAA15-E125-4910-AF62-7AD898626D02}" type="sibTrans" cxnId="{E4B9FF80-7F4C-4807-BE84-8EB92898BA60}">
      <dgm:prSet/>
      <dgm:spPr/>
      <dgm:t>
        <a:bodyPr/>
        <a:lstStyle/>
        <a:p>
          <a:endParaRPr lang="en-GB"/>
        </a:p>
      </dgm:t>
    </dgm:pt>
    <dgm:pt modelId="{2CD7CE94-82CD-45AC-9D53-FB0391AC3BB7}">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dirty="0"/>
            <a:t>Contingency</a:t>
          </a:r>
        </a:p>
      </dgm:t>
    </dgm:pt>
    <dgm:pt modelId="{912AB972-EA79-466F-ADF2-FC29727DEC6D}" type="parTrans" cxnId="{D96F00B3-B6DE-4F2E-83B3-0D0F57138E21}">
      <dgm:prSet/>
      <dgm:spPr/>
      <dgm:t>
        <a:bodyPr/>
        <a:lstStyle/>
        <a:p>
          <a:endParaRPr lang="en-GB"/>
        </a:p>
      </dgm:t>
    </dgm:pt>
    <dgm:pt modelId="{ED914078-5256-42D5-90F0-677C3FF1732E}" type="sibTrans" cxnId="{D96F00B3-B6DE-4F2E-83B3-0D0F57138E21}">
      <dgm:prSet/>
      <dgm:spPr/>
      <dgm:t>
        <a:bodyPr/>
        <a:lstStyle/>
        <a:p>
          <a:endParaRPr lang="en-GB"/>
        </a:p>
      </dgm:t>
    </dgm:pt>
    <dgm:pt modelId="{4BCD75D7-B529-40CF-8685-7ABBF7BC5BE7}">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dirty="0"/>
            <a:t>Timescales</a:t>
          </a:r>
        </a:p>
      </dgm:t>
    </dgm:pt>
    <dgm:pt modelId="{9762C7B0-B8AF-4530-9D1D-2376F2D7CFBC}" type="parTrans" cxnId="{77CA5A23-AEC1-4CD7-82B7-E562BF2CD4AD}">
      <dgm:prSet/>
      <dgm:spPr/>
      <dgm:t>
        <a:bodyPr/>
        <a:lstStyle/>
        <a:p>
          <a:endParaRPr lang="en-GB"/>
        </a:p>
      </dgm:t>
    </dgm:pt>
    <dgm:pt modelId="{805C6013-D8CA-4614-9FA5-4011086BB992}" type="sibTrans" cxnId="{77CA5A23-AEC1-4CD7-82B7-E562BF2CD4AD}">
      <dgm:prSet/>
      <dgm:spPr/>
      <dgm:t>
        <a:bodyPr/>
        <a:lstStyle/>
        <a:p>
          <a:endParaRPr lang="en-GB"/>
        </a:p>
      </dgm:t>
    </dgm:pt>
    <dgm:pt modelId="{D9895AC4-BC41-4E3D-92B6-8816BB22A75E}">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dirty="0"/>
            <a:t>Needs of the alleged Perpetrators</a:t>
          </a:r>
        </a:p>
      </dgm:t>
    </dgm:pt>
    <dgm:pt modelId="{740EF362-309C-47AE-8861-063161253829}" type="parTrans" cxnId="{FA5758BB-CB5F-4D83-B940-BE130F467261}">
      <dgm:prSet/>
      <dgm:spPr/>
      <dgm:t>
        <a:bodyPr/>
        <a:lstStyle/>
        <a:p>
          <a:endParaRPr lang="en-GB"/>
        </a:p>
      </dgm:t>
    </dgm:pt>
    <dgm:pt modelId="{42AA86A2-0A82-4DD1-B0AC-83F21D2752FC}" type="sibTrans" cxnId="{FA5758BB-CB5F-4D83-B940-BE130F467261}">
      <dgm:prSet/>
      <dgm:spPr/>
      <dgm:t>
        <a:bodyPr/>
        <a:lstStyle/>
        <a:p>
          <a:endParaRPr lang="en-GB"/>
        </a:p>
      </dgm:t>
    </dgm:pt>
    <dgm:pt modelId="{56981540-BF00-4CCE-94FD-253B814AC7D9}" type="pres">
      <dgm:prSet presAssocID="{4F93BFB6-FDDD-4C67-8424-FB3E5C4CA659}" presName="cycle" presStyleCnt="0">
        <dgm:presLayoutVars>
          <dgm:dir/>
          <dgm:resizeHandles val="exact"/>
        </dgm:presLayoutVars>
      </dgm:prSet>
      <dgm:spPr/>
    </dgm:pt>
    <dgm:pt modelId="{D34B54F1-DB78-48CA-989B-0F46AC7DD774}" type="pres">
      <dgm:prSet presAssocID="{2754AE0B-562D-4C98-9A41-639AF63F253B}" presName="node" presStyleLbl="node1" presStyleIdx="0" presStyleCnt="5">
        <dgm:presLayoutVars>
          <dgm:bulletEnabled val="1"/>
        </dgm:presLayoutVars>
      </dgm:prSet>
      <dgm:spPr/>
    </dgm:pt>
    <dgm:pt modelId="{1D17A35D-633F-498A-A4E7-3524C8CF47B7}" type="pres">
      <dgm:prSet presAssocID="{2754AE0B-562D-4C98-9A41-639AF63F253B}" presName="spNode" presStyleCnt="0"/>
      <dgm:spPr/>
    </dgm:pt>
    <dgm:pt modelId="{22E1AC4F-64F1-4CCF-BE2A-46D45AE10A77}" type="pres">
      <dgm:prSet presAssocID="{5A60F46D-DB97-4A26-B486-77D2C3B881C2}" presName="sibTrans" presStyleLbl="sibTrans1D1" presStyleIdx="0" presStyleCnt="5"/>
      <dgm:spPr/>
    </dgm:pt>
    <dgm:pt modelId="{EEAD3D59-8FE7-4734-920D-45C43D34A117}" type="pres">
      <dgm:prSet presAssocID="{8F79C98A-8054-4B63-B5D2-41C7068632D5}" presName="node" presStyleLbl="node1" presStyleIdx="1" presStyleCnt="5">
        <dgm:presLayoutVars>
          <dgm:bulletEnabled val="1"/>
        </dgm:presLayoutVars>
      </dgm:prSet>
      <dgm:spPr/>
    </dgm:pt>
    <dgm:pt modelId="{95E5430C-C83A-4133-A6AF-5E3958C4A50E}" type="pres">
      <dgm:prSet presAssocID="{8F79C98A-8054-4B63-B5D2-41C7068632D5}" presName="spNode" presStyleCnt="0"/>
      <dgm:spPr/>
    </dgm:pt>
    <dgm:pt modelId="{FCFFE6C3-4989-4F28-A28C-F37BE84B10E3}" type="pres">
      <dgm:prSet presAssocID="{F51BAA15-E125-4910-AF62-7AD898626D02}" presName="sibTrans" presStyleLbl="sibTrans1D1" presStyleIdx="1" presStyleCnt="5"/>
      <dgm:spPr/>
    </dgm:pt>
    <dgm:pt modelId="{B9CFC2FF-8B44-481C-9BB4-2A23A5555ED3}" type="pres">
      <dgm:prSet presAssocID="{2CD7CE94-82CD-45AC-9D53-FB0391AC3BB7}" presName="node" presStyleLbl="node1" presStyleIdx="2" presStyleCnt="5">
        <dgm:presLayoutVars>
          <dgm:bulletEnabled val="1"/>
        </dgm:presLayoutVars>
      </dgm:prSet>
      <dgm:spPr/>
    </dgm:pt>
    <dgm:pt modelId="{94B41A70-9EC1-40F5-BD53-9F10B7B41D9B}" type="pres">
      <dgm:prSet presAssocID="{2CD7CE94-82CD-45AC-9D53-FB0391AC3BB7}" presName="spNode" presStyleCnt="0"/>
      <dgm:spPr/>
    </dgm:pt>
    <dgm:pt modelId="{3FA6884F-06EF-4550-A5D9-0D2B9E9540C2}" type="pres">
      <dgm:prSet presAssocID="{ED914078-5256-42D5-90F0-677C3FF1732E}" presName="sibTrans" presStyleLbl="sibTrans1D1" presStyleIdx="2" presStyleCnt="5"/>
      <dgm:spPr/>
    </dgm:pt>
    <dgm:pt modelId="{35158A21-C163-4C29-8FDF-A7603DEF05C4}" type="pres">
      <dgm:prSet presAssocID="{4BCD75D7-B529-40CF-8685-7ABBF7BC5BE7}" presName="node" presStyleLbl="node1" presStyleIdx="3" presStyleCnt="5">
        <dgm:presLayoutVars>
          <dgm:bulletEnabled val="1"/>
        </dgm:presLayoutVars>
      </dgm:prSet>
      <dgm:spPr/>
    </dgm:pt>
    <dgm:pt modelId="{6866F8BA-CFBF-4D0F-9051-3306A3D34D66}" type="pres">
      <dgm:prSet presAssocID="{4BCD75D7-B529-40CF-8685-7ABBF7BC5BE7}" presName="spNode" presStyleCnt="0"/>
      <dgm:spPr/>
    </dgm:pt>
    <dgm:pt modelId="{F9E074E5-47DB-49A2-A3A2-D07EF77FAC0A}" type="pres">
      <dgm:prSet presAssocID="{805C6013-D8CA-4614-9FA5-4011086BB992}" presName="sibTrans" presStyleLbl="sibTrans1D1" presStyleIdx="3" presStyleCnt="5"/>
      <dgm:spPr/>
    </dgm:pt>
    <dgm:pt modelId="{AF5EDD73-7E1B-4A6C-AC6E-88379EF0000E}" type="pres">
      <dgm:prSet presAssocID="{D9895AC4-BC41-4E3D-92B6-8816BB22A75E}" presName="node" presStyleLbl="node1" presStyleIdx="4" presStyleCnt="5">
        <dgm:presLayoutVars>
          <dgm:bulletEnabled val="1"/>
        </dgm:presLayoutVars>
      </dgm:prSet>
      <dgm:spPr/>
    </dgm:pt>
    <dgm:pt modelId="{F9CC48AC-A0EA-4655-BE9E-15E1A1399393}" type="pres">
      <dgm:prSet presAssocID="{D9895AC4-BC41-4E3D-92B6-8816BB22A75E}" presName="spNode" presStyleCnt="0"/>
      <dgm:spPr/>
    </dgm:pt>
    <dgm:pt modelId="{87CA9FDA-EA9F-4FCF-BF9A-8D57B4A8FC34}" type="pres">
      <dgm:prSet presAssocID="{42AA86A2-0A82-4DD1-B0AC-83F21D2752FC}" presName="sibTrans" presStyleLbl="sibTrans1D1" presStyleIdx="4" presStyleCnt="5"/>
      <dgm:spPr/>
    </dgm:pt>
  </dgm:ptLst>
  <dgm:cxnLst>
    <dgm:cxn modelId="{0119E302-A077-4EB4-8591-7D3D773BD773}" type="presOf" srcId="{4BCD75D7-B529-40CF-8685-7ABBF7BC5BE7}" destId="{35158A21-C163-4C29-8FDF-A7603DEF05C4}" srcOrd="0" destOrd="0" presId="urn:microsoft.com/office/officeart/2005/8/layout/cycle5"/>
    <dgm:cxn modelId="{25ADC908-D052-4EA6-A3DE-AF297D9303ED}" type="presOf" srcId="{2754AE0B-562D-4C98-9A41-639AF63F253B}" destId="{D34B54F1-DB78-48CA-989B-0F46AC7DD774}" srcOrd="0" destOrd="0" presId="urn:microsoft.com/office/officeart/2005/8/layout/cycle5"/>
    <dgm:cxn modelId="{77CA5A23-AEC1-4CD7-82B7-E562BF2CD4AD}" srcId="{4F93BFB6-FDDD-4C67-8424-FB3E5C4CA659}" destId="{4BCD75D7-B529-40CF-8685-7ABBF7BC5BE7}" srcOrd="3" destOrd="0" parTransId="{9762C7B0-B8AF-4530-9D1D-2376F2D7CFBC}" sibTransId="{805C6013-D8CA-4614-9FA5-4011086BB992}"/>
    <dgm:cxn modelId="{28598B46-CEB3-44FE-9FD7-B23AB6B39CAC}" type="presOf" srcId="{2CD7CE94-82CD-45AC-9D53-FB0391AC3BB7}" destId="{B9CFC2FF-8B44-481C-9BB4-2A23A5555ED3}" srcOrd="0" destOrd="0" presId="urn:microsoft.com/office/officeart/2005/8/layout/cycle5"/>
    <dgm:cxn modelId="{658BAA57-394C-4E0F-99ED-53867799566B}" type="presOf" srcId="{4F93BFB6-FDDD-4C67-8424-FB3E5C4CA659}" destId="{56981540-BF00-4CCE-94FD-253B814AC7D9}" srcOrd="0" destOrd="0" presId="urn:microsoft.com/office/officeart/2005/8/layout/cycle5"/>
    <dgm:cxn modelId="{52AFB67C-78FE-43D1-9BB1-61C22DF74167}" type="presOf" srcId="{5A60F46D-DB97-4A26-B486-77D2C3B881C2}" destId="{22E1AC4F-64F1-4CCF-BE2A-46D45AE10A77}" srcOrd="0" destOrd="0" presId="urn:microsoft.com/office/officeart/2005/8/layout/cycle5"/>
    <dgm:cxn modelId="{E4B9FF80-7F4C-4807-BE84-8EB92898BA60}" srcId="{4F93BFB6-FDDD-4C67-8424-FB3E5C4CA659}" destId="{8F79C98A-8054-4B63-B5D2-41C7068632D5}" srcOrd="1" destOrd="0" parTransId="{0B84F14D-D879-4657-BCE4-21635D910E06}" sibTransId="{F51BAA15-E125-4910-AF62-7AD898626D02}"/>
    <dgm:cxn modelId="{48B67295-4DF8-4DAD-9C0F-C74C60B3FB7C}" type="presOf" srcId="{42AA86A2-0A82-4DD1-B0AC-83F21D2752FC}" destId="{87CA9FDA-EA9F-4FCF-BF9A-8D57B4A8FC34}" srcOrd="0" destOrd="0" presId="urn:microsoft.com/office/officeart/2005/8/layout/cycle5"/>
    <dgm:cxn modelId="{DB31F995-7686-467F-9242-9CAE2646F34C}" type="presOf" srcId="{ED914078-5256-42D5-90F0-677C3FF1732E}" destId="{3FA6884F-06EF-4550-A5D9-0D2B9E9540C2}" srcOrd="0" destOrd="0" presId="urn:microsoft.com/office/officeart/2005/8/layout/cycle5"/>
    <dgm:cxn modelId="{35262AA2-6D6E-4472-A357-963AA442C662}" srcId="{4F93BFB6-FDDD-4C67-8424-FB3E5C4CA659}" destId="{2754AE0B-562D-4C98-9A41-639AF63F253B}" srcOrd="0" destOrd="0" parTransId="{688B62D9-92B0-4653-8497-CC7CA68CB9EC}" sibTransId="{5A60F46D-DB97-4A26-B486-77D2C3B881C2}"/>
    <dgm:cxn modelId="{ABE1B3A2-D9A1-4AD6-9F3A-004034F68EDD}" type="presOf" srcId="{805C6013-D8CA-4614-9FA5-4011086BB992}" destId="{F9E074E5-47DB-49A2-A3A2-D07EF77FAC0A}" srcOrd="0" destOrd="0" presId="urn:microsoft.com/office/officeart/2005/8/layout/cycle5"/>
    <dgm:cxn modelId="{708053AB-3648-4935-82E1-6289A2C009A0}" type="presOf" srcId="{8F79C98A-8054-4B63-B5D2-41C7068632D5}" destId="{EEAD3D59-8FE7-4734-920D-45C43D34A117}" srcOrd="0" destOrd="0" presId="urn:microsoft.com/office/officeart/2005/8/layout/cycle5"/>
    <dgm:cxn modelId="{D96F00B3-B6DE-4F2E-83B3-0D0F57138E21}" srcId="{4F93BFB6-FDDD-4C67-8424-FB3E5C4CA659}" destId="{2CD7CE94-82CD-45AC-9D53-FB0391AC3BB7}" srcOrd="2" destOrd="0" parTransId="{912AB972-EA79-466F-ADF2-FC29727DEC6D}" sibTransId="{ED914078-5256-42D5-90F0-677C3FF1732E}"/>
    <dgm:cxn modelId="{FA5758BB-CB5F-4D83-B940-BE130F467261}" srcId="{4F93BFB6-FDDD-4C67-8424-FB3E5C4CA659}" destId="{D9895AC4-BC41-4E3D-92B6-8816BB22A75E}" srcOrd="4" destOrd="0" parTransId="{740EF362-309C-47AE-8861-063161253829}" sibTransId="{42AA86A2-0A82-4DD1-B0AC-83F21D2752FC}"/>
    <dgm:cxn modelId="{3D1685D7-CA09-4674-A92B-D1573BC5FBA4}" type="presOf" srcId="{D9895AC4-BC41-4E3D-92B6-8816BB22A75E}" destId="{AF5EDD73-7E1B-4A6C-AC6E-88379EF0000E}" srcOrd="0" destOrd="0" presId="urn:microsoft.com/office/officeart/2005/8/layout/cycle5"/>
    <dgm:cxn modelId="{2543FCF8-5FF9-4717-88E9-B26154D39DA5}" type="presOf" srcId="{F51BAA15-E125-4910-AF62-7AD898626D02}" destId="{FCFFE6C3-4989-4F28-A28C-F37BE84B10E3}" srcOrd="0" destOrd="0" presId="urn:microsoft.com/office/officeart/2005/8/layout/cycle5"/>
    <dgm:cxn modelId="{E44381FC-1937-45C3-B285-816539CB1E01}" type="presParOf" srcId="{56981540-BF00-4CCE-94FD-253B814AC7D9}" destId="{D34B54F1-DB78-48CA-989B-0F46AC7DD774}" srcOrd="0" destOrd="0" presId="urn:microsoft.com/office/officeart/2005/8/layout/cycle5"/>
    <dgm:cxn modelId="{4F5FCBD5-B0B4-4D48-A332-1FAC6280261E}" type="presParOf" srcId="{56981540-BF00-4CCE-94FD-253B814AC7D9}" destId="{1D17A35D-633F-498A-A4E7-3524C8CF47B7}" srcOrd="1" destOrd="0" presId="urn:microsoft.com/office/officeart/2005/8/layout/cycle5"/>
    <dgm:cxn modelId="{2591C9AE-64CA-4E61-9944-0802F6373B11}" type="presParOf" srcId="{56981540-BF00-4CCE-94FD-253B814AC7D9}" destId="{22E1AC4F-64F1-4CCF-BE2A-46D45AE10A77}" srcOrd="2" destOrd="0" presId="urn:microsoft.com/office/officeart/2005/8/layout/cycle5"/>
    <dgm:cxn modelId="{5B49207C-3F07-4B1F-B375-A1CAE0093CF8}" type="presParOf" srcId="{56981540-BF00-4CCE-94FD-253B814AC7D9}" destId="{EEAD3D59-8FE7-4734-920D-45C43D34A117}" srcOrd="3" destOrd="0" presId="urn:microsoft.com/office/officeart/2005/8/layout/cycle5"/>
    <dgm:cxn modelId="{25C1EA1F-E0E6-482B-B6D4-83CC99DCC8FB}" type="presParOf" srcId="{56981540-BF00-4CCE-94FD-253B814AC7D9}" destId="{95E5430C-C83A-4133-A6AF-5E3958C4A50E}" srcOrd="4" destOrd="0" presId="urn:microsoft.com/office/officeart/2005/8/layout/cycle5"/>
    <dgm:cxn modelId="{1E7D505D-B5F8-428A-B68F-FF461B8A5E12}" type="presParOf" srcId="{56981540-BF00-4CCE-94FD-253B814AC7D9}" destId="{FCFFE6C3-4989-4F28-A28C-F37BE84B10E3}" srcOrd="5" destOrd="0" presId="urn:microsoft.com/office/officeart/2005/8/layout/cycle5"/>
    <dgm:cxn modelId="{81B418ED-8C84-4073-8AE2-CAD3AB599760}" type="presParOf" srcId="{56981540-BF00-4CCE-94FD-253B814AC7D9}" destId="{B9CFC2FF-8B44-481C-9BB4-2A23A5555ED3}" srcOrd="6" destOrd="0" presId="urn:microsoft.com/office/officeart/2005/8/layout/cycle5"/>
    <dgm:cxn modelId="{FE358670-7A2E-426D-983D-DEFF80EE62B9}" type="presParOf" srcId="{56981540-BF00-4CCE-94FD-253B814AC7D9}" destId="{94B41A70-9EC1-40F5-BD53-9F10B7B41D9B}" srcOrd="7" destOrd="0" presId="urn:microsoft.com/office/officeart/2005/8/layout/cycle5"/>
    <dgm:cxn modelId="{7B47CF0E-E463-423F-AEC8-82A5994C2593}" type="presParOf" srcId="{56981540-BF00-4CCE-94FD-253B814AC7D9}" destId="{3FA6884F-06EF-4550-A5D9-0D2B9E9540C2}" srcOrd="8" destOrd="0" presId="urn:microsoft.com/office/officeart/2005/8/layout/cycle5"/>
    <dgm:cxn modelId="{EBE04D9D-1CC0-4F14-BCB1-BB5D2C500EFE}" type="presParOf" srcId="{56981540-BF00-4CCE-94FD-253B814AC7D9}" destId="{35158A21-C163-4C29-8FDF-A7603DEF05C4}" srcOrd="9" destOrd="0" presId="urn:microsoft.com/office/officeart/2005/8/layout/cycle5"/>
    <dgm:cxn modelId="{78CB7FD1-52A3-4D18-BFF8-91A6046C49CE}" type="presParOf" srcId="{56981540-BF00-4CCE-94FD-253B814AC7D9}" destId="{6866F8BA-CFBF-4D0F-9051-3306A3D34D66}" srcOrd="10" destOrd="0" presId="urn:microsoft.com/office/officeart/2005/8/layout/cycle5"/>
    <dgm:cxn modelId="{4A364E59-219C-4267-ADA8-AA9A92655894}" type="presParOf" srcId="{56981540-BF00-4CCE-94FD-253B814AC7D9}" destId="{F9E074E5-47DB-49A2-A3A2-D07EF77FAC0A}" srcOrd="11" destOrd="0" presId="urn:microsoft.com/office/officeart/2005/8/layout/cycle5"/>
    <dgm:cxn modelId="{B87C1CD2-A9FF-4BDA-8D81-EDE77488EFED}" type="presParOf" srcId="{56981540-BF00-4CCE-94FD-253B814AC7D9}" destId="{AF5EDD73-7E1B-4A6C-AC6E-88379EF0000E}" srcOrd="12" destOrd="0" presId="urn:microsoft.com/office/officeart/2005/8/layout/cycle5"/>
    <dgm:cxn modelId="{FADB59F0-83EE-4B18-94FD-BFAAEC81748C}" type="presParOf" srcId="{56981540-BF00-4CCE-94FD-253B814AC7D9}" destId="{F9CC48AC-A0EA-4655-BE9E-15E1A1399393}" srcOrd="13" destOrd="0" presId="urn:microsoft.com/office/officeart/2005/8/layout/cycle5"/>
    <dgm:cxn modelId="{21771362-3FE6-4B4E-A457-706D5206653C}" type="presParOf" srcId="{56981540-BF00-4CCE-94FD-253B814AC7D9}" destId="{87CA9FDA-EA9F-4FCF-BF9A-8D57B4A8FC34}"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3C23C0F-9554-460F-8850-679050A1E041}" type="doc">
      <dgm:prSet loTypeId="urn:microsoft.com/office/officeart/2005/8/layout/matrix3" loCatId="matrix" qsTypeId="urn:microsoft.com/office/officeart/2005/8/quickstyle/simple5" qsCatId="simple" csTypeId="urn:microsoft.com/office/officeart/2005/8/colors/colorful1" csCatId="colorful"/>
      <dgm:spPr/>
      <dgm:t>
        <a:bodyPr/>
        <a:lstStyle/>
        <a:p>
          <a:endParaRPr lang="en-GB"/>
        </a:p>
      </dgm:t>
    </dgm:pt>
    <dgm:pt modelId="{514D1112-0A60-4DDB-88C2-2443B597164D}">
      <dgm:prSet/>
      <dgm:spPr/>
      <dgm:t>
        <a:bodyPr/>
        <a:lstStyle/>
        <a:p>
          <a:r>
            <a:rPr lang="en-GB"/>
            <a:t>Immediate risk e.g. moving to a safe environment</a:t>
          </a:r>
        </a:p>
      </dgm:t>
    </dgm:pt>
    <dgm:pt modelId="{DDF48E6C-9D62-43FE-B77B-CACF610C26FA}" type="parTrans" cxnId="{1AC803C0-8E06-4A42-9A92-4244EAC44B2C}">
      <dgm:prSet/>
      <dgm:spPr/>
      <dgm:t>
        <a:bodyPr/>
        <a:lstStyle/>
        <a:p>
          <a:endParaRPr lang="en-GB"/>
        </a:p>
      </dgm:t>
    </dgm:pt>
    <dgm:pt modelId="{072FA1BF-CC91-4249-813D-3F636CF5415B}" type="sibTrans" cxnId="{1AC803C0-8E06-4A42-9A92-4244EAC44B2C}">
      <dgm:prSet/>
      <dgm:spPr/>
      <dgm:t>
        <a:bodyPr/>
        <a:lstStyle/>
        <a:p>
          <a:endParaRPr lang="en-GB"/>
        </a:p>
      </dgm:t>
    </dgm:pt>
    <dgm:pt modelId="{FD24CC0E-B1D5-40B6-A828-1BD1BCD6A9A2}">
      <dgm:prSet/>
      <dgm:spPr/>
      <dgm:t>
        <a:bodyPr/>
        <a:lstStyle/>
        <a:p>
          <a:r>
            <a:rPr lang="en-GB"/>
            <a:t>How can they seek emergency assistance e.g. code words, alarms</a:t>
          </a:r>
        </a:p>
      </dgm:t>
    </dgm:pt>
    <dgm:pt modelId="{D68D6B24-3F60-46B3-A3A6-81F5FBF1FE1C}" type="parTrans" cxnId="{276FCBC7-2B41-4983-BEA4-365A054578D8}">
      <dgm:prSet/>
      <dgm:spPr/>
      <dgm:t>
        <a:bodyPr/>
        <a:lstStyle/>
        <a:p>
          <a:endParaRPr lang="en-GB"/>
        </a:p>
      </dgm:t>
    </dgm:pt>
    <dgm:pt modelId="{6F419548-AA3D-44F7-A33A-D9D1ECCC32D9}" type="sibTrans" cxnId="{276FCBC7-2B41-4983-BEA4-365A054578D8}">
      <dgm:prSet/>
      <dgm:spPr/>
      <dgm:t>
        <a:bodyPr/>
        <a:lstStyle/>
        <a:p>
          <a:endParaRPr lang="en-GB"/>
        </a:p>
      </dgm:t>
    </dgm:pt>
    <dgm:pt modelId="{FB02C9E9-093B-47FD-B985-E578C7CD5FB4}">
      <dgm:prSet/>
      <dgm:spPr/>
      <dgm:t>
        <a:bodyPr/>
        <a:lstStyle/>
        <a:p>
          <a:r>
            <a:rPr lang="en-GB"/>
            <a:t>Management of the adults at risk - money through appointeeship</a:t>
          </a:r>
        </a:p>
      </dgm:t>
    </dgm:pt>
    <dgm:pt modelId="{FCEF1480-07A9-4463-BF97-44936B0B8A63}" type="parTrans" cxnId="{94725203-33EF-4A55-9242-91DCF0CC208C}">
      <dgm:prSet/>
      <dgm:spPr/>
      <dgm:t>
        <a:bodyPr/>
        <a:lstStyle/>
        <a:p>
          <a:endParaRPr lang="en-GB"/>
        </a:p>
      </dgm:t>
    </dgm:pt>
    <dgm:pt modelId="{233EC781-BC9C-45EA-B9DD-DC22965A6E05}" type="sibTrans" cxnId="{94725203-33EF-4A55-9242-91DCF0CC208C}">
      <dgm:prSet/>
      <dgm:spPr/>
      <dgm:t>
        <a:bodyPr/>
        <a:lstStyle/>
        <a:p>
          <a:endParaRPr lang="en-GB"/>
        </a:p>
      </dgm:t>
    </dgm:pt>
    <dgm:pt modelId="{18A19745-1805-4C5A-BC8C-72655E512658}">
      <dgm:prSet/>
      <dgm:spPr/>
      <dgm:t>
        <a:bodyPr/>
        <a:lstStyle/>
        <a:p>
          <a:r>
            <a:rPr lang="en-GB"/>
            <a:t>Police targeting perpetrators for other offences </a:t>
          </a:r>
        </a:p>
      </dgm:t>
    </dgm:pt>
    <dgm:pt modelId="{FBC1A374-BC94-42F3-BFCB-24350A9418F3}" type="parTrans" cxnId="{60AF0A92-39B8-4670-89B6-8F4DC6D0DABD}">
      <dgm:prSet/>
      <dgm:spPr/>
      <dgm:t>
        <a:bodyPr/>
        <a:lstStyle/>
        <a:p>
          <a:endParaRPr lang="en-GB"/>
        </a:p>
      </dgm:t>
    </dgm:pt>
    <dgm:pt modelId="{72A9B705-55F2-4E2E-95D7-9B8306269E66}" type="sibTrans" cxnId="{60AF0A92-39B8-4670-89B6-8F4DC6D0DABD}">
      <dgm:prSet/>
      <dgm:spPr/>
      <dgm:t>
        <a:bodyPr/>
        <a:lstStyle/>
        <a:p>
          <a:endParaRPr lang="en-GB"/>
        </a:p>
      </dgm:t>
    </dgm:pt>
    <dgm:pt modelId="{9F1EF6FD-99E2-4EC7-A4C4-047B94C57990}" type="pres">
      <dgm:prSet presAssocID="{53C23C0F-9554-460F-8850-679050A1E041}" presName="matrix" presStyleCnt="0">
        <dgm:presLayoutVars>
          <dgm:chMax val="1"/>
          <dgm:dir/>
          <dgm:resizeHandles val="exact"/>
        </dgm:presLayoutVars>
      </dgm:prSet>
      <dgm:spPr/>
    </dgm:pt>
    <dgm:pt modelId="{A91D6486-8F70-49D6-8DFE-8CEA1EF837D5}" type="pres">
      <dgm:prSet presAssocID="{53C23C0F-9554-460F-8850-679050A1E041}" presName="diamond" presStyleLbl="bgShp" presStyleIdx="0" presStyleCnt="1"/>
      <dgm:spPr/>
    </dgm:pt>
    <dgm:pt modelId="{801E5FAC-152A-4E62-B0D4-36781784B8B6}" type="pres">
      <dgm:prSet presAssocID="{53C23C0F-9554-460F-8850-679050A1E041}" presName="quad1" presStyleLbl="node1" presStyleIdx="0" presStyleCnt="4">
        <dgm:presLayoutVars>
          <dgm:chMax val="0"/>
          <dgm:chPref val="0"/>
          <dgm:bulletEnabled val="1"/>
        </dgm:presLayoutVars>
      </dgm:prSet>
      <dgm:spPr/>
    </dgm:pt>
    <dgm:pt modelId="{A24538CE-BCA3-4C1C-BD19-E977F8A3A308}" type="pres">
      <dgm:prSet presAssocID="{53C23C0F-9554-460F-8850-679050A1E041}" presName="quad2" presStyleLbl="node1" presStyleIdx="1" presStyleCnt="4">
        <dgm:presLayoutVars>
          <dgm:chMax val="0"/>
          <dgm:chPref val="0"/>
          <dgm:bulletEnabled val="1"/>
        </dgm:presLayoutVars>
      </dgm:prSet>
      <dgm:spPr/>
    </dgm:pt>
    <dgm:pt modelId="{19C02315-66B1-4538-AE9C-A5D4D49D7E21}" type="pres">
      <dgm:prSet presAssocID="{53C23C0F-9554-460F-8850-679050A1E041}" presName="quad3" presStyleLbl="node1" presStyleIdx="2" presStyleCnt="4">
        <dgm:presLayoutVars>
          <dgm:chMax val="0"/>
          <dgm:chPref val="0"/>
          <dgm:bulletEnabled val="1"/>
        </dgm:presLayoutVars>
      </dgm:prSet>
      <dgm:spPr/>
    </dgm:pt>
    <dgm:pt modelId="{8A543E6A-D26D-4DBB-BF9F-3B8D1200BBAD}" type="pres">
      <dgm:prSet presAssocID="{53C23C0F-9554-460F-8850-679050A1E041}" presName="quad4" presStyleLbl="node1" presStyleIdx="3" presStyleCnt="4">
        <dgm:presLayoutVars>
          <dgm:chMax val="0"/>
          <dgm:chPref val="0"/>
          <dgm:bulletEnabled val="1"/>
        </dgm:presLayoutVars>
      </dgm:prSet>
      <dgm:spPr/>
    </dgm:pt>
  </dgm:ptLst>
  <dgm:cxnLst>
    <dgm:cxn modelId="{94725203-33EF-4A55-9242-91DCF0CC208C}" srcId="{53C23C0F-9554-460F-8850-679050A1E041}" destId="{FB02C9E9-093B-47FD-B985-E578C7CD5FB4}" srcOrd="2" destOrd="0" parTransId="{FCEF1480-07A9-4463-BF97-44936B0B8A63}" sibTransId="{233EC781-BC9C-45EA-B9DD-DC22965A6E05}"/>
    <dgm:cxn modelId="{41DC5106-15B8-46C6-8E05-A448E23EE9C8}" type="presOf" srcId="{53C23C0F-9554-460F-8850-679050A1E041}" destId="{9F1EF6FD-99E2-4EC7-A4C4-047B94C57990}" srcOrd="0" destOrd="0" presId="urn:microsoft.com/office/officeart/2005/8/layout/matrix3"/>
    <dgm:cxn modelId="{87C6B16E-E2E0-4B72-8B23-A80F8ADFC925}" type="presOf" srcId="{514D1112-0A60-4DDB-88C2-2443B597164D}" destId="{801E5FAC-152A-4E62-B0D4-36781784B8B6}" srcOrd="0" destOrd="0" presId="urn:microsoft.com/office/officeart/2005/8/layout/matrix3"/>
    <dgm:cxn modelId="{5DE90E56-D010-43DC-9AF0-9CCE23A3C1E7}" type="presOf" srcId="{FB02C9E9-093B-47FD-B985-E578C7CD5FB4}" destId="{19C02315-66B1-4538-AE9C-A5D4D49D7E21}" srcOrd="0" destOrd="0" presId="urn:microsoft.com/office/officeart/2005/8/layout/matrix3"/>
    <dgm:cxn modelId="{09812880-189C-4A82-B773-4A812577CE42}" type="presOf" srcId="{FD24CC0E-B1D5-40B6-A828-1BD1BCD6A9A2}" destId="{A24538CE-BCA3-4C1C-BD19-E977F8A3A308}" srcOrd="0" destOrd="0" presId="urn:microsoft.com/office/officeart/2005/8/layout/matrix3"/>
    <dgm:cxn modelId="{60AF0A92-39B8-4670-89B6-8F4DC6D0DABD}" srcId="{53C23C0F-9554-460F-8850-679050A1E041}" destId="{18A19745-1805-4C5A-BC8C-72655E512658}" srcOrd="3" destOrd="0" parTransId="{FBC1A374-BC94-42F3-BFCB-24350A9418F3}" sibTransId="{72A9B705-55F2-4E2E-95D7-9B8306269E66}"/>
    <dgm:cxn modelId="{AA2449A0-E187-4AF9-AAA5-0F405EDCC9A3}" type="presOf" srcId="{18A19745-1805-4C5A-BC8C-72655E512658}" destId="{8A543E6A-D26D-4DBB-BF9F-3B8D1200BBAD}" srcOrd="0" destOrd="0" presId="urn:microsoft.com/office/officeart/2005/8/layout/matrix3"/>
    <dgm:cxn modelId="{1AC803C0-8E06-4A42-9A92-4244EAC44B2C}" srcId="{53C23C0F-9554-460F-8850-679050A1E041}" destId="{514D1112-0A60-4DDB-88C2-2443B597164D}" srcOrd="0" destOrd="0" parTransId="{DDF48E6C-9D62-43FE-B77B-CACF610C26FA}" sibTransId="{072FA1BF-CC91-4249-813D-3F636CF5415B}"/>
    <dgm:cxn modelId="{276FCBC7-2B41-4983-BEA4-365A054578D8}" srcId="{53C23C0F-9554-460F-8850-679050A1E041}" destId="{FD24CC0E-B1D5-40B6-A828-1BD1BCD6A9A2}" srcOrd="1" destOrd="0" parTransId="{D68D6B24-3F60-46B3-A3A6-81F5FBF1FE1C}" sibTransId="{6F419548-AA3D-44F7-A33A-D9D1ECCC32D9}"/>
    <dgm:cxn modelId="{1ACAE5FE-9D63-4547-811B-EFB7D437B613}" type="presParOf" srcId="{9F1EF6FD-99E2-4EC7-A4C4-047B94C57990}" destId="{A91D6486-8F70-49D6-8DFE-8CEA1EF837D5}" srcOrd="0" destOrd="0" presId="urn:microsoft.com/office/officeart/2005/8/layout/matrix3"/>
    <dgm:cxn modelId="{C51F8D72-DF00-4E59-BD3D-F4D90504CD5D}" type="presParOf" srcId="{9F1EF6FD-99E2-4EC7-A4C4-047B94C57990}" destId="{801E5FAC-152A-4E62-B0D4-36781784B8B6}" srcOrd="1" destOrd="0" presId="urn:microsoft.com/office/officeart/2005/8/layout/matrix3"/>
    <dgm:cxn modelId="{7B04D5E8-8039-4DE2-A497-882B34AC50BC}" type="presParOf" srcId="{9F1EF6FD-99E2-4EC7-A4C4-047B94C57990}" destId="{A24538CE-BCA3-4C1C-BD19-E977F8A3A308}" srcOrd="2" destOrd="0" presId="urn:microsoft.com/office/officeart/2005/8/layout/matrix3"/>
    <dgm:cxn modelId="{DD8CCA3A-0BC2-47BE-9780-D789ACD57CDC}" type="presParOf" srcId="{9F1EF6FD-99E2-4EC7-A4C4-047B94C57990}" destId="{19C02315-66B1-4538-AE9C-A5D4D49D7E21}" srcOrd="3" destOrd="0" presId="urn:microsoft.com/office/officeart/2005/8/layout/matrix3"/>
    <dgm:cxn modelId="{09B030AC-52F5-45B9-8436-E4BE3DAB6EEE}" type="presParOf" srcId="{9F1EF6FD-99E2-4EC7-A4C4-047B94C57990}" destId="{8A543E6A-D26D-4DBB-BF9F-3B8D1200BBAD}"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B952C-CA8C-45A7-ADEB-235D6AF209F9}">
      <dsp:nvSpPr>
        <dsp:cNvPr id="0" name=""/>
        <dsp:cNvSpPr/>
      </dsp:nvSpPr>
      <dsp:spPr>
        <a:xfrm>
          <a:off x="3320031" y="1250463"/>
          <a:ext cx="730111" cy="91440"/>
        </a:xfrm>
        <a:custGeom>
          <a:avLst/>
          <a:gdLst/>
          <a:ahLst/>
          <a:cxnLst/>
          <a:rect l="0" t="0" r="0" b="0"/>
          <a:pathLst>
            <a:path>
              <a:moveTo>
                <a:pt x="0" y="45720"/>
              </a:moveTo>
              <a:lnTo>
                <a:pt x="730111"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666069" y="1292375"/>
        <a:ext cx="38035" cy="7614"/>
      </dsp:txXfrm>
    </dsp:sp>
    <dsp:sp modelId="{DFE5B4D0-A479-44D4-9BB8-659CFB2CD21B}">
      <dsp:nvSpPr>
        <dsp:cNvPr id="0" name=""/>
        <dsp:cNvSpPr/>
      </dsp:nvSpPr>
      <dsp:spPr>
        <a:xfrm>
          <a:off x="14388" y="303950"/>
          <a:ext cx="3307443" cy="1984465"/>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mn-lt"/>
            </a:rPr>
            <a:t>Coordinated Multi Agency Response to Cuckooing</a:t>
          </a:r>
        </a:p>
      </dsp:txBody>
      <dsp:txXfrm>
        <a:off x="14388" y="303950"/>
        <a:ext cx="3307443" cy="1984465"/>
      </dsp:txXfrm>
    </dsp:sp>
    <dsp:sp modelId="{A223BB19-307E-48F0-97F7-BEB773CD2820}">
      <dsp:nvSpPr>
        <dsp:cNvPr id="0" name=""/>
        <dsp:cNvSpPr/>
      </dsp:nvSpPr>
      <dsp:spPr>
        <a:xfrm>
          <a:off x="7388186" y="1250463"/>
          <a:ext cx="730111" cy="91440"/>
        </a:xfrm>
        <a:custGeom>
          <a:avLst/>
          <a:gdLst/>
          <a:ahLst/>
          <a:cxnLst/>
          <a:rect l="0" t="0" r="0" b="0"/>
          <a:pathLst>
            <a:path>
              <a:moveTo>
                <a:pt x="0" y="45720"/>
              </a:moveTo>
              <a:lnTo>
                <a:pt x="730111" y="45720"/>
              </a:lnTo>
            </a:path>
          </a:pathLst>
        </a:custGeom>
        <a:noFill/>
        <a:ln w="9525" cap="flat" cmpd="sng" algn="ctr">
          <a:solidFill>
            <a:schemeClr val="accent4">
              <a:hueOff val="-1488257"/>
              <a:satOff val="8966"/>
              <a:lumOff val="71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7734224" y="1292375"/>
        <a:ext cx="38035" cy="7614"/>
      </dsp:txXfrm>
    </dsp:sp>
    <dsp:sp modelId="{ECB3C2BF-2501-467D-86B2-D0CF49B13339}">
      <dsp:nvSpPr>
        <dsp:cNvPr id="0" name=""/>
        <dsp:cNvSpPr/>
      </dsp:nvSpPr>
      <dsp:spPr>
        <a:xfrm>
          <a:off x="4082543" y="303950"/>
          <a:ext cx="3307443" cy="1984465"/>
        </a:xfrm>
        <a:prstGeom prst="rect">
          <a:avLst/>
        </a:prstGeom>
        <a:gradFill rotWithShape="0">
          <a:gsLst>
            <a:gs pos="0">
              <a:schemeClr val="accent4">
                <a:hueOff val="-1116192"/>
                <a:satOff val="6725"/>
                <a:lumOff val="539"/>
                <a:alphaOff val="0"/>
                <a:shade val="51000"/>
                <a:satMod val="130000"/>
              </a:schemeClr>
            </a:gs>
            <a:gs pos="80000">
              <a:schemeClr val="accent4">
                <a:hueOff val="-1116192"/>
                <a:satOff val="6725"/>
                <a:lumOff val="539"/>
                <a:alphaOff val="0"/>
                <a:shade val="93000"/>
                <a:satMod val="130000"/>
              </a:schemeClr>
            </a:gs>
            <a:gs pos="100000">
              <a:schemeClr val="accent4">
                <a:hueOff val="-1116192"/>
                <a:satOff val="6725"/>
                <a:lumOff val="53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mn-lt"/>
            </a:rPr>
            <a:t>Actions decided on a case by case basis</a:t>
          </a:r>
        </a:p>
      </dsp:txBody>
      <dsp:txXfrm>
        <a:off x="4082543" y="303950"/>
        <a:ext cx="3307443" cy="1984465"/>
      </dsp:txXfrm>
    </dsp:sp>
    <dsp:sp modelId="{35A8F08F-76AB-4CD8-9E07-00434FF64AB3}">
      <dsp:nvSpPr>
        <dsp:cNvPr id="0" name=""/>
        <dsp:cNvSpPr/>
      </dsp:nvSpPr>
      <dsp:spPr>
        <a:xfrm>
          <a:off x="1668109" y="2286616"/>
          <a:ext cx="8136310" cy="730111"/>
        </a:xfrm>
        <a:custGeom>
          <a:avLst/>
          <a:gdLst/>
          <a:ahLst/>
          <a:cxnLst/>
          <a:rect l="0" t="0" r="0" b="0"/>
          <a:pathLst>
            <a:path>
              <a:moveTo>
                <a:pt x="8136310" y="0"/>
              </a:moveTo>
              <a:lnTo>
                <a:pt x="8136310" y="382155"/>
              </a:lnTo>
              <a:lnTo>
                <a:pt x="0" y="382155"/>
              </a:lnTo>
              <a:lnTo>
                <a:pt x="0" y="730111"/>
              </a:lnTo>
            </a:path>
          </a:pathLst>
        </a:custGeom>
        <a:noFill/>
        <a:ln w="9525" cap="flat" cmpd="sng" algn="ctr">
          <a:solidFill>
            <a:schemeClr val="accent4">
              <a:hueOff val="-2976513"/>
              <a:satOff val="17933"/>
              <a:lumOff val="143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531970" y="2647864"/>
        <a:ext cx="408589" cy="7614"/>
      </dsp:txXfrm>
    </dsp:sp>
    <dsp:sp modelId="{A05F3CB3-0AF9-4197-98D2-941EF17472E4}">
      <dsp:nvSpPr>
        <dsp:cNvPr id="0" name=""/>
        <dsp:cNvSpPr/>
      </dsp:nvSpPr>
      <dsp:spPr>
        <a:xfrm>
          <a:off x="8150698" y="303950"/>
          <a:ext cx="3307443" cy="1984465"/>
        </a:xfrm>
        <a:prstGeom prst="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Any professional can be “Lead Agency” and trigger the process</a:t>
          </a:r>
        </a:p>
      </dsp:txBody>
      <dsp:txXfrm>
        <a:off x="8150698" y="303950"/>
        <a:ext cx="3307443" cy="1984465"/>
      </dsp:txXfrm>
    </dsp:sp>
    <dsp:sp modelId="{8FA17580-4EF1-45F4-9D8C-1D2FFDF89ECD}">
      <dsp:nvSpPr>
        <dsp:cNvPr id="0" name=""/>
        <dsp:cNvSpPr/>
      </dsp:nvSpPr>
      <dsp:spPr>
        <a:xfrm>
          <a:off x="3320031" y="3995640"/>
          <a:ext cx="730111" cy="91440"/>
        </a:xfrm>
        <a:custGeom>
          <a:avLst/>
          <a:gdLst/>
          <a:ahLst/>
          <a:cxnLst/>
          <a:rect l="0" t="0" r="0" b="0"/>
          <a:pathLst>
            <a:path>
              <a:moveTo>
                <a:pt x="0" y="45720"/>
              </a:moveTo>
              <a:lnTo>
                <a:pt x="730111" y="45720"/>
              </a:lnTo>
            </a:path>
          </a:pathLst>
        </a:custGeom>
        <a:noFill/>
        <a:ln w="9525" cap="flat" cmpd="sng" algn="ctr">
          <a:solidFill>
            <a:schemeClr val="accent4">
              <a:hueOff val="-4464770"/>
              <a:satOff val="26899"/>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666069" y="4037553"/>
        <a:ext cx="38035" cy="7614"/>
      </dsp:txXfrm>
    </dsp:sp>
    <dsp:sp modelId="{C110EB29-7988-4E88-B500-B84828079EBB}">
      <dsp:nvSpPr>
        <dsp:cNvPr id="0" name=""/>
        <dsp:cNvSpPr/>
      </dsp:nvSpPr>
      <dsp:spPr>
        <a:xfrm>
          <a:off x="14388" y="3049127"/>
          <a:ext cx="3307443" cy="1984465"/>
        </a:xfrm>
        <a:prstGeom prst="rect">
          <a:avLst/>
        </a:prstGeom>
        <a:gradFill rotWithShape="0">
          <a:gsLst>
            <a:gs pos="0">
              <a:schemeClr val="accent4">
                <a:hueOff val="-3348577"/>
                <a:satOff val="20174"/>
                <a:lumOff val="1617"/>
                <a:alphaOff val="0"/>
                <a:shade val="51000"/>
                <a:satMod val="130000"/>
              </a:schemeClr>
            </a:gs>
            <a:gs pos="80000">
              <a:schemeClr val="accent4">
                <a:hueOff val="-3348577"/>
                <a:satOff val="20174"/>
                <a:lumOff val="1617"/>
                <a:alphaOff val="0"/>
                <a:shade val="93000"/>
                <a:satMod val="130000"/>
              </a:schemeClr>
            </a:gs>
            <a:gs pos="100000">
              <a:schemeClr val="accent4">
                <a:hueOff val="-3348577"/>
                <a:satOff val="20174"/>
                <a:lumOff val="161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Even if agencies are not involved with the adult it may still be appropriate to be involved</a:t>
          </a:r>
        </a:p>
      </dsp:txBody>
      <dsp:txXfrm>
        <a:off x="14388" y="3049127"/>
        <a:ext cx="3307443" cy="1984465"/>
      </dsp:txXfrm>
    </dsp:sp>
    <dsp:sp modelId="{217E8AA9-3BEB-4D3F-855A-389905685ADF}">
      <dsp:nvSpPr>
        <dsp:cNvPr id="0" name=""/>
        <dsp:cNvSpPr/>
      </dsp:nvSpPr>
      <dsp:spPr>
        <a:xfrm>
          <a:off x="4082543" y="3049127"/>
          <a:ext cx="3307443" cy="1984465"/>
        </a:xfrm>
        <a:prstGeom prst="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Knowledge about wider concerns are key</a:t>
          </a:r>
        </a:p>
      </dsp:txBody>
      <dsp:txXfrm>
        <a:off x="4082543" y="3049127"/>
        <a:ext cx="3307443" cy="19844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EE5F47-4001-46D2-9DE7-7A9B36091F7C}">
      <dsp:nvSpPr>
        <dsp:cNvPr id="0" name=""/>
        <dsp:cNvSpPr/>
      </dsp:nvSpPr>
      <dsp:spPr>
        <a:xfrm>
          <a:off x="0" y="0"/>
          <a:ext cx="9326880" cy="1537467"/>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dirty="0"/>
            <a:t>Members of the meeting should review whether the risk to the person is reducing and therefore if the support plan is working</a:t>
          </a:r>
        </a:p>
      </dsp:txBody>
      <dsp:txXfrm>
        <a:off x="45031" y="45031"/>
        <a:ext cx="7667832" cy="1447405"/>
      </dsp:txXfrm>
    </dsp:sp>
    <dsp:sp modelId="{CF66E21C-5D08-4B0E-923B-2FC292E3824D}">
      <dsp:nvSpPr>
        <dsp:cNvPr id="0" name=""/>
        <dsp:cNvSpPr/>
      </dsp:nvSpPr>
      <dsp:spPr>
        <a:xfrm>
          <a:off x="822959" y="1793712"/>
          <a:ext cx="9326880" cy="1537467"/>
        </a:xfrm>
        <a:prstGeom prst="roundRect">
          <a:avLst>
            <a:gd name="adj" fmla="val 10000"/>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dirty="0"/>
            <a:t>There should be focus on the views of the adult about whether they feel safer</a:t>
          </a:r>
        </a:p>
      </dsp:txBody>
      <dsp:txXfrm>
        <a:off x="867990" y="1838743"/>
        <a:ext cx="7414503" cy="1447405"/>
      </dsp:txXfrm>
    </dsp:sp>
    <dsp:sp modelId="{D0EFFCAC-1E4B-40ED-B7D8-A5ED6252C815}">
      <dsp:nvSpPr>
        <dsp:cNvPr id="0" name=""/>
        <dsp:cNvSpPr/>
      </dsp:nvSpPr>
      <dsp:spPr>
        <a:xfrm>
          <a:off x="1645919" y="3587425"/>
          <a:ext cx="9326880" cy="1537467"/>
        </a:xfrm>
        <a:prstGeom prst="roundRect">
          <a:avLst>
            <a:gd name="adj" fmla="val 1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dirty="0"/>
            <a:t>There should be review of the support plan needs taking into account any new or changing risks</a:t>
          </a:r>
        </a:p>
      </dsp:txBody>
      <dsp:txXfrm>
        <a:off x="1690950" y="3632456"/>
        <a:ext cx="7414503" cy="1447405"/>
      </dsp:txXfrm>
    </dsp:sp>
    <dsp:sp modelId="{71B76356-248E-4E32-A2A3-305719B5392A}">
      <dsp:nvSpPr>
        <dsp:cNvPr id="0" name=""/>
        <dsp:cNvSpPr/>
      </dsp:nvSpPr>
      <dsp:spPr>
        <a:xfrm>
          <a:off x="8327525" y="1165913"/>
          <a:ext cx="999354" cy="999354"/>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8552380" y="1165913"/>
        <a:ext cx="549644" cy="752014"/>
      </dsp:txXfrm>
    </dsp:sp>
    <dsp:sp modelId="{C42C51B6-72AB-4B1C-8CF6-E99EB78CAC91}">
      <dsp:nvSpPr>
        <dsp:cNvPr id="0" name=""/>
        <dsp:cNvSpPr/>
      </dsp:nvSpPr>
      <dsp:spPr>
        <a:xfrm>
          <a:off x="9150485" y="2949375"/>
          <a:ext cx="999354" cy="999354"/>
        </a:xfrm>
        <a:prstGeom prst="downArrow">
          <a:avLst>
            <a:gd name="adj1" fmla="val 55000"/>
            <a:gd name="adj2" fmla="val 45000"/>
          </a:avLst>
        </a:prstGeom>
        <a:solidFill>
          <a:schemeClr val="accent4">
            <a:tint val="40000"/>
            <a:alpha val="90000"/>
            <a:hueOff val="-3945710"/>
            <a:satOff val="22157"/>
            <a:lumOff val="1408"/>
            <a:alphaOff val="0"/>
          </a:schemeClr>
        </a:solidFill>
        <a:ln w="9525" cap="flat" cmpd="sng" algn="ctr">
          <a:solidFill>
            <a:schemeClr val="accent4">
              <a:tint val="40000"/>
              <a:alpha val="90000"/>
              <a:hueOff val="-3945710"/>
              <a:satOff val="22157"/>
              <a:lumOff val="140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9375340" y="2949375"/>
        <a:ext cx="549644" cy="75201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0FEC0-93BE-432A-8391-89D09794A15B}">
      <dsp:nvSpPr>
        <dsp:cNvPr id="0" name=""/>
        <dsp:cNvSpPr/>
      </dsp:nvSpPr>
      <dsp:spPr>
        <a:xfrm>
          <a:off x="0" y="488672"/>
          <a:ext cx="3428999" cy="205740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Lots of reasons why professionals may not agree </a:t>
          </a:r>
        </a:p>
      </dsp:txBody>
      <dsp:txXfrm>
        <a:off x="0" y="488672"/>
        <a:ext cx="3428999" cy="2057400"/>
      </dsp:txXfrm>
    </dsp:sp>
    <dsp:sp modelId="{42AE6F42-9032-4A51-8510-9421F6BB683B}">
      <dsp:nvSpPr>
        <dsp:cNvPr id="0" name=""/>
        <dsp:cNvSpPr/>
      </dsp:nvSpPr>
      <dsp:spPr>
        <a:xfrm>
          <a:off x="3771900" y="488672"/>
          <a:ext cx="3428999" cy="2057400"/>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Always try to resolve this first through further discussion/meeting</a:t>
          </a:r>
        </a:p>
      </dsp:txBody>
      <dsp:txXfrm>
        <a:off x="3771900" y="488672"/>
        <a:ext cx="3428999" cy="2057400"/>
      </dsp:txXfrm>
    </dsp:sp>
    <dsp:sp modelId="{C3AB35BF-9F62-4C88-A469-63DC93E9AB77}">
      <dsp:nvSpPr>
        <dsp:cNvPr id="0" name=""/>
        <dsp:cNvSpPr/>
      </dsp:nvSpPr>
      <dsp:spPr>
        <a:xfrm>
          <a:off x="7543800" y="488672"/>
          <a:ext cx="3428999" cy="205740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Keep the adult’s needs in the centre</a:t>
          </a:r>
        </a:p>
      </dsp:txBody>
      <dsp:txXfrm>
        <a:off x="7543800" y="488672"/>
        <a:ext cx="3428999" cy="2057400"/>
      </dsp:txXfrm>
    </dsp:sp>
    <dsp:sp modelId="{C27C5B7E-71CB-47F2-9F86-65735F0B9428}">
      <dsp:nvSpPr>
        <dsp:cNvPr id="0" name=""/>
        <dsp:cNvSpPr/>
      </dsp:nvSpPr>
      <dsp:spPr>
        <a:xfrm>
          <a:off x="1885950" y="2888972"/>
          <a:ext cx="3428999" cy="2057400"/>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If this doesn’t resolve it the first stage would be escalate to your line manager, or a more senior manager in your organisation</a:t>
          </a:r>
        </a:p>
      </dsp:txBody>
      <dsp:txXfrm>
        <a:off x="1885950" y="2888972"/>
        <a:ext cx="3428999" cy="2057400"/>
      </dsp:txXfrm>
    </dsp:sp>
    <dsp:sp modelId="{2E5BD518-4074-4288-9209-6B7ED8D70D5F}">
      <dsp:nvSpPr>
        <dsp:cNvPr id="0" name=""/>
        <dsp:cNvSpPr/>
      </dsp:nvSpPr>
      <dsp:spPr>
        <a:xfrm>
          <a:off x="5657850" y="2888972"/>
          <a:ext cx="3428999" cy="205740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Case findings from a recent Safeguarding Adults Review </a:t>
          </a:r>
          <a:r>
            <a:rPr lang="en-GB" sz="2200" u="sng" kern="1200">
              <a:hlinkClick xmlns:r="http://schemas.openxmlformats.org/officeDocument/2006/relationships" r:id="rId1"/>
            </a:rPr>
            <a:t>‘Mary and Graham’</a:t>
          </a:r>
          <a:r>
            <a:rPr lang="en-GB" sz="2200" kern="1200"/>
            <a:t> highlights the importance of escalating concerns in these situations</a:t>
          </a:r>
        </a:p>
      </dsp:txBody>
      <dsp:txXfrm>
        <a:off x="5657850" y="2888972"/>
        <a:ext cx="3428999" cy="20574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10DED-5082-40DA-91F7-A6C58A7F60C7}">
      <dsp:nvSpPr>
        <dsp:cNvPr id="0" name=""/>
        <dsp:cNvSpPr/>
      </dsp:nvSpPr>
      <dsp:spPr>
        <a:xfrm>
          <a:off x="-6261263" y="-958515"/>
          <a:ext cx="7458402" cy="7458402"/>
        </a:xfrm>
        <a:prstGeom prst="blockArc">
          <a:avLst>
            <a:gd name="adj1" fmla="val 18900000"/>
            <a:gd name="adj2" fmla="val 2700000"/>
            <a:gd name="adj3" fmla="val 290"/>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5A824D-7DB5-4203-9179-DE35C97EB920}">
      <dsp:nvSpPr>
        <dsp:cNvPr id="0" name=""/>
        <dsp:cNvSpPr/>
      </dsp:nvSpPr>
      <dsp:spPr>
        <a:xfrm>
          <a:off x="388727" y="251910"/>
          <a:ext cx="11775368" cy="50359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9732"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a:t>Where adults have capacity to make decisions but these are putting them at risk of serious harm or death</a:t>
          </a:r>
        </a:p>
      </dsp:txBody>
      <dsp:txXfrm>
        <a:off x="388727" y="251910"/>
        <a:ext cx="11775368" cy="503599"/>
      </dsp:txXfrm>
    </dsp:sp>
    <dsp:sp modelId="{80A6968F-2F19-4C06-8133-B85F93EF9507}">
      <dsp:nvSpPr>
        <dsp:cNvPr id="0" name=""/>
        <dsp:cNvSpPr/>
      </dsp:nvSpPr>
      <dsp:spPr>
        <a:xfrm>
          <a:off x="73977" y="188960"/>
          <a:ext cx="629499" cy="629499"/>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F787AA9-3152-4817-8B57-C3CDABEC647F}">
      <dsp:nvSpPr>
        <dsp:cNvPr id="0" name=""/>
        <dsp:cNvSpPr/>
      </dsp:nvSpPr>
      <dsp:spPr>
        <a:xfrm>
          <a:off x="844782" y="1007753"/>
          <a:ext cx="11319313" cy="503599"/>
        </a:xfrm>
        <a:prstGeom prst="rect">
          <a:avLst/>
        </a:prstGeom>
        <a:gradFill rotWithShape="0">
          <a:gsLst>
            <a:gs pos="0">
              <a:schemeClr val="accent4">
                <a:hueOff val="-744128"/>
                <a:satOff val="4483"/>
                <a:lumOff val="359"/>
                <a:alphaOff val="0"/>
                <a:shade val="51000"/>
                <a:satMod val="130000"/>
              </a:schemeClr>
            </a:gs>
            <a:gs pos="80000">
              <a:schemeClr val="accent4">
                <a:hueOff val="-744128"/>
                <a:satOff val="4483"/>
                <a:lumOff val="359"/>
                <a:alphaOff val="0"/>
                <a:shade val="93000"/>
                <a:satMod val="130000"/>
              </a:schemeClr>
            </a:gs>
            <a:gs pos="100000">
              <a:schemeClr val="accent4">
                <a:hueOff val="-744128"/>
                <a:satOff val="4483"/>
                <a:lumOff val="3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9732"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a:t>They fail to engage</a:t>
          </a:r>
        </a:p>
      </dsp:txBody>
      <dsp:txXfrm>
        <a:off x="844782" y="1007753"/>
        <a:ext cx="11319313" cy="503599"/>
      </dsp:txXfrm>
    </dsp:sp>
    <dsp:sp modelId="{FF82E7B6-1E45-42E9-BFAC-D0C834EBA3EC}">
      <dsp:nvSpPr>
        <dsp:cNvPr id="0" name=""/>
        <dsp:cNvSpPr/>
      </dsp:nvSpPr>
      <dsp:spPr>
        <a:xfrm>
          <a:off x="530032" y="944803"/>
          <a:ext cx="629499" cy="629499"/>
        </a:xfrm>
        <a:prstGeom prst="ellipse">
          <a:avLst/>
        </a:prstGeom>
        <a:solidFill>
          <a:schemeClr val="lt1">
            <a:hueOff val="0"/>
            <a:satOff val="0"/>
            <a:lumOff val="0"/>
            <a:alphaOff val="0"/>
          </a:schemeClr>
        </a:solidFill>
        <a:ln w="9525" cap="flat" cmpd="sng" algn="ctr">
          <a:solidFill>
            <a:schemeClr val="accent4">
              <a:hueOff val="-744128"/>
              <a:satOff val="4483"/>
              <a:lumOff val="35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DB374FBC-6339-439E-9A7D-A1612250C68A}">
      <dsp:nvSpPr>
        <dsp:cNvPr id="0" name=""/>
        <dsp:cNvSpPr/>
      </dsp:nvSpPr>
      <dsp:spPr>
        <a:xfrm>
          <a:off x="1094697" y="1763042"/>
          <a:ext cx="11069397" cy="503599"/>
        </a:xfrm>
        <a:prstGeom prst="rect">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9732"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a:t>Risk strategies and all other options have been exhausted</a:t>
          </a:r>
        </a:p>
      </dsp:txBody>
      <dsp:txXfrm>
        <a:off x="1094697" y="1763042"/>
        <a:ext cx="11069397" cy="503599"/>
      </dsp:txXfrm>
    </dsp:sp>
    <dsp:sp modelId="{F75CDA04-D148-4015-90C6-B533CAD3641F}">
      <dsp:nvSpPr>
        <dsp:cNvPr id="0" name=""/>
        <dsp:cNvSpPr/>
      </dsp:nvSpPr>
      <dsp:spPr>
        <a:xfrm>
          <a:off x="779947" y="1700092"/>
          <a:ext cx="629499" cy="629499"/>
        </a:xfrm>
        <a:prstGeom prst="ellipse">
          <a:avLst/>
        </a:prstGeom>
        <a:solidFill>
          <a:schemeClr val="lt1">
            <a:hueOff val="0"/>
            <a:satOff val="0"/>
            <a:lumOff val="0"/>
            <a:alphaOff val="0"/>
          </a:schemeClr>
        </a:solidFill>
        <a:ln w="9525" cap="flat" cmpd="sng" algn="ctr">
          <a:solidFill>
            <a:schemeClr val="accent4">
              <a:hueOff val="-1488257"/>
              <a:satOff val="8966"/>
              <a:lumOff val="71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508EDB21-82E7-4F0E-8EDC-F07573DC94DA}">
      <dsp:nvSpPr>
        <dsp:cNvPr id="0" name=""/>
        <dsp:cNvSpPr/>
      </dsp:nvSpPr>
      <dsp:spPr>
        <a:xfrm>
          <a:off x="1174493" y="2518885"/>
          <a:ext cx="10989602" cy="503599"/>
        </a:xfrm>
        <a:prstGeom prst="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9732"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a:t>Under pressure or coercion from a third party</a:t>
          </a:r>
        </a:p>
      </dsp:txBody>
      <dsp:txXfrm>
        <a:off x="1174493" y="2518885"/>
        <a:ext cx="10989602" cy="503599"/>
      </dsp:txXfrm>
    </dsp:sp>
    <dsp:sp modelId="{FFCE0FED-E6C2-4A67-914C-07AA3D55C51A}">
      <dsp:nvSpPr>
        <dsp:cNvPr id="0" name=""/>
        <dsp:cNvSpPr/>
      </dsp:nvSpPr>
      <dsp:spPr>
        <a:xfrm>
          <a:off x="859743" y="2455935"/>
          <a:ext cx="629499" cy="629499"/>
        </a:xfrm>
        <a:prstGeom prst="ellipse">
          <a:avLst/>
        </a:prstGeom>
        <a:solidFill>
          <a:schemeClr val="lt1">
            <a:hueOff val="0"/>
            <a:satOff val="0"/>
            <a:lumOff val="0"/>
            <a:alphaOff val="0"/>
          </a:schemeClr>
        </a:solidFill>
        <a:ln w="9525" cap="flat" cmpd="sng" algn="ctr">
          <a:solidFill>
            <a:schemeClr val="accent4">
              <a:hueOff val="-2232385"/>
              <a:satOff val="13449"/>
              <a:lumOff val="107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6FACB7DD-C664-4010-8F28-E0E3DD8B61E3}">
      <dsp:nvSpPr>
        <dsp:cNvPr id="0" name=""/>
        <dsp:cNvSpPr/>
      </dsp:nvSpPr>
      <dsp:spPr>
        <a:xfrm>
          <a:off x="1094697" y="3274728"/>
          <a:ext cx="11069397" cy="503599"/>
        </a:xfrm>
        <a:prstGeom prst="rect">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9732"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a:t>Take advice from a senior manager and your legal department</a:t>
          </a:r>
        </a:p>
      </dsp:txBody>
      <dsp:txXfrm>
        <a:off x="1094697" y="3274728"/>
        <a:ext cx="11069397" cy="503599"/>
      </dsp:txXfrm>
    </dsp:sp>
    <dsp:sp modelId="{9E4C9477-C6B2-49CA-96D0-9AA2D1B270C1}">
      <dsp:nvSpPr>
        <dsp:cNvPr id="0" name=""/>
        <dsp:cNvSpPr/>
      </dsp:nvSpPr>
      <dsp:spPr>
        <a:xfrm>
          <a:off x="779947" y="3211778"/>
          <a:ext cx="629499" cy="629499"/>
        </a:xfrm>
        <a:prstGeom prst="ellipse">
          <a:avLst/>
        </a:prstGeom>
        <a:solidFill>
          <a:schemeClr val="lt1">
            <a:hueOff val="0"/>
            <a:satOff val="0"/>
            <a:lumOff val="0"/>
            <a:alphaOff val="0"/>
          </a:schemeClr>
        </a:solidFill>
        <a:ln w="9525" cap="flat" cmpd="sng" algn="ctr">
          <a:solidFill>
            <a:schemeClr val="accent4">
              <a:hueOff val="-2976513"/>
              <a:satOff val="17933"/>
              <a:lumOff val="143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7226AB5-58C9-4C45-B98D-033EC05454AB}">
      <dsp:nvSpPr>
        <dsp:cNvPr id="0" name=""/>
        <dsp:cNvSpPr/>
      </dsp:nvSpPr>
      <dsp:spPr>
        <a:xfrm>
          <a:off x="844782" y="4030017"/>
          <a:ext cx="11319313" cy="503599"/>
        </a:xfrm>
        <a:prstGeom prst="rect">
          <a:avLst/>
        </a:prstGeom>
        <a:gradFill rotWithShape="0">
          <a:gsLst>
            <a:gs pos="0">
              <a:schemeClr val="accent4">
                <a:hueOff val="-3720641"/>
                <a:satOff val="22416"/>
                <a:lumOff val="1797"/>
                <a:alphaOff val="0"/>
                <a:shade val="51000"/>
                <a:satMod val="130000"/>
              </a:schemeClr>
            </a:gs>
            <a:gs pos="80000">
              <a:schemeClr val="accent4">
                <a:hueOff val="-3720641"/>
                <a:satOff val="22416"/>
                <a:lumOff val="1797"/>
                <a:alphaOff val="0"/>
                <a:shade val="93000"/>
                <a:satMod val="130000"/>
              </a:schemeClr>
            </a:gs>
            <a:gs pos="100000">
              <a:schemeClr val="accent4">
                <a:hueOff val="-3720641"/>
                <a:satOff val="22416"/>
                <a:lumOff val="179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9732"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a:t>Inherent Jurisdiction of courts may need to be considered</a:t>
          </a:r>
        </a:p>
      </dsp:txBody>
      <dsp:txXfrm>
        <a:off x="844782" y="4030017"/>
        <a:ext cx="11319313" cy="503599"/>
      </dsp:txXfrm>
    </dsp:sp>
    <dsp:sp modelId="{84C9E01B-6C4B-4FC3-9AAC-6AE08162DDF2}">
      <dsp:nvSpPr>
        <dsp:cNvPr id="0" name=""/>
        <dsp:cNvSpPr/>
      </dsp:nvSpPr>
      <dsp:spPr>
        <a:xfrm>
          <a:off x="530032" y="3967067"/>
          <a:ext cx="629499" cy="629499"/>
        </a:xfrm>
        <a:prstGeom prst="ellipse">
          <a:avLst/>
        </a:prstGeom>
        <a:solidFill>
          <a:schemeClr val="lt1">
            <a:hueOff val="0"/>
            <a:satOff val="0"/>
            <a:lumOff val="0"/>
            <a:alphaOff val="0"/>
          </a:schemeClr>
        </a:solidFill>
        <a:ln w="9525" cap="flat" cmpd="sng" algn="ctr">
          <a:solidFill>
            <a:schemeClr val="accent4">
              <a:hueOff val="-3720641"/>
              <a:satOff val="22416"/>
              <a:lumOff val="179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4123458-CDFF-4F8E-B7B8-428922759A62}">
      <dsp:nvSpPr>
        <dsp:cNvPr id="0" name=""/>
        <dsp:cNvSpPr/>
      </dsp:nvSpPr>
      <dsp:spPr>
        <a:xfrm>
          <a:off x="388727" y="4785860"/>
          <a:ext cx="11775368" cy="503599"/>
        </a:xfrm>
        <a:prstGeom prst="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9732"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a:t>This is rare and there is an implication on the adults human rights</a:t>
          </a:r>
        </a:p>
      </dsp:txBody>
      <dsp:txXfrm>
        <a:off x="388727" y="4785860"/>
        <a:ext cx="11775368" cy="503599"/>
      </dsp:txXfrm>
    </dsp:sp>
    <dsp:sp modelId="{85BFE913-1FD1-4EC1-A308-25613B64B7CC}">
      <dsp:nvSpPr>
        <dsp:cNvPr id="0" name=""/>
        <dsp:cNvSpPr/>
      </dsp:nvSpPr>
      <dsp:spPr>
        <a:xfrm>
          <a:off x="73977" y="4722910"/>
          <a:ext cx="629499" cy="629499"/>
        </a:xfrm>
        <a:prstGeom prst="ellipse">
          <a:avLst/>
        </a:prstGeom>
        <a:solidFill>
          <a:schemeClr val="lt1">
            <a:hueOff val="0"/>
            <a:satOff val="0"/>
            <a:lumOff val="0"/>
            <a:alphaOff val="0"/>
          </a:schemeClr>
        </a:soli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B413B-7F57-44E8-BE0C-6B66428795E5}">
      <dsp:nvSpPr>
        <dsp:cNvPr id="0" name=""/>
        <dsp:cNvSpPr/>
      </dsp:nvSpPr>
      <dsp:spPr>
        <a:xfrm>
          <a:off x="855655" y="0"/>
          <a:ext cx="9697423" cy="5475768"/>
        </a:xfrm>
        <a:prstGeom prst="rightArrow">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5AE694B-8C85-4F4C-9BCF-523E398BA3A8}">
      <dsp:nvSpPr>
        <dsp:cNvPr id="0" name=""/>
        <dsp:cNvSpPr/>
      </dsp:nvSpPr>
      <dsp:spPr>
        <a:xfrm>
          <a:off x="26976" y="1424740"/>
          <a:ext cx="2746340" cy="2626244"/>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933450">
            <a:lnSpc>
              <a:spcPct val="90000"/>
            </a:lnSpc>
            <a:spcBef>
              <a:spcPct val="0"/>
            </a:spcBef>
            <a:spcAft>
              <a:spcPct val="35000"/>
            </a:spcAft>
            <a:buNone/>
          </a:pPr>
          <a:r>
            <a:rPr lang="en-GB" sz="2100" b="1" kern="1200" dirty="0"/>
            <a:t>Adult at Risk:</a:t>
          </a:r>
          <a:endParaRPr lang="en-GB" sz="2100" kern="1200" dirty="0"/>
        </a:p>
        <a:p>
          <a:pPr marL="228600" lvl="1" indent="-228600" algn="l" defTabSz="889000">
            <a:lnSpc>
              <a:spcPct val="90000"/>
            </a:lnSpc>
            <a:spcBef>
              <a:spcPct val="0"/>
            </a:spcBef>
            <a:spcAft>
              <a:spcPct val="15000"/>
            </a:spcAft>
            <a:buChar char="•"/>
          </a:pPr>
          <a:r>
            <a:rPr lang="en-GB" sz="2000" kern="1200" dirty="0"/>
            <a:t>Female</a:t>
          </a:r>
        </a:p>
        <a:p>
          <a:pPr marL="228600" lvl="1" indent="-228600" algn="l" defTabSz="889000">
            <a:lnSpc>
              <a:spcPct val="90000"/>
            </a:lnSpc>
            <a:spcBef>
              <a:spcPct val="0"/>
            </a:spcBef>
            <a:spcAft>
              <a:spcPct val="15000"/>
            </a:spcAft>
            <a:buChar char="•"/>
          </a:pPr>
          <a:r>
            <a:rPr lang="en-GB" sz="2000" kern="1200" dirty="0"/>
            <a:t>Aged late 20’s / early 30’s</a:t>
          </a:r>
        </a:p>
        <a:p>
          <a:pPr marL="228600" lvl="1" indent="-228600" algn="l" defTabSz="889000">
            <a:lnSpc>
              <a:spcPct val="90000"/>
            </a:lnSpc>
            <a:spcBef>
              <a:spcPct val="0"/>
            </a:spcBef>
            <a:spcAft>
              <a:spcPct val="15000"/>
            </a:spcAft>
            <a:buChar char="•"/>
          </a:pPr>
          <a:r>
            <a:rPr lang="en-GB" sz="2000" kern="1200" dirty="0"/>
            <a:t>Additional needs</a:t>
          </a:r>
        </a:p>
        <a:p>
          <a:pPr marL="228600" lvl="1" indent="-228600" algn="l" defTabSz="889000">
            <a:lnSpc>
              <a:spcPct val="90000"/>
            </a:lnSpc>
            <a:spcBef>
              <a:spcPct val="0"/>
            </a:spcBef>
            <a:spcAft>
              <a:spcPct val="15000"/>
            </a:spcAft>
            <a:buChar char="•"/>
          </a:pPr>
          <a:r>
            <a:rPr lang="en-GB" sz="2000" kern="1200" dirty="0"/>
            <a:t>Quiet</a:t>
          </a:r>
        </a:p>
        <a:p>
          <a:pPr marL="228600" lvl="1" indent="-228600" algn="l" defTabSz="889000">
            <a:lnSpc>
              <a:spcPct val="90000"/>
            </a:lnSpc>
            <a:spcBef>
              <a:spcPct val="0"/>
            </a:spcBef>
            <a:spcAft>
              <a:spcPct val="15000"/>
            </a:spcAft>
            <a:buChar char="•"/>
          </a:pPr>
          <a:r>
            <a:rPr lang="en-GB" sz="2000" kern="1200" dirty="0"/>
            <a:t>Model tenant</a:t>
          </a:r>
        </a:p>
      </dsp:txBody>
      <dsp:txXfrm>
        <a:off x="155179" y="1552943"/>
        <a:ext cx="2489934" cy="2369838"/>
      </dsp:txXfrm>
    </dsp:sp>
    <dsp:sp modelId="{1932A21C-AF67-45F8-9992-16EFE7116ADF}">
      <dsp:nvSpPr>
        <dsp:cNvPr id="0" name=""/>
        <dsp:cNvSpPr/>
      </dsp:nvSpPr>
      <dsp:spPr>
        <a:xfrm>
          <a:off x="2889367" y="1642730"/>
          <a:ext cx="2746340" cy="2190307"/>
        </a:xfrm>
        <a:prstGeom prst="roundRect">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b="1" kern="1200" dirty="0"/>
            <a:t>Presentation: </a:t>
          </a:r>
          <a:endParaRPr lang="en-GB" sz="2600" kern="1200" dirty="0"/>
        </a:p>
        <a:p>
          <a:pPr marL="228600" lvl="1" indent="-228600" algn="l" defTabSz="889000">
            <a:lnSpc>
              <a:spcPct val="90000"/>
            </a:lnSpc>
            <a:spcBef>
              <a:spcPct val="0"/>
            </a:spcBef>
            <a:spcAft>
              <a:spcPct val="15000"/>
            </a:spcAft>
            <a:buChar char="•"/>
          </a:pPr>
          <a:r>
            <a:rPr lang="en-GB" sz="2000" kern="1200" dirty="0"/>
            <a:t>Neighbour complaint regarding noise/anti-social behaviour</a:t>
          </a:r>
        </a:p>
      </dsp:txBody>
      <dsp:txXfrm>
        <a:off x="2996289" y="1749652"/>
        <a:ext cx="2532496" cy="1976463"/>
      </dsp:txXfrm>
    </dsp:sp>
    <dsp:sp modelId="{6B1E6DAC-9B70-4F10-826D-DC2AF3AFA6A8}">
      <dsp:nvSpPr>
        <dsp:cNvPr id="0" name=""/>
        <dsp:cNvSpPr/>
      </dsp:nvSpPr>
      <dsp:spPr>
        <a:xfrm>
          <a:off x="5773025" y="1642730"/>
          <a:ext cx="2746340" cy="2190307"/>
        </a:xfrm>
        <a:prstGeom prst="roundRect">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b="1" kern="1200"/>
            <a:t>Observations: </a:t>
          </a:r>
          <a:endParaRPr lang="en-GB" sz="2600" kern="1200"/>
        </a:p>
        <a:p>
          <a:pPr marL="228600" lvl="1" indent="-228600" algn="l" defTabSz="889000">
            <a:lnSpc>
              <a:spcPct val="90000"/>
            </a:lnSpc>
            <a:spcBef>
              <a:spcPct val="0"/>
            </a:spcBef>
            <a:spcAft>
              <a:spcPct val="15000"/>
            </a:spcAft>
            <a:buChar char="•"/>
          </a:pPr>
          <a:r>
            <a:rPr lang="en-GB" sz="2000" kern="1200" dirty="0"/>
            <a:t>Neglect</a:t>
          </a:r>
        </a:p>
        <a:p>
          <a:pPr marL="228600" lvl="1" indent="-228600" algn="l" defTabSz="889000">
            <a:lnSpc>
              <a:spcPct val="90000"/>
            </a:lnSpc>
            <a:spcBef>
              <a:spcPct val="0"/>
            </a:spcBef>
            <a:spcAft>
              <a:spcPct val="15000"/>
            </a:spcAft>
            <a:buChar char="•"/>
          </a:pPr>
          <a:r>
            <a:rPr lang="en-GB" sz="2000" kern="1200" dirty="0"/>
            <a:t>Evidence of drug use/dealing</a:t>
          </a:r>
        </a:p>
        <a:p>
          <a:pPr marL="228600" lvl="1" indent="-228600" algn="l" defTabSz="889000">
            <a:lnSpc>
              <a:spcPct val="90000"/>
            </a:lnSpc>
            <a:spcBef>
              <a:spcPct val="0"/>
            </a:spcBef>
            <a:spcAft>
              <a:spcPct val="15000"/>
            </a:spcAft>
            <a:buChar char="•"/>
          </a:pPr>
          <a:r>
            <a:rPr lang="en-GB" sz="2000" kern="1200"/>
            <a:t>Unknown visitors</a:t>
          </a:r>
        </a:p>
      </dsp:txBody>
      <dsp:txXfrm>
        <a:off x="5879947" y="1749652"/>
        <a:ext cx="2532496" cy="1976463"/>
      </dsp:txXfrm>
    </dsp:sp>
    <dsp:sp modelId="{9AB5C5CA-F3C5-4C74-BA6B-5197093EAB87}">
      <dsp:nvSpPr>
        <dsp:cNvPr id="0" name=""/>
        <dsp:cNvSpPr/>
      </dsp:nvSpPr>
      <dsp:spPr>
        <a:xfrm>
          <a:off x="8656683" y="1642730"/>
          <a:ext cx="2746340" cy="2190307"/>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b="1" kern="1200"/>
            <a:t>Response: </a:t>
          </a:r>
          <a:endParaRPr lang="en-GB" sz="2600" kern="1200"/>
        </a:p>
        <a:p>
          <a:pPr marL="228600" lvl="1" indent="-228600" algn="l" defTabSz="889000">
            <a:lnSpc>
              <a:spcPct val="90000"/>
            </a:lnSpc>
            <a:spcBef>
              <a:spcPct val="0"/>
            </a:spcBef>
            <a:spcAft>
              <a:spcPct val="15000"/>
            </a:spcAft>
            <a:buChar char="•"/>
          </a:pPr>
          <a:r>
            <a:rPr lang="en-GB" sz="2000" kern="1200" dirty="0"/>
            <a:t>Safeguarding referral</a:t>
          </a:r>
        </a:p>
        <a:p>
          <a:pPr marL="228600" lvl="1" indent="-228600" algn="l" defTabSz="889000">
            <a:lnSpc>
              <a:spcPct val="90000"/>
            </a:lnSpc>
            <a:spcBef>
              <a:spcPct val="0"/>
            </a:spcBef>
            <a:spcAft>
              <a:spcPct val="15000"/>
            </a:spcAft>
            <a:buChar char="•"/>
          </a:pPr>
          <a:r>
            <a:rPr lang="en-GB" sz="2000" kern="1200"/>
            <a:t>Drugs warrant</a:t>
          </a:r>
        </a:p>
        <a:p>
          <a:pPr marL="228600" lvl="1" indent="-228600" algn="l" defTabSz="889000">
            <a:lnSpc>
              <a:spcPct val="90000"/>
            </a:lnSpc>
            <a:spcBef>
              <a:spcPct val="0"/>
            </a:spcBef>
            <a:spcAft>
              <a:spcPct val="15000"/>
            </a:spcAft>
            <a:buChar char="•"/>
          </a:pPr>
          <a:r>
            <a:rPr lang="en-GB" sz="2000" kern="1200"/>
            <a:t>Partial closure order</a:t>
          </a:r>
        </a:p>
      </dsp:txBody>
      <dsp:txXfrm>
        <a:off x="8763605" y="1749652"/>
        <a:ext cx="2532496" cy="19764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DD9A3E-977A-43BC-92D4-13A5D0E4AC94}">
      <dsp:nvSpPr>
        <dsp:cNvPr id="0" name=""/>
        <dsp:cNvSpPr/>
      </dsp:nvSpPr>
      <dsp:spPr>
        <a:xfrm>
          <a:off x="0" y="0"/>
          <a:ext cx="5188688" cy="5188688"/>
        </a:xfrm>
        <a:prstGeom prst="pie">
          <a:avLst>
            <a:gd name="adj1" fmla="val 5400000"/>
            <a:gd name="adj2" fmla="val 16200000"/>
          </a:avLst>
        </a:prstGeom>
        <a:solidFill>
          <a:srgbClr val="339966"/>
        </a:solidFill>
        <a:ln>
          <a:solidFill>
            <a:srgbClr val="0066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21430C3-3BAA-4B4F-AE43-CC2F9121BFD2}">
      <dsp:nvSpPr>
        <dsp:cNvPr id="0" name=""/>
        <dsp:cNvSpPr/>
      </dsp:nvSpPr>
      <dsp:spPr>
        <a:xfrm>
          <a:off x="2594344" y="0"/>
          <a:ext cx="8732875" cy="518868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An adult who is at risk of or experiencing cuckooing - usually concerns will have been raised by one or more agency</a:t>
          </a:r>
        </a:p>
      </dsp:txBody>
      <dsp:txXfrm>
        <a:off x="2594344" y="0"/>
        <a:ext cx="8732875" cy="2464626"/>
      </dsp:txXfrm>
    </dsp:sp>
    <dsp:sp modelId="{B76808DC-A64F-46D0-BFE8-E3BDD5BFC4F4}">
      <dsp:nvSpPr>
        <dsp:cNvPr id="0" name=""/>
        <dsp:cNvSpPr/>
      </dsp:nvSpPr>
      <dsp:spPr>
        <a:xfrm>
          <a:off x="1362030" y="2464626"/>
          <a:ext cx="2464626" cy="2464626"/>
        </a:xfrm>
        <a:prstGeom prst="pie">
          <a:avLst>
            <a:gd name="adj1" fmla="val 5400000"/>
            <a:gd name="adj2" fmla="val 16200000"/>
          </a:avLst>
        </a:prstGeom>
        <a:solidFill>
          <a:srgbClr val="0066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62FFBD3-10EB-4487-91D3-3EF3D6AF403C}">
      <dsp:nvSpPr>
        <dsp:cNvPr id="0" name=""/>
        <dsp:cNvSpPr/>
      </dsp:nvSpPr>
      <dsp:spPr>
        <a:xfrm>
          <a:off x="2594344" y="2464626"/>
          <a:ext cx="8732875" cy="2464626"/>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a:t>There are a number of factors which may make someone more at risk of experiencing cuckooing such as having a learning disability, mental health needs or being drug or alcohol dependent </a:t>
          </a:r>
        </a:p>
      </dsp:txBody>
      <dsp:txXfrm>
        <a:off x="2594344" y="2464626"/>
        <a:ext cx="8732875" cy="24646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CC345-CA88-4552-965D-1F890CACDA14}">
      <dsp:nvSpPr>
        <dsp:cNvPr id="0" name=""/>
        <dsp:cNvSpPr/>
      </dsp:nvSpPr>
      <dsp:spPr>
        <a:xfrm>
          <a:off x="0" y="8296"/>
          <a:ext cx="10972800" cy="1622278"/>
        </a:xfrm>
        <a:prstGeom prst="roundRect">
          <a:avLst/>
        </a:prstGeom>
        <a:solidFill>
          <a:srgbClr val="0066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The lead agency will usually be the agency that has the most knowledge about the person and their situation.</a:t>
          </a:r>
        </a:p>
      </dsp:txBody>
      <dsp:txXfrm>
        <a:off x="79193" y="87489"/>
        <a:ext cx="10814414" cy="1463892"/>
      </dsp:txXfrm>
    </dsp:sp>
    <dsp:sp modelId="{3836892D-03E4-4AAE-8B50-BB9975A1C79B}">
      <dsp:nvSpPr>
        <dsp:cNvPr id="0" name=""/>
        <dsp:cNvSpPr/>
      </dsp:nvSpPr>
      <dsp:spPr>
        <a:xfrm>
          <a:off x="0" y="1714094"/>
          <a:ext cx="10972800" cy="1622278"/>
        </a:xfrm>
        <a:prstGeom prst="roundRect">
          <a:avLst/>
        </a:prstGeom>
        <a:solidFill>
          <a:srgbClr val="00B05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The Lead agency will have responsibility for scoping who should be involved in the process and arranging the multi-agency meetings</a:t>
          </a:r>
        </a:p>
      </dsp:txBody>
      <dsp:txXfrm>
        <a:off x="79193" y="1793287"/>
        <a:ext cx="10814414" cy="1463892"/>
      </dsp:txXfrm>
    </dsp:sp>
    <dsp:sp modelId="{67AFF1D4-AE44-48D2-90CF-47C28F58EFB0}">
      <dsp:nvSpPr>
        <dsp:cNvPr id="0" name=""/>
        <dsp:cNvSpPr/>
      </dsp:nvSpPr>
      <dsp:spPr>
        <a:xfrm>
          <a:off x="0" y="3419893"/>
          <a:ext cx="10972800" cy="1622278"/>
        </a:xfrm>
        <a:prstGeom prst="roundRect">
          <a:avLst/>
        </a:prstGeom>
        <a:solidFill>
          <a:schemeClr val="accent5"/>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dirty="0"/>
            <a:t>In order to avoid delay in convening a meeting, the Agency who is aware of the concerns can convene the multi-agency meeting, and lead agency can then be decided</a:t>
          </a:r>
        </a:p>
      </dsp:txBody>
      <dsp:txXfrm>
        <a:off x="79193" y="3499086"/>
        <a:ext cx="10814414" cy="14638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FE302-374C-4AB4-B13F-4DC513F10060}">
      <dsp:nvSpPr>
        <dsp:cNvPr id="0" name=""/>
        <dsp:cNvSpPr/>
      </dsp:nvSpPr>
      <dsp:spPr>
        <a:xfrm>
          <a:off x="0" y="3935180"/>
          <a:ext cx="10972800" cy="1291613"/>
        </a:xfrm>
        <a:prstGeom prst="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GB" sz="2300" kern="1200"/>
            <a:t>Agencies should not decline to be part of the planning meeting on the basis that they are not currently actively working with the person.</a:t>
          </a:r>
        </a:p>
      </dsp:txBody>
      <dsp:txXfrm>
        <a:off x="0" y="3935180"/>
        <a:ext cx="10972800" cy="1291613"/>
      </dsp:txXfrm>
    </dsp:sp>
    <dsp:sp modelId="{DD8B2C38-91CA-4729-A333-FE61C9E8F777}">
      <dsp:nvSpPr>
        <dsp:cNvPr id="0" name=""/>
        <dsp:cNvSpPr/>
      </dsp:nvSpPr>
      <dsp:spPr>
        <a:xfrm rot="10800000">
          <a:off x="0" y="1968052"/>
          <a:ext cx="10972800" cy="1986502"/>
        </a:xfrm>
        <a:prstGeom prst="upArrowCallout">
          <a:avLst/>
        </a:prstGeom>
        <a:solidFill>
          <a:schemeClr val="accent4">
            <a:hueOff val="-2232385"/>
            <a:satOff val="13449"/>
            <a:lumOff val="107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GB" sz="2300" kern="1200"/>
            <a:t>This should be based on which agencies should be involved in meeting the person’s care support needs or may hold information connected to the cuckooing concerns particularly where there are multiple adults at risk </a:t>
          </a:r>
        </a:p>
      </dsp:txBody>
      <dsp:txXfrm rot="10800000">
        <a:off x="0" y="1968052"/>
        <a:ext cx="10972800" cy="1290769"/>
      </dsp:txXfrm>
    </dsp:sp>
    <dsp:sp modelId="{B3882CEA-A06B-45C6-A111-FD18C525BE98}">
      <dsp:nvSpPr>
        <dsp:cNvPr id="0" name=""/>
        <dsp:cNvSpPr/>
      </dsp:nvSpPr>
      <dsp:spPr>
        <a:xfrm rot="10800000">
          <a:off x="0" y="924"/>
          <a:ext cx="10972800" cy="1986502"/>
        </a:xfrm>
        <a:prstGeom prst="upArrowCallout">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GB" sz="2300" kern="1200"/>
            <a:t>Where an adult at risk appears to be a victim of cuckooing, the lead agency should scope which agencies need to be involved in planning meetings </a:t>
          </a:r>
        </a:p>
      </dsp:txBody>
      <dsp:txXfrm rot="10800000">
        <a:off x="0" y="924"/>
        <a:ext cx="10972800" cy="12907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F00566-DFA2-4CBA-8E6E-8AFC0F1F1371}">
      <dsp:nvSpPr>
        <dsp:cNvPr id="0" name=""/>
        <dsp:cNvSpPr/>
      </dsp:nvSpPr>
      <dsp:spPr>
        <a:xfrm>
          <a:off x="-6528874" y="-1007582"/>
          <a:ext cx="7841806" cy="7841806"/>
        </a:xfrm>
        <a:prstGeom prst="blockArc">
          <a:avLst>
            <a:gd name="adj1" fmla="val 18900000"/>
            <a:gd name="adj2" fmla="val 2700000"/>
            <a:gd name="adj3" fmla="val 275"/>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DB7262-69C4-4BF5-A67F-FBEC3ED03411}">
      <dsp:nvSpPr>
        <dsp:cNvPr id="0" name=""/>
        <dsp:cNvSpPr/>
      </dsp:nvSpPr>
      <dsp:spPr>
        <a:xfrm>
          <a:off x="715475" y="208025"/>
          <a:ext cx="11371665" cy="1376224"/>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11494" tIns="66040" rIns="66040" bIns="66040" numCol="1" spcCol="1270" anchor="ctr" anchorCtr="0">
          <a:noAutofit/>
        </a:bodyPr>
        <a:lstStyle/>
        <a:p>
          <a:pPr marL="0" lvl="0" indent="0" algn="l" defTabSz="1155700">
            <a:lnSpc>
              <a:spcPct val="90000"/>
            </a:lnSpc>
            <a:spcBef>
              <a:spcPct val="0"/>
            </a:spcBef>
            <a:spcAft>
              <a:spcPct val="35000"/>
            </a:spcAft>
            <a:buNone/>
          </a:pPr>
          <a:r>
            <a:rPr lang="en-GB" sz="2600" kern="1200" dirty="0"/>
            <a:t>The adult/s at risk should be advised of the meeting and if not attending their views should be sought in advance and be recorded as part of the multi-agency meeting. </a:t>
          </a:r>
        </a:p>
      </dsp:txBody>
      <dsp:txXfrm>
        <a:off x="715475" y="208025"/>
        <a:ext cx="11371665" cy="1376224"/>
      </dsp:txXfrm>
    </dsp:sp>
    <dsp:sp modelId="{5B14092D-D8D7-43B6-8CD7-26744597CC91}">
      <dsp:nvSpPr>
        <dsp:cNvPr id="0" name=""/>
        <dsp:cNvSpPr/>
      </dsp:nvSpPr>
      <dsp:spPr>
        <a:xfrm>
          <a:off x="31561" y="202021"/>
          <a:ext cx="1367827" cy="1388231"/>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72CEC4B-B2D4-4D83-8CEC-71047381D756}">
      <dsp:nvSpPr>
        <dsp:cNvPr id="0" name=""/>
        <dsp:cNvSpPr/>
      </dsp:nvSpPr>
      <dsp:spPr>
        <a:xfrm>
          <a:off x="1229385" y="1690572"/>
          <a:ext cx="10857755" cy="1164492"/>
        </a:xfrm>
        <a:prstGeom prst="rect">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11494" tIns="66040" rIns="66040" bIns="66040" numCol="1" spcCol="1270" anchor="ctr" anchorCtr="0">
          <a:noAutofit/>
        </a:bodyPr>
        <a:lstStyle/>
        <a:p>
          <a:pPr marL="0" lvl="0" indent="0" algn="l" defTabSz="1155700">
            <a:lnSpc>
              <a:spcPct val="90000"/>
            </a:lnSpc>
            <a:spcBef>
              <a:spcPct val="0"/>
            </a:spcBef>
            <a:spcAft>
              <a:spcPct val="35000"/>
            </a:spcAft>
            <a:buNone/>
          </a:pPr>
          <a:r>
            <a:rPr lang="en-GB" sz="2600" kern="1200"/>
            <a:t>Consider the Mental Capacity Act</a:t>
          </a:r>
        </a:p>
      </dsp:txBody>
      <dsp:txXfrm>
        <a:off x="1229385" y="1690572"/>
        <a:ext cx="10857755" cy="1164492"/>
      </dsp:txXfrm>
    </dsp:sp>
    <dsp:sp modelId="{08F89A34-8976-40F4-A990-0CFD0167F98C}">
      <dsp:nvSpPr>
        <dsp:cNvPr id="0" name=""/>
        <dsp:cNvSpPr/>
      </dsp:nvSpPr>
      <dsp:spPr>
        <a:xfrm>
          <a:off x="583331" y="1648274"/>
          <a:ext cx="1292107" cy="1227837"/>
        </a:xfrm>
        <a:prstGeom prst="ellipse">
          <a:avLst/>
        </a:prstGeom>
        <a:solidFill>
          <a:schemeClr val="lt1">
            <a:hueOff val="0"/>
            <a:satOff val="0"/>
            <a:lumOff val="0"/>
            <a:alphaOff val="0"/>
          </a:schemeClr>
        </a:solidFill>
        <a:ln w="9525" cap="flat" cmpd="sng" algn="ctr">
          <a:solidFill>
            <a:schemeClr val="accent4">
              <a:hueOff val="-1488257"/>
              <a:satOff val="8966"/>
              <a:lumOff val="71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21D6739E-3711-4AE2-B1B4-95654CC420A9}">
      <dsp:nvSpPr>
        <dsp:cNvPr id="0" name=""/>
        <dsp:cNvSpPr/>
      </dsp:nvSpPr>
      <dsp:spPr>
        <a:xfrm>
          <a:off x="1229385" y="2987518"/>
          <a:ext cx="10857755" cy="1196394"/>
        </a:xfrm>
        <a:prstGeom prst="rect">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11494" tIns="66040" rIns="66040" bIns="66040" numCol="1" spcCol="1270" anchor="ctr" anchorCtr="0">
          <a:noAutofit/>
        </a:bodyPr>
        <a:lstStyle/>
        <a:p>
          <a:pPr marL="0" lvl="0" indent="0" algn="l" defTabSz="1155700">
            <a:lnSpc>
              <a:spcPct val="90000"/>
            </a:lnSpc>
            <a:spcBef>
              <a:spcPct val="0"/>
            </a:spcBef>
            <a:spcAft>
              <a:spcPct val="35000"/>
            </a:spcAft>
            <a:buNone/>
          </a:pPr>
          <a:r>
            <a:rPr lang="en-GB" sz="2600" kern="1200" dirty="0"/>
            <a:t>Advocacy support should also always be considered</a:t>
          </a:r>
        </a:p>
      </dsp:txBody>
      <dsp:txXfrm>
        <a:off x="1229385" y="2987518"/>
        <a:ext cx="10857755" cy="1196394"/>
      </dsp:txXfrm>
    </dsp:sp>
    <dsp:sp modelId="{CAEAE20E-5FA3-486C-A622-BD0D083E8BCE}">
      <dsp:nvSpPr>
        <dsp:cNvPr id="0" name=""/>
        <dsp:cNvSpPr/>
      </dsp:nvSpPr>
      <dsp:spPr>
        <a:xfrm>
          <a:off x="572698" y="2976883"/>
          <a:ext cx="1313373" cy="1217663"/>
        </a:xfrm>
        <a:prstGeom prst="ellipse">
          <a:avLst/>
        </a:prstGeom>
        <a:solidFill>
          <a:schemeClr val="lt1">
            <a:hueOff val="0"/>
            <a:satOff val="0"/>
            <a:lumOff val="0"/>
            <a:alphaOff val="0"/>
          </a:schemeClr>
        </a:solidFill>
        <a:ln w="9525" cap="flat" cmpd="sng" algn="ctr">
          <a:solidFill>
            <a:schemeClr val="accent4">
              <a:hueOff val="-2976513"/>
              <a:satOff val="17933"/>
              <a:lumOff val="143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704F0432-092D-49D9-9F4F-08BECBAC0CD6}">
      <dsp:nvSpPr>
        <dsp:cNvPr id="0" name=""/>
        <dsp:cNvSpPr/>
      </dsp:nvSpPr>
      <dsp:spPr>
        <a:xfrm>
          <a:off x="715475" y="4284920"/>
          <a:ext cx="11371665" cy="1291168"/>
        </a:xfrm>
        <a:prstGeom prst="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11494" tIns="66040" rIns="66040" bIns="66040" numCol="1" spcCol="1270" anchor="ctr" anchorCtr="0">
          <a:noAutofit/>
        </a:bodyPr>
        <a:lstStyle/>
        <a:p>
          <a:pPr marL="0" lvl="0" indent="0" algn="l" defTabSz="1155700">
            <a:lnSpc>
              <a:spcPct val="90000"/>
            </a:lnSpc>
            <a:spcBef>
              <a:spcPct val="0"/>
            </a:spcBef>
            <a:spcAft>
              <a:spcPct val="35000"/>
            </a:spcAft>
            <a:buNone/>
          </a:pPr>
          <a:r>
            <a:rPr lang="en-GB" sz="2600" kern="1200" dirty="0"/>
            <a:t>Careful consideration should be given about how to contact the adult and what information can be shared, especially where there is multiple adults involved based on risks within the situation</a:t>
          </a:r>
        </a:p>
      </dsp:txBody>
      <dsp:txXfrm>
        <a:off x="715475" y="4284920"/>
        <a:ext cx="11371665" cy="1291168"/>
      </dsp:txXfrm>
    </dsp:sp>
    <dsp:sp modelId="{B4BC66B6-3DC7-4C8B-A7A5-53CD80C560D4}">
      <dsp:nvSpPr>
        <dsp:cNvPr id="0" name=""/>
        <dsp:cNvSpPr/>
      </dsp:nvSpPr>
      <dsp:spPr>
        <a:xfrm>
          <a:off x="23342" y="4263655"/>
          <a:ext cx="1384265" cy="1333698"/>
        </a:xfrm>
        <a:prstGeom prst="ellipse">
          <a:avLst/>
        </a:prstGeom>
        <a:solidFill>
          <a:schemeClr val="lt1">
            <a:hueOff val="0"/>
            <a:satOff val="0"/>
            <a:lumOff val="0"/>
            <a:alphaOff val="0"/>
          </a:schemeClr>
        </a:soli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00FC7-F7EA-47C2-A79B-E2AA5D564F61}">
      <dsp:nvSpPr>
        <dsp:cNvPr id="0" name=""/>
        <dsp:cNvSpPr/>
      </dsp:nvSpPr>
      <dsp:spPr>
        <a:xfrm>
          <a:off x="0" y="71528"/>
          <a:ext cx="10972800" cy="1762750"/>
        </a:xfrm>
        <a:prstGeom prst="roundRect">
          <a:avLst/>
        </a:prstGeom>
        <a:solidFill>
          <a:srgbClr val="0066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dirty="0"/>
            <a:t>Share information in order to understand fully the risk within a situation and to agree a support plan</a:t>
          </a:r>
        </a:p>
      </dsp:txBody>
      <dsp:txXfrm>
        <a:off x="86050" y="157578"/>
        <a:ext cx="10800700" cy="1590650"/>
      </dsp:txXfrm>
    </dsp:sp>
    <dsp:sp modelId="{1597B941-F6B9-4D4D-BCD9-973F518BDA41}">
      <dsp:nvSpPr>
        <dsp:cNvPr id="0" name=""/>
        <dsp:cNvSpPr/>
      </dsp:nvSpPr>
      <dsp:spPr>
        <a:xfrm>
          <a:off x="0" y="1920679"/>
          <a:ext cx="10972800" cy="1678218"/>
        </a:xfrm>
        <a:prstGeom prst="roundRect">
          <a:avLst/>
        </a:prstGeom>
        <a:solidFill>
          <a:srgbClr val="00B05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a:t>Whilst the risk is shared on a multi-agency basis it may be agreed that only one agency will be taking the lead in engaging with the person</a:t>
          </a:r>
        </a:p>
      </dsp:txBody>
      <dsp:txXfrm>
        <a:off x="81924" y="2002603"/>
        <a:ext cx="10808952" cy="1514370"/>
      </dsp:txXfrm>
    </dsp:sp>
    <dsp:sp modelId="{466FAA00-F8A4-4BC4-A350-99F8AEB324EF}">
      <dsp:nvSpPr>
        <dsp:cNvPr id="0" name=""/>
        <dsp:cNvSpPr/>
      </dsp:nvSpPr>
      <dsp:spPr>
        <a:xfrm>
          <a:off x="0" y="3685297"/>
          <a:ext cx="10972800" cy="1678218"/>
        </a:xfrm>
        <a:prstGeom prst="roundRect">
          <a:avLst/>
        </a:prstGeom>
        <a:solidFill>
          <a:schemeClr val="accent5"/>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a:t>There are templates for the meetings within the guidance which should be used for each meeting</a:t>
          </a:r>
        </a:p>
      </dsp:txBody>
      <dsp:txXfrm>
        <a:off x="81924" y="3767221"/>
        <a:ext cx="10808952" cy="15143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B66C8-94AD-416E-A9E7-1B30C0E3718E}">
      <dsp:nvSpPr>
        <dsp:cNvPr id="0" name=""/>
        <dsp:cNvSpPr/>
      </dsp:nvSpPr>
      <dsp:spPr>
        <a:xfrm>
          <a:off x="0" y="4292212"/>
          <a:ext cx="10972800" cy="939031"/>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a:t>Whilst support planning must be focused on addressing risk to individuals, wider planning may also be required to disrupt the activity, particularly for Police investigations</a:t>
          </a:r>
        </a:p>
      </dsp:txBody>
      <dsp:txXfrm>
        <a:off x="0" y="4292212"/>
        <a:ext cx="10972800" cy="939031"/>
      </dsp:txXfrm>
    </dsp:sp>
    <dsp:sp modelId="{56731E82-DF37-487E-88B5-1ED389C39712}">
      <dsp:nvSpPr>
        <dsp:cNvPr id="0" name=""/>
        <dsp:cNvSpPr/>
      </dsp:nvSpPr>
      <dsp:spPr>
        <a:xfrm rot="10800000">
          <a:off x="0" y="2862068"/>
          <a:ext cx="10972800" cy="1444230"/>
        </a:xfrm>
        <a:prstGeom prst="upArrowCallout">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a:t>If concerns are widespread within an area map the adults at risk and the alleged perpetrators to help understand the extent of the issues and recognise patterns of risk.</a:t>
          </a:r>
        </a:p>
      </dsp:txBody>
      <dsp:txXfrm rot="10800000">
        <a:off x="0" y="2862068"/>
        <a:ext cx="10972800" cy="938417"/>
      </dsp:txXfrm>
    </dsp:sp>
    <dsp:sp modelId="{D8B6882D-B87A-4751-AAE8-3C4733F835C8}">
      <dsp:nvSpPr>
        <dsp:cNvPr id="0" name=""/>
        <dsp:cNvSpPr/>
      </dsp:nvSpPr>
      <dsp:spPr>
        <a:xfrm rot="10800000">
          <a:off x="0" y="1431923"/>
          <a:ext cx="10972800" cy="1444230"/>
        </a:xfrm>
        <a:prstGeom prst="upArrowCallout">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a:t>It’s important to consider any legislation which may be relevant to the concerns, such as the Mental Health Act, </a:t>
          </a:r>
        </a:p>
      </dsp:txBody>
      <dsp:txXfrm rot="10800000">
        <a:off x="0" y="1431923"/>
        <a:ext cx="10972800" cy="938417"/>
      </dsp:txXfrm>
    </dsp:sp>
    <dsp:sp modelId="{DC65B90F-4020-4333-9093-6251B6511B9F}">
      <dsp:nvSpPr>
        <dsp:cNvPr id="0" name=""/>
        <dsp:cNvSpPr/>
      </dsp:nvSpPr>
      <dsp:spPr>
        <a:xfrm rot="10800000">
          <a:off x="0" y="1779"/>
          <a:ext cx="10972800" cy="1444230"/>
        </a:xfrm>
        <a:prstGeom prst="upArrowCallou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a:t>Share relevant information about what is known about the situation</a:t>
          </a:r>
        </a:p>
      </dsp:txBody>
      <dsp:txXfrm rot="10800000">
        <a:off x="0" y="1779"/>
        <a:ext cx="10972800" cy="9384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B54F1-DB78-48CA-989B-0F46AC7DD774}">
      <dsp:nvSpPr>
        <dsp:cNvPr id="0" name=""/>
        <dsp:cNvSpPr/>
      </dsp:nvSpPr>
      <dsp:spPr>
        <a:xfrm>
          <a:off x="4946802" y="1066"/>
          <a:ext cx="1791575" cy="1164524"/>
        </a:xfrm>
        <a:prstGeom prst="roundRect">
          <a:avLst/>
        </a:prstGeom>
        <a:solidFill>
          <a:schemeClr val="accent2">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Focus on Strengths</a:t>
          </a:r>
        </a:p>
      </dsp:txBody>
      <dsp:txXfrm>
        <a:off x="5003649" y="57913"/>
        <a:ext cx="1677881" cy="1050830"/>
      </dsp:txXfrm>
    </dsp:sp>
    <dsp:sp modelId="{22E1AC4F-64F1-4CCF-BE2A-46D45AE10A77}">
      <dsp:nvSpPr>
        <dsp:cNvPr id="0" name=""/>
        <dsp:cNvSpPr/>
      </dsp:nvSpPr>
      <dsp:spPr>
        <a:xfrm>
          <a:off x="3512373" y="583328"/>
          <a:ext cx="4660434" cy="4660434"/>
        </a:xfrm>
        <a:custGeom>
          <a:avLst/>
          <a:gdLst/>
          <a:ahLst/>
          <a:cxnLst/>
          <a:rect l="0" t="0" r="0" b="0"/>
          <a:pathLst>
            <a:path>
              <a:moveTo>
                <a:pt x="3466900" y="296043"/>
              </a:moveTo>
              <a:arcTo wR="2330217" hR="2330217" stAng="17951771" swAng="1214181"/>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EAD3D59-8FE7-4734-920D-45C43D34A117}">
      <dsp:nvSpPr>
        <dsp:cNvPr id="0" name=""/>
        <dsp:cNvSpPr/>
      </dsp:nvSpPr>
      <dsp:spPr>
        <a:xfrm>
          <a:off x="7162971" y="1611206"/>
          <a:ext cx="1791575" cy="1164524"/>
        </a:xfrm>
        <a:prstGeom prst="roundRect">
          <a:avLst/>
        </a:prstGeom>
        <a:solidFill>
          <a:schemeClr val="accent3">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Clear Actions</a:t>
          </a:r>
        </a:p>
      </dsp:txBody>
      <dsp:txXfrm>
        <a:off x="7219818" y="1668053"/>
        <a:ext cx="1677881" cy="1050830"/>
      </dsp:txXfrm>
    </dsp:sp>
    <dsp:sp modelId="{FCFFE6C3-4989-4F28-A28C-F37BE84B10E3}">
      <dsp:nvSpPr>
        <dsp:cNvPr id="0" name=""/>
        <dsp:cNvSpPr/>
      </dsp:nvSpPr>
      <dsp:spPr>
        <a:xfrm>
          <a:off x="3512373" y="583328"/>
          <a:ext cx="4660434" cy="4660434"/>
        </a:xfrm>
        <a:custGeom>
          <a:avLst/>
          <a:gdLst/>
          <a:ahLst/>
          <a:cxnLst/>
          <a:rect l="0" t="0" r="0" b="0"/>
          <a:pathLst>
            <a:path>
              <a:moveTo>
                <a:pt x="4654885" y="2490934"/>
              </a:moveTo>
              <a:arcTo wR="2330217" hR="2330217" stAng="21837293" swAng="1361770"/>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9CFC2FF-8B44-481C-9BB4-2A23A5555ED3}">
      <dsp:nvSpPr>
        <dsp:cNvPr id="0" name=""/>
        <dsp:cNvSpPr/>
      </dsp:nvSpPr>
      <dsp:spPr>
        <a:xfrm>
          <a:off x="6316470" y="4216468"/>
          <a:ext cx="1791575" cy="1164524"/>
        </a:xfrm>
        <a:prstGeom prst="roundRect">
          <a:avLst/>
        </a:prstGeom>
        <a:solidFill>
          <a:schemeClr val="accent4">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Contingency</a:t>
          </a:r>
        </a:p>
      </dsp:txBody>
      <dsp:txXfrm>
        <a:off x="6373317" y="4273315"/>
        <a:ext cx="1677881" cy="1050830"/>
      </dsp:txXfrm>
    </dsp:sp>
    <dsp:sp modelId="{3FA6884F-06EF-4550-A5D9-0D2B9E9540C2}">
      <dsp:nvSpPr>
        <dsp:cNvPr id="0" name=""/>
        <dsp:cNvSpPr/>
      </dsp:nvSpPr>
      <dsp:spPr>
        <a:xfrm>
          <a:off x="3512373" y="583328"/>
          <a:ext cx="4660434" cy="4660434"/>
        </a:xfrm>
        <a:custGeom>
          <a:avLst/>
          <a:gdLst/>
          <a:ahLst/>
          <a:cxnLst/>
          <a:rect l="0" t="0" r="0" b="0"/>
          <a:pathLst>
            <a:path>
              <a:moveTo>
                <a:pt x="2617143" y="4642702"/>
              </a:moveTo>
              <a:arcTo wR="2330217" hR="2330217" stAng="4975623" swAng="848753"/>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5158A21-C163-4C29-8FDF-A7603DEF05C4}">
      <dsp:nvSpPr>
        <dsp:cNvPr id="0" name=""/>
        <dsp:cNvSpPr/>
      </dsp:nvSpPr>
      <dsp:spPr>
        <a:xfrm>
          <a:off x="3577135" y="4216468"/>
          <a:ext cx="1791575" cy="1164524"/>
        </a:xfrm>
        <a:prstGeom prst="roundRect">
          <a:avLst/>
        </a:prstGeom>
        <a:solidFill>
          <a:schemeClr val="accent5">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Timescales</a:t>
          </a:r>
        </a:p>
      </dsp:txBody>
      <dsp:txXfrm>
        <a:off x="3633982" y="4273315"/>
        <a:ext cx="1677881" cy="1050830"/>
      </dsp:txXfrm>
    </dsp:sp>
    <dsp:sp modelId="{F9E074E5-47DB-49A2-A3A2-D07EF77FAC0A}">
      <dsp:nvSpPr>
        <dsp:cNvPr id="0" name=""/>
        <dsp:cNvSpPr/>
      </dsp:nvSpPr>
      <dsp:spPr>
        <a:xfrm>
          <a:off x="3512373" y="583328"/>
          <a:ext cx="4660434" cy="4660434"/>
        </a:xfrm>
        <a:custGeom>
          <a:avLst/>
          <a:gdLst/>
          <a:ahLst/>
          <a:cxnLst/>
          <a:rect l="0" t="0" r="0" b="0"/>
          <a:pathLst>
            <a:path>
              <a:moveTo>
                <a:pt x="247574" y="3375449"/>
              </a:moveTo>
              <a:arcTo wR="2330217" hR="2330217" stAng="9200937" swAng="1361770"/>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F5EDD73-7E1B-4A6C-AC6E-88379EF0000E}">
      <dsp:nvSpPr>
        <dsp:cNvPr id="0" name=""/>
        <dsp:cNvSpPr/>
      </dsp:nvSpPr>
      <dsp:spPr>
        <a:xfrm>
          <a:off x="2730634" y="1611206"/>
          <a:ext cx="1791575" cy="1164524"/>
        </a:xfrm>
        <a:prstGeom prst="roundRect">
          <a:avLst/>
        </a:prstGeom>
        <a:solidFill>
          <a:schemeClr val="accent6">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Needs of the alleged Perpetrators</a:t>
          </a:r>
        </a:p>
      </dsp:txBody>
      <dsp:txXfrm>
        <a:off x="2787481" y="1668053"/>
        <a:ext cx="1677881" cy="1050830"/>
      </dsp:txXfrm>
    </dsp:sp>
    <dsp:sp modelId="{87CA9FDA-EA9F-4FCF-BF9A-8D57B4A8FC34}">
      <dsp:nvSpPr>
        <dsp:cNvPr id="0" name=""/>
        <dsp:cNvSpPr/>
      </dsp:nvSpPr>
      <dsp:spPr>
        <a:xfrm>
          <a:off x="3512373" y="583328"/>
          <a:ext cx="4660434" cy="4660434"/>
        </a:xfrm>
        <a:custGeom>
          <a:avLst/>
          <a:gdLst/>
          <a:ahLst/>
          <a:cxnLst/>
          <a:rect l="0" t="0" r="0" b="0"/>
          <a:pathLst>
            <a:path>
              <a:moveTo>
                <a:pt x="560089" y="814776"/>
              </a:moveTo>
              <a:arcTo wR="2330217" hR="2330217" stAng="13234048" swAng="1214181"/>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D6486-8F70-49D6-8DFE-8CEA1EF837D5}">
      <dsp:nvSpPr>
        <dsp:cNvPr id="0" name=""/>
        <dsp:cNvSpPr/>
      </dsp:nvSpPr>
      <dsp:spPr>
        <a:xfrm>
          <a:off x="3168502" y="0"/>
          <a:ext cx="5603358" cy="5603358"/>
        </a:xfrm>
        <a:prstGeom prst="diamond">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01E5FAC-152A-4E62-B0D4-36781784B8B6}">
      <dsp:nvSpPr>
        <dsp:cNvPr id="0" name=""/>
        <dsp:cNvSpPr/>
      </dsp:nvSpPr>
      <dsp:spPr>
        <a:xfrm>
          <a:off x="3700821" y="532319"/>
          <a:ext cx="2185309" cy="2185309"/>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Immediate risk e.g. moving to a safe environment</a:t>
          </a:r>
        </a:p>
      </dsp:txBody>
      <dsp:txXfrm>
        <a:off x="3807499" y="638997"/>
        <a:ext cx="1971953" cy="1971953"/>
      </dsp:txXfrm>
    </dsp:sp>
    <dsp:sp modelId="{A24538CE-BCA3-4C1C-BD19-E977F8A3A308}">
      <dsp:nvSpPr>
        <dsp:cNvPr id="0" name=""/>
        <dsp:cNvSpPr/>
      </dsp:nvSpPr>
      <dsp:spPr>
        <a:xfrm>
          <a:off x="6054231" y="532319"/>
          <a:ext cx="2185309" cy="2185309"/>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How can they seek emergency assistance e.g. code words, alarms</a:t>
          </a:r>
        </a:p>
      </dsp:txBody>
      <dsp:txXfrm>
        <a:off x="6160909" y="638997"/>
        <a:ext cx="1971953" cy="1971953"/>
      </dsp:txXfrm>
    </dsp:sp>
    <dsp:sp modelId="{19C02315-66B1-4538-AE9C-A5D4D49D7E21}">
      <dsp:nvSpPr>
        <dsp:cNvPr id="0" name=""/>
        <dsp:cNvSpPr/>
      </dsp:nvSpPr>
      <dsp:spPr>
        <a:xfrm>
          <a:off x="3700821" y="2885729"/>
          <a:ext cx="2185309" cy="2185309"/>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Management of the adults at risk - money through appointeeship</a:t>
          </a:r>
        </a:p>
      </dsp:txBody>
      <dsp:txXfrm>
        <a:off x="3807499" y="2992407"/>
        <a:ext cx="1971953" cy="1971953"/>
      </dsp:txXfrm>
    </dsp:sp>
    <dsp:sp modelId="{8A543E6A-D26D-4DBB-BF9F-3B8D1200BBAD}">
      <dsp:nvSpPr>
        <dsp:cNvPr id="0" name=""/>
        <dsp:cNvSpPr/>
      </dsp:nvSpPr>
      <dsp:spPr>
        <a:xfrm>
          <a:off x="6054231" y="2885729"/>
          <a:ext cx="2185309" cy="218530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Police targeting perpetrators for other offences </a:t>
          </a:r>
        </a:p>
      </dsp:txBody>
      <dsp:txXfrm>
        <a:off x="6160909" y="2992407"/>
        <a:ext cx="1971953" cy="1971953"/>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18078F-1B8D-4FD5-9D7C-688864782BD2}" type="datetimeFigureOut">
              <a:rPr lang="en-GB" smtClean="0"/>
              <a:t>12/03/2021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26A18-D67B-4A79-BE50-9AA901E07C64}" type="slidenum">
              <a:rPr lang="en-GB" smtClean="0"/>
              <a:t>‹#›</a:t>
            </a:fld>
            <a:endParaRPr lang="en-GB"/>
          </a:p>
        </p:txBody>
      </p:sp>
    </p:spTree>
    <p:extLst>
      <p:ext uri="{BB962C8B-B14F-4D97-AF65-F5344CB8AC3E}">
        <p14:creationId xmlns:p14="http://schemas.microsoft.com/office/powerpoint/2010/main" val="262859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3F26A18-D67B-4A79-BE50-9AA901E07C64}" type="slidenum">
              <a:rPr lang="en-GB" smtClean="0"/>
              <a:t>1</a:t>
            </a:fld>
            <a:endParaRPr lang="en-GB"/>
          </a:p>
        </p:txBody>
      </p:sp>
    </p:spTree>
    <p:extLst>
      <p:ext uri="{BB962C8B-B14F-4D97-AF65-F5344CB8AC3E}">
        <p14:creationId xmlns:p14="http://schemas.microsoft.com/office/powerpoint/2010/main" val="545346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10</a:t>
            </a:fld>
            <a:endParaRPr lang="en-GB"/>
          </a:p>
        </p:txBody>
      </p:sp>
    </p:spTree>
    <p:extLst>
      <p:ext uri="{BB962C8B-B14F-4D97-AF65-F5344CB8AC3E}">
        <p14:creationId xmlns:p14="http://schemas.microsoft.com/office/powerpoint/2010/main" val="3336925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participants to type into the text box and provide feedback</a:t>
            </a:r>
          </a:p>
        </p:txBody>
      </p:sp>
      <p:sp>
        <p:nvSpPr>
          <p:cNvPr id="4" name="Slide Number Placeholder 3"/>
          <p:cNvSpPr>
            <a:spLocks noGrp="1"/>
          </p:cNvSpPr>
          <p:nvPr>
            <p:ph type="sldNum" sz="quarter" idx="5"/>
          </p:nvPr>
        </p:nvSpPr>
        <p:spPr/>
        <p:txBody>
          <a:bodyPr/>
          <a:lstStyle/>
          <a:p>
            <a:fld id="{D3F26A18-D67B-4A79-BE50-9AA901E07C64}" type="slidenum">
              <a:rPr lang="en-GB" smtClean="0"/>
              <a:t>11</a:t>
            </a:fld>
            <a:endParaRPr lang="en-GB"/>
          </a:p>
        </p:txBody>
      </p:sp>
    </p:spTree>
    <p:extLst>
      <p:ext uri="{BB962C8B-B14F-4D97-AF65-F5344CB8AC3E}">
        <p14:creationId xmlns:p14="http://schemas.microsoft.com/office/powerpoint/2010/main" val="107381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12</a:t>
            </a:fld>
            <a:endParaRPr lang="en-GB"/>
          </a:p>
        </p:txBody>
      </p:sp>
    </p:spTree>
    <p:extLst>
      <p:ext uri="{BB962C8B-B14F-4D97-AF65-F5344CB8AC3E}">
        <p14:creationId xmlns:p14="http://schemas.microsoft.com/office/powerpoint/2010/main" val="2463131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13</a:t>
            </a:fld>
            <a:endParaRPr lang="en-GB"/>
          </a:p>
        </p:txBody>
      </p:sp>
    </p:spTree>
    <p:extLst>
      <p:ext uri="{BB962C8B-B14F-4D97-AF65-F5344CB8AC3E}">
        <p14:creationId xmlns:p14="http://schemas.microsoft.com/office/powerpoint/2010/main" val="1332425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14</a:t>
            </a:fld>
            <a:endParaRPr lang="en-GB"/>
          </a:p>
        </p:txBody>
      </p:sp>
    </p:spTree>
    <p:extLst>
      <p:ext uri="{BB962C8B-B14F-4D97-AF65-F5344CB8AC3E}">
        <p14:creationId xmlns:p14="http://schemas.microsoft.com/office/powerpoint/2010/main" val="2210091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15</a:t>
            </a:fld>
            <a:endParaRPr lang="en-GB"/>
          </a:p>
        </p:txBody>
      </p:sp>
    </p:spTree>
    <p:extLst>
      <p:ext uri="{BB962C8B-B14F-4D97-AF65-F5344CB8AC3E}">
        <p14:creationId xmlns:p14="http://schemas.microsoft.com/office/powerpoint/2010/main" val="1012682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16</a:t>
            </a:fld>
            <a:endParaRPr lang="en-GB"/>
          </a:p>
        </p:txBody>
      </p:sp>
    </p:spTree>
    <p:extLst>
      <p:ext uri="{BB962C8B-B14F-4D97-AF65-F5344CB8AC3E}">
        <p14:creationId xmlns:p14="http://schemas.microsoft.com/office/powerpoint/2010/main" val="656577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17</a:t>
            </a:fld>
            <a:endParaRPr lang="en-GB"/>
          </a:p>
        </p:txBody>
      </p:sp>
    </p:spTree>
    <p:extLst>
      <p:ext uri="{BB962C8B-B14F-4D97-AF65-F5344CB8AC3E}">
        <p14:creationId xmlns:p14="http://schemas.microsoft.com/office/powerpoint/2010/main" val="1564578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18</a:t>
            </a:fld>
            <a:endParaRPr lang="en-GB"/>
          </a:p>
        </p:txBody>
      </p:sp>
    </p:spTree>
    <p:extLst>
      <p:ext uri="{BB962C8B-B14F-4D97-AF65-F5344CB8AC3E}">
        <p14:creationId xmlns:p14="http://schemas.microsoft.com/office/powerpoint/2010/main" val="825596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19</a:t>
            </a:fld>
            <a:endParaRPr lang="en-GB"/>
          </a:p>
        </p:txBody>
      </p:sp>
    </p:spTree>
    <p:extLst>
      <p:ext uri="{BB962C8B-B14F-4D97-AF65-F5344CB8AC3E}">
        <p14:creationId xmlns:p14="http://schemas.microsoft.com/office/powerpoint/2010/main" val="3027621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Helen</a:t>
            </a:r>
          </a:p>
        </p:txBody>
      </p:sp>
      <p:sp>
        <p:nvSpPr>
          <p:cNvPr id="4" name="Slide Number Placeholder 3"/>
          <p:cNvSpPr>
            <a:spLocks noGrp="1"/>
          </p:cNvSpPr>
          <p:nvPr>
            <p:ph type="sldNum" sz="quarter" idx="5"/>
          </p:nvPr>
        </p:nvSpPr>
        <p:spPr/>
        <p:txBody>
          <a:bodyPr/>
          <a:lstStyle/>
          <a:p>
            <a:fld id="{D3F26A18-D67B-4A79-BE50-9AA901E07C64}" type="slidenum">
              <a:rPr lang="en-GB" smtClean="0"/>
              <a:t>2</a:t>
            </a:fld>
            <a:endParaRPr lang="en-GB"/>
          </a:p>
        </p:txBody>
      </p:sp>
    </p:spTree>
    <p:extLst>
      <p:ext uri="{BB962C8B-B14F-4D97-AF65-F5344CB8AC3E}">
        <p14:creationId xmlns:p14="http://schemas.microsoft.com/office/powerpoint/2010/main" val="2351268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9AC99B4B-1368-4C97-B661-C09DB42488D3}" type="slidenum">
              <a:rPr lang="en-GB" smtClean="0"/>
              <a:t>20</a:t>
            </a:fld>
            <a:endParaRPr lang="en-GB"/>
          </a:p>
        </p:txBody>
      </p:sp>
    </p:spTree>
    <p:extLst>
      <p:ext uri="{BB962C8B-B14F-4D97-AF65-F5344CB8AC3E}">
        <p14:creationId xmlns:p14="http://schemas.microsoft.com/office/powerpoint/2010/main" val="3224401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C99B4B-1368-4C97-B661-C09DB42488D3}" type="slidenum">
              <a:rPr lang="en-GB" smtClean="0"/>
              <a:t>21</a:t>
            </a:fld>
            <a:endParaRPr lang="en-GB"/>
          </a:p>
        </p:txBody>
      </p:sp>
    </p:spTree>
    <p:extLst>
      <p:ext uri="{BB962C8B-B14F-4D97-AF65-F5344CB8AC3E}">
        <p14:creationId xmlns:p14="http://schemas.microsoft.com/office/powerpoint/2010/main" val="1592297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initial slides</a:t>
            </a:r>
          </a:p>
        </p:txBody>
      </p:sp>
      <p:sp>
        <p:nvSpPr>
          <p:cNvPr id="4" name="Slide Number Placeholder 3"/>
          <p:cNvSpPr>
            <a:spLocks noGrp="1"/>
          </p:cNvSpPr>
          <p:nvPr>
            <p:ph type="sldNum" sz="quarter" idx="5"/>
          </p:nvPr>
        </p:nvSpPr>
        <p:spPr/>
        <p:txBody>
          <a:bodyPr/>
          <a:lstStyle/>
          <a:p>
            <a:fld id="{9AC99B4B-1368-4C97-B661-C09DB42488D3}" type="slidenum">
              <a:rPr lang="en-GB" smtClean="0"/>
              <a:t>22</a:t>
            </a:fld>
            <a:endParaRPr lang="en-GB"/>
          </a:p>
        </p:txBody>
      </p:sp>
    </p:spTree>
    <p:extLst>
      <p:ext uri="{BB962C8B-B14F-4D97-AF65-F5344CB8AC3E}">
        <p14:creationId xmlns:p14="http://schemas.microsoft.com/office/powerpoint/2010/main" val="1366280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23</a:t>
            </a:fld>
            <a:endParaRPr lang="en-GB"/>
          </a:p>
        </p:txBody>
      </p:sp>
    </p:spTree>
    <p:extLst>
      <p:ext uri="{BB962C8B-B14F-4D97-AF65-F5344CB8AC3E}">
        <p14:creationId xmlns:p14="http://schemas.microsoft.com/office/powerpoint/2010/main" val="1407225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24</a:t>
            </a:fld>
            <a:endParaRPr lang="en-GB"/>
          </a:p>
        </p:txBody>
      </p:sp>
    </p:spTree>
    <p:extLst>
      <p:ext uri="{BB962C8B-B14F-4D97-AF65-F5344CB8AC3E}">
        <p14:creationId xmlns:p14="http://schemas.microsoft.com/office/powerpoint/2010/main" val="2974248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25</a:t>
            </a:fld>
            <a:endParaRPr lang="en-GB"/>
          </a:p>
        </p:txBody>
      </p:sp>
    </p:spTree>
    <p:extLst>
      <p:ext uri="{BB962C8B-B14F-4D97-AF65-F5344CB8AC3E}">
        <p14:creationId xmlns:p14="http://schemas.microsoft.com/office/powerpoint/2010/main" val="2551578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26</a:t>
            </a:fld>
            <a:endParaRPr lang="en-GB"/>
          </a:p>
        </p:txBody>
      </p:sp>
    </p:spTree>
    <p:extLst>
      <p:ext uri="{BB962C8B-B14F-4D97-AF65-F5344CB8AC3E}">
        <p14:creationId xmlns:p14="http://schemas.microsoft.com/office/powerpoint/2010/main" val="3576251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27</a:t>
            </a:fld>
            <a:endParaRPr lang="en-GB"/>
          </a:p>
        </p:txBody>
      </p:sp>
    </p:spTree>
    <p:extLst>
      <p:ext uri="{BB962C8B-B14F-4D97-AF65-F5344CB8AC3E}">
        <p14:creationId xmlns:p14="http://schemas.microsoft.com/office/powerpoint/2010/main" val="2007956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28</a:t>
            </a:fld>
            <a:endParaRPr lang="en-GB"/>
          </a:p>
        </p:txBody>
      </p:sp>
    </p:spTree>
    <p:extLst>
      <p:ext uri="{BB962C8B-B14F-4D97-AF65-F5344CB8AC3E}">
        <p14:creationId xmlns:p14="http://schemas.microsoft.com/office/powerpoint/2010/main" val="2477690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29</a:t>
            </a:fld>
            <a:endParaRPr lang="en-GB"/>
          </a:p>
        </p:txBody>
      </p:sp>
    </p:spTree>
    <p:extLst>
      <p:ext uri="{BB962C8B-B14F-4D97-AF65-F5344CB8AC3E}">
        <p14:creationId xmlns:p14="http://schemas.microsoft.com/office/powerpoint/2010/main" val="2939997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Helen</a:t>
            </a:r>
          </a:p>
        </p:txBody>
      </p:sp>
      <p:sp>
        <p:nvSpPr>
          <p:cNvPr id="4" name="Slide Number Placeholder 3"/>
          <p:cNvSpPr>
            <a:spLocks noGrp="1"/>
          </p:cNvSpPr>
          <p:nvPr>
            <p:ph type="sldNum" sz="quarter" idx="5"/>
          </p:nvPr>
        </p:nvSpPr>
        <p:spPr/>
        <p:txBody>
          <a:bodyPr/>
          <a:lstStyle/>
          <a:p>
            <a:fld id="{D3F26A18-D67B-4A79-BE50-9AA901E07C64}" type="slidenum">
              <a:rPr lang="en-GB" smtClean="0"/>
              <a:t>3</a:t>
            </a:fld>
            <a:endParaRPr lang="en-GB"/>
          </a:p>
        </p:txBody>
      </p:sp>
    </p:spTree>
    <p:extLst>
      <p:ext uri="{BB962C8B-B14F-4D97-AF65-F5344CB8AC3E}">
        <p14:creationId xmlns:p14="http://schemas.microsoft.com/office/powerpoint/2010/main" val="1078401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30</a:t>
            </a:fld>
            <a:endParaRPr lang="en-GB"/>
          </a:p>
        </p:txBody>
      </p:sp>
    </p:spTree>
    <p:extLst>
      <p:ext uri="{BB962C8B-B14F-4D97-AF65-F5344CB8AC3E}">
        <p14:creationId xmlns:p14="http://schemas.microsoft.com/office/powerpoint/2010/main" val="1950773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31</a:t>
            </a:fld>
            <a:endParaRPr lang="en-GB"/>
          </a:p>
        </p:txBody>
      </p:sp>
    </p:spTree>
    <p:extLst>
      <p:ext uri="{BB962C8B-B14F-4D97-AF65-F5344CB8AC3E}">
        <p14:creationId xmlns:p14="http://schemas.microsoft.com/office/powerpoint/2010/main" val="3714107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9AC99B4B-1368-4C97-B661-C09DB42488D3}" type="slidenum">
              <a:rPr lang="en-GB" smtClean="0"/>
              <a:t>32</a:t>
            </a:fld>
            <a:endParaRPr lang="en-GB"/>
          </a:p>
        </p:txBody>
      </p:sp>
    </p:spTree>
    <p:extLst>
      <p:ext uri="{BB962C8B-B14F-4D97-AF65-F5344CB8AC3E}">
        <p14:creationId xmlns:p14="http://schemas.microsoft.com/office/powerpoint/2010/main" val="4492985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33</a:t>
            </a:fld>
            <a:endParaRPr lang="en-GB"/>
          </a:p>
        </p:txBody>
      </p:sp>
    </p:spTree>
    <p:extLst>
      <p:ext uri="{BB962C8B-B14F-4D97-AF65-F5344CB8AC3E}">
        <p14:creationId xmlns:p14="http://schemas.microsoft.com/office/powerpoint/2010/main" val="1383170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34</a:t>
            </a:fld>
            <a:endParaRPr lang="en-GB"/>
          </a:p>
        </p:txBody>
      </p:sp>
    </p:spTree>
    <p:extLst>
      <p:ext uri="{BB962C8B-B14F-4D97-AF65-F5344CB8AC3E}">
        <p14:creationId xmlns:p14="http://schemas.microsoft.com/office/powerpoint/2010/main" val="516031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C99B4B-1368-4C97-B661-C09DB42488D3}" type="slidenum">
              <a:rPr lang="en-GB" smtClean="0"/>
              <a:t>35</a:t>
            </a:fld>
            <a:endParaRPr lang="en-GB"/>
          </a:p>
        </p:txBody>
      </p:sp>
    </p:spTree>
    <p:extLst>
      <p:ext uri="{BB962C8B-B14F-4D97-AF65-F5344CB8AC3E}">
        <p14:creationId xmlns:p14="http://schemas.microsoft.com/office/powerpoint/2010/main" val="25992123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36</a:t>
            </a:fld>
            <a:endParaRPr lang="en-GB"/>
          </a:p>
        </p:txBody>
      </p:sp>
    </p:spTree>
    <p:extLst>
      <p:ext uri="{BB962C8B-B14F-4D97-AF65-F5344CB8AC3E}">
        <p14:creationId xmlns:p14="http://schemas.microsoft.com/office/powerpoint/2010/main" val="758575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37</a:t>
            </a:fld>
            <a:endParaRPr lang="en-GB"/>
          </a:p>
        </p:txBody>
      </p:sp>
    </p:spTree>
    <p:extLst>
      <p:ext uri="{BB962C8B-B14F-4D97-AF65-F5344CB8AC3E}">
        <p14:creationId xmlns:p14="http://schemas.microsoft.com/office/powerpoint/2010/main" val="27223828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38</a:t>
            </a:fld>
            <a:endParaRPr lang="en-GB"/>
          </a:p>
        </p:txBody>
      </p:sp>
    </p:spTree>
    <p:extLst>
      <p:ext uri="{BB962C8B-B14F-4D97-AF65-F5344CB8AC3E}">
        <p14:creationId xmlns:p14="http://schemas.microsoft.com/office/powerpoint/2010/main" val="2758947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Helen to introduce</a:t>
            </a:r>
          </a:p>
        </p:txBody>
      </p:sp>
      <p:sp>
        <p:nvSpPr>
          <p:cNvPr id="4" name="Slide Number Placeholder 3"/>
          <p:cNvSpPr>
            <a:spLocks noGrp="1"/>
          </p:cNvSpPr>
          <p:nvPr>
            <p:ph type="sldNum" sz="quarter" idx="5"/>
          </p:nvPr>
        </p:nvSpPr>
        <p:spPr/>
        <p:txBody>
          <a:bodyPr/>
          <a:lstStyle/>
          <a:p>
            <a:fld id="{D3F26A18-D67B-4A79-BE50-9AA901E07C64}" type="slidenum">
              <a:rPr lang="en-GB" smtClean="0"/>
              <a:t>4</a:t>
            </a:fld>
            <a:endParaRPr lang="en-GB"/>
          </a:p>
        </p:txBody>
      </p:sp>
    </p:spTree>
    <p:extLst>
      <p:ext uri="{BB962C8B-B14F-4D97-AF65-F5344CB8AC3E}">
        <p14:creationId xmlns:p14="http://schemas.microsoft.com/office/powerpoint/2010/main" val="387600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Barney</a:t>
            </a:r>
          </a:p>
        </p:txBody>
      </p:sp>
      <p:sp>
        <p:nvSpPr>
          <p:cNvPr id="4" name="Slide Number Placeholder 3"/>
          <p:cNvSpPr>
            <a:spLocks noGrp="1"/>
          </p:cNvSpPr>
          <p:nvPr>
            <p:ph type="sldNum" sz="quarter" idx="5"/>
          </p:nvPr>
        </p:nvSpPr>
        <p:spPr/>
        <p:txBody>
          <a:bodyPr/>
          <a:lstStyle/>
          <a:p>
            <a:fld id="{D3F26A18-D67B-4A79-BE50-9AA901E07C64}" type="slidenum">
              <a:rPr lang="en-GB" smtClean="0"/>
              <a:t>5</a:t>
            </a:fld>
            <a:endParaRPr lang="en-GB"/>
          </a:p>
        </p:txBody>
      </p:sp>
    </p:spTree>
    <p:extLst>
      <p:ext uri="{BB962C8B-B14F-4D97-AF65-F5344CB8AC3E}">
        <p14:creationId xmlns:p14="http://schemas.microsoft.com/office/powerpoint/2010/main" val="3448937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B2E2A2-4405-4E12-915B-7E378FA26B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6690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3F26A18-D67B-4A79-BE50-9AA901E07C64}" type="slidenum">
              <a:rPr lang="en-GB" smtClean="0"/>
              <a:t>7</a:t>
            </a:fld>
            <a:endParaRPr lang="en-GB"/>
          </a:p>
        </p:txBody>
      </p:sp>
    </p:spTree>
    <p:extLst>
      <p:ext uri="{BB962C8B-B14F-4D97-AF65-F5344CB8AC3E}">
        <p14:creationId xmlns:p14="http://schemas.microsoft.com/office/powerpoint/2010/main" val="1556501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B2E2A2-4405-4E12-915B-7E378FA26B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026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F26A18-D67B-4A79-BE50-9AA901E07C64}" type="slidenum">
              <a:rPr lang="en-GB" smtClean="0"/>
              <a:t>9</a:t>
            </a:fld>
            <a:endParaRPr lang="en-GB"/>
          </a:p>
        </p:txBody>
      </p:sp>
    </p:spTree>
    <p:extLst>
      <p:ext uri="{BB962C8B-B14F-4D97-AF65-F5344CB8AC3E}">
        <p14:creationId xmlns:p14="http://schemas.microsoft.com/office/powerpoint/2010/main" val="355125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rmAutofit/>
          </a:bodyPr>
          <a:lstStyle>
            <a:lvl1pPr>
              <a:spcBef>
                <a:spcPct val="0"/>
              </a:spcBef>
              <a:defRPr sz="3600" baseline="0"/>
            </a:lvl1pPr>
          </a:lstStyle>
          <a:p>
            <a:r>
              <a:rPr lang="en-US" altLang="en-US"/>
              <a:t>Click to edit Master title style</a:t>
            </a:r>
            <a:endParaRPr lang="en-GB" altLang="en-US" dirty="0"/>
          </a:p>
        </p:txBody>
      </p:sp>
      <p:sp>
        <p:nvSpPr>
          <p:cNvPr id="3" name="Subtitle 2"/>
          <p:cNvSpPr>
            <a:spLocks noGrp="1"/>
          </p:cNvSpPr>
          <p:nvPr>
            <p:ph type="subTitle" idx="1"/>
          </p:nvPr>
        </p:nvSpPr>
        <p:spPr>
          <a:xfrm>
            <a:off x="1828800" y="3886200"/>
            <a:ext cx="8534400" cy="1752600"/>
          </a:xfrm>
        </p:spPr>
        <p:txBody>
          <a:bodyPr/>
          <a:lstStyle>
            <a:lvl1pPr marL="0" marR="0" indent="0" algn="ctr" defTabSz="685800" rtl="0" eaLnBrk="1" fontAlgn="auto" latinLnBrk="0" hangingPunct="1">
              <a:lnSpc>
                <a:spcPct val="100000"/>
              </a:lnSpc>
              <a:spcBef>
                <a:spcPct val="0"/>
              </a:spcBef>
              <a:spcAft>
                <a:spcPts val="0"/>
              </a:spcAft>
              <a:buClrTx/>
              <a:buSzTx/>
              <a:buFontTx/>
              <a:buNone/>
              <a:tabLst/>
              <a:defRPr sz="2400">
                <a:solidFill>
                  <a:srgbClr val="0B6938"/>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7AF885D7-86B4-4639-857C-CD66CFD25834}"/>
              </a:ext>
            </a:extLst>
          </p:cNvPr>
          <p:cNvSpPr>
            <a:spLocks noGrp="1"/>
          </p:cNvSpPr>
          <p:nvPr>
            <p:ph type="dt" sz="half" idx="10"/>
          </p:nvPr>
        </p:nvSpPr>
        <p:spPr/>
        <p:txBody>
          <a:bodyPr/>
          <a:lstStyle>
            <a:lvl1pPr>
              <a:defRPr/>
            </a:lvl1pPr>
          </a:lstStyle>
          <a:p>
            <a:fld id="{1F412F00-6568-4D8A-B281-605508C1CAF9}" type="datetimeFigureOut">
              <a:rPr lang="en-GB" smtClean="0"/>
              <a:t>12/03/2021</a:t>
            </a:fld>
            <a:endParaRPr lang="en-GB"/>
          </a:p>
        </p:txBody>
      </p:sp>
      <p:sp>
        <p:nvSpPr>
          <p:cNvPr id="5" name="Footer Placeholder 4">
            <a:extLst>
              <a:ext uri="{FF2B5EF4-FFF2-40B4-BE49-F238E27FC236}">
                <a16:creationId xmlns:a16="http://schemas.microsoft.com/office/drawing/2014/main" id="{06DB4CC3-A7F1-468F-A19A-29D4A7602DDC}"/>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35B2FAC6-F23E-45B5-8891-141F2DA1CEAF}"/>
              </a:ext>
            </a:extLst>
          </p:cNvPr>
          <p:cNvSpPr>
            <a:spLocks noGrp="1"/>
          </p:cNvSpPr>
          <p:nvPr>
            <p:ph type="sldNum" sz="quarter" idx="12"/>
          </p:nvPr>
        </p:nvSpPr>
        <p:spPr/>
        <p:txBody>
          <a:bodyPr/>
          <a:lstStyle>
            <a:lvl1pPr>
              <a:defRPr/>
            </a:lvl1pPr>
          </a:lstStyle>
          <a:p>
            <a:fld id="{79B7C7AD-DC6B-475F-84BB-EA3DD0A3386C}" type="slidenum">
              <a:rPr lang="en-GB" smtClean="0"/>
              <a:t>‹#›</a:t>
            </a:fld>
            <a:endParaRPr lang="en-GB"/>
          </a:p>
        </p:txBody>
      </p:sp>
    </p:spTree>
    <p:extLst>
      <p:ext uri="{BB962C8B-B14F-4D97-AF65-F5344CB8AC3E}">
        <p14:creationId xmlns:p14="http://schemas.microsoft.com/office/powerpoint/2010/main" val="204611989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8E85B8-D912-4038-AC57-6752FEF31F96}"/>
              </a:ext>
            </a:extLst>
          </p:cNvPr>
          <p:cNvSpPr>
            <a:spLocks noGrp="1"/>
          </p:cNvSpPr>
          <p:nvPr>
            <p:ph type="dt" sz="half" idx="10"/>
          </p:nvPr>
        </p:nvSpPr>
        <p:spPr/>
        <p:txBody>
          <a:bodyPr/>
          <a:lstStyle>
            <a:lvl1pPr>
              <a:defRPr/>
            </a:lvl1pPr>
          </a:lstStyle>
          <a:p>
            <a:fld id="{1F412F00-6568-4D8A-B281-605508C1CAF9}" type="datetimeFigureOut">
              <a:rPr lang="en-GB" smtClean="0"/>
              <a:t>12/03/2021</a:t>
            </a:fld>
            <a:endParaRPr lang="en-GB"/>
          </a:p>
        </p:txBody>
      </p:sp>
      <p:sp>
        <p:nvSpPr>
          <p:cNvPr id="5" name="Footer Placeholder 4">
            <a:extLst>
              <a:ext uri="{FF2B5EF4-FFF2-40B4-BE49-F238E27FC236}">
                <a16:creationId xmlns:a16="http://schemas.microsoft.com/office/drawing/2014/main" id="{4C6ECA1D-D5B9-4C45-AF60-54305200F548}"/>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4E6DB468-E58D-4AB6-B39C-0C42C971A04E}"/>
              </a:ext>
            </a:extLst>
          </p:cNvPr>
          <p:cNvSpPr>
            <a:spLocks noGrp="1"/>
          </p:cNvSpPr>
          <p:nvPr>
            <p:ph type="sldNum" sz="quarter" idx="12"/>
          </p:nvPr>
        </p:nvSpPr>
        <p:spPr/>
        <p:txBody>
          <a:bodyPr/>
          <a:lstStyle>
            <a:lvl1pPr>
              <a:defRPr/>
            </a:lvl1pPr>
          </a:lstStyle>
          <a:p>
            <a:fld id="{79B7C7AD-DC6B-475F-84BB-EA3DD0A3386C}" type="slidenum">
              <a:rPr lang="en-GB" smtClean="0"/>
              <a:t>‹#›</a:t>
            </a:fld>
            <a:endParaRPr lang="en-GB"/>
          </a:p>
        </p:txBody>
      </p:sp>
    </p:spTree>
    <p:extLst>
      <p:ext uri="{BB962C8B-B14F-4D97-AF65-F5344CB8AC3E}">
        <p14:creationId xmlns:p14="http://schemas.microsoft.com/office/powerpoint/2010/main" val="205083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B79135-954B-4295-94F1-5122FDCB4FB2}"/>
              </a:ext>
            </a:extLst>
          </p:cNvPr>
          <p:cNvSpPr>
            <a:spLocks noGrp="1"/>
          </p:cNvSpPr>
          <p:nvPr>
            <p:ph type="dt" sz="half" idx="10"/>
          </p:nvPr>
        </p:nvSpPr>
        <p:spPr/>
        <p:txBody>
          <a:bodyPr/>
          <a:lstStyle>
            <a:lvl1pPr>
              <a:defRPr/>
            </a:lvl1pPr>
          </a:lstStyle>
          <a:p>
            <a:fld id="{1F412F00-6568-4D8A-B281-605508C1CAF9}" type="datetimeFigureOut">
              <a:rPr lang="en-GB" smtClean="0"/>
              <a:t>12/03/2021</a:t>
            </a:fld>
            <a:endParaRPr lang="en-GB"/>
          </a:p>
        </p:txBody>
      </p:sp>
      <p:sp>
        <p:nvSpPr>
          <p:cNvPr id="5" name="Footer Placeholder 4">
            <a:extLst>
              <a:ext uri="{FF2B5EF4-FFF2-40B4-BE49-F238E27FC236}">
                <a16:creationId xmlns:a16="http://schemas.microsoft.com/office/drawing/2014/main" id="{B7258DE0-EDC3-4BCD-80AC-3FB9CDF50D3B}"/>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3F0058C4-8F1B-4D32-9CEC-B1EDA6EDB35C}"/>
              </a:ext>
            </a:extLst>
          </p:cNvPr>
          <p:cNvSpPr>
            <a:spLocks noGrp="1"/>
          </p:cNvSpPr>
          <p:nvPr>
            <p:ph type="sldNum" sz="quarter" idx="12"/>
          </p:nvPr>
        </p:nvSpPr>
        <p:spPr/>
        <p:txBody>
          <a:bodyPr/>
          <a:lstStyle>
            <a:lvl1pPr>
              <a:defRPr/>
            </a:lvl1pPr>
          </a:lstStyle>
          <a:p>
            <a:fld id="{79B7C7AD-DC6B-475F-84BB-EA3DD0A3386C}" type="slidenum">
              <a:rPr lang="en-GB" smtClean="0"/>
              <a:t>‹#›</a:t>
            </a:fld>
            <a:endParaRPr lang="en-GB"/>
          </a:p>
        </p:txBody>
      </p:sp>
    </p:spTree>
    <p:extLst>
      <p:ext uri="{BB962C8B-B14F-4D97-AF65-F5344CB8AC3E}">
        <p14:creationId xmlns:p14="http://schemas.microsoft.com/office/powerpoint/2010/main" val="3626895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quarter" idx="1"/>
          </p:nvPr>
        </p:nvSpPr>
        <p:spPr>
          <a:xfrm>
            <a:off x="330200" y="1781175"/>
            <a:ext cx="5384800" cy="20764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5918200" y="1781175"/>
            <a:ext cx="5384800" cy="20764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330200" y="4010025"/>
            <a:ext cx="5384800" cy="20780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5918200" y="4010025"/>
            <a:ext cx="5384800" cy="20780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9A1F145-8910-4D88-921C-D4830AE8CB06}"/>
              </a:ext>
            </a:extLst>
          </p:cNvPr>
          <p:cNvSpPr>
            <a:spLocks noGrp="1"/>
          </p:cNvSpPr>
          <p:nvPr>
            <p:ph type="dt" sz="half" idx="10"/>
          </p:nvPr>
        </p:nvSpPr>
        <p:spPr>
          <a:xfrm>
            <a:off x="7302500" y="758825"/>
            <a:ext cx="2844800" cy="476250"/>
          </a:xfrm>
        </p:spPr>
        <p:txBody>
          <a:bodyPr wrap="square" numCol="1" anchor="t" anchorCtr="0" compatLnSpc="1">
            <a:prstTxWarp prst="textNoShape">
              <a:avLst/>
            </a:prstTxWarp>
          </a:bodyPr>
          <a:lstStyle>
            <a:lvl1pPr>
              <a:defRPr>
                <a:latin typeface="Arial" charset="0"/>
                <a:cs typeface="+mn-cs"/>
              </a:defRPr>
            </a:lvl1pPr>
          </a:lstStyle>
          <a:p>
            <a:fld id="{1F412F00-6568-4D8A-B281-605508C1CAF9}" type="datetimeFigureOut">
              <a:rPr lang="en-GB" smtClean="0"/>
              <a:t>12/03/2021</a:t>
            </a:fld>
            <a:endParaRPr lang="en-GB"/>
          </a:p>
        </p:txBody>
      </p:sp>
    </p:spTree>
    <p:extLst>
      <p:ext uri="{BB962C8B-B14F-4D97-AF65-F5344CB8AC3E}">
        <p14:creationId xmlns:p14="http://schemas.microsoft.com/office/powerpoint/2010/main" val="2333448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64992C76-8EB2-4D07-93D1-181929A82977}" type="datetimeFigureOut">
              <a:rPr lang="en-GB" smtClean="0"/>
              <a:t>12/03/2021</a:t>
            </a:fld>
            <a:endParaRPr lang="en-GB"/>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GB"/>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F38AD6E-25B3-446D-A410-67EF01D05FF2}" type="slidenum">
              <a:rPr lang="en-GB" smtClean="0"/>
              <a:t>‹#›</a:t>
            </a:fld>
            <a:endParaRPr lang="en-GB"/>
          </a:p>
        </p:txBody>
      </p:sp>
    </p:spTree>
    <p:extLst>
      <p:ext uri="{BB962C8B-B14F-4D97-AF65-F5344CB8AC3E}">
        <p14:creationId xmlns:p14="http://schemas.microsoft.com/office/powerpoint/2010/main" val="2901209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4992C76-8EB2-4D07-93D1-181929A82977}" type="datetimeFigureOut">
              <a:rPr lang="en-GB" smtClean="0"/>
              <a:t>12/03/2021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38AD6E-25B3-446D-A410-67EF01D05FF2}" type="slidenum">
              <a:rPr lang="en-GB" smtClean="0"/>
              <a:t>‹#›</a:t>
            </a:fld>
            <a:endParaRPr lang="en-GB"/>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730400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4992C76-8EB2-4D07-93D1-181929A82977}" type="datetimeFigureOut">
              <a:rPr lang="en-GB" smtClean="0"/>
              <a:t>12/03/2021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38AD6E-25B3-446D-A410-67EF01D05FF2}" type="slidenum">
              <a:rPr lang="en-GB" smtClean="0"/>
              <a:t>‹#›</a:t>
            </a:fld>
            <a:endParaRPr lang="en-GB"/>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2095310594"/>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4992C76-8EB2-4D07-93D1-181929A82977}" type="datetimeFigureOut">
              <a:rPr lang="en-GB" smtClean="0"/>
              <a:t>12/03/2021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38AD6E-25B3-446D-A410-67EF01D05FF2}" type="slidenum">
              <a:rPr lang="en-GB" smtClean="0"/>
              <a:t>‹#›</a:t>
            </a:fld>
            <a:endParaRPr lang="en-GB"/>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925776709"/>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4992C76-8EB2-4D07-93D1-181929A82977}" type="datetimeFigureOut">
              <a:rPr lang="en-GB" smtClean="0"/>
              <a:t>12/03/2021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F38AD6E-25B3-446D-A410-67EF01D05FF2}" type="slidenum">
              <a:rPr lang="en-GB" smtClean="0"/>
              <a:t>‹#›</a:t>
            </a:fld>
            <a:endParaRPr lang="en-GB"/>
          </a:p>
        </p:txBody>
      </p:sp>
    </p:spTree>
    <p:extLst>
      <p:ext uri="{BB962C8B-B14F-4D97-AF65-F5344CB8AC3E}">
        <p14:creationId xmlns:p14="http://schemas.microsoft.com/office/powerpoint/2010/main" val="310209274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4992C76-8EB2-4D07-93D1-181929A82977}" type="datetimeFigureOut">
              <a:rPr lang="en-GB" smtClean="0"/>
              <a:t>12/03/2021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F38AD6E-25B3-446D-A410-67EF01D05FF2}" type="slidenum">
              <a:rPr lang="en-GB" smtClean="0"/>
              <a:t>‹#›</a:t>
            </a:fld>
            <a:endParaRPr lang="en-GB"/>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4018544471"/>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992C76-8EB2-4D07-93D1-181929A82977}" type="datetimeFigureOut">
              <a:rPr lang="en-GB" smtClean="0"/>
              <a:t>12/03/2021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F38AD6E-25B3-446D-A410-67EF01D05FF2}" type="slidenum">
              <a:rPr lang="en-GB" smtClean="0"/>
              <a:t>‹#›</a:t>
            </a:fld>
            <a:endParaRPr lang="en-GB"/>
          </a:p>
        </p:txBody>
      </p:sp>
    </p:spTree>
    <p:extLst>
      <p:ext uri="{BB962C8B-B14F-4D97-AF65-F5344CB8AC3E}">
        <p14:creationId xmlns:p14="http://schemas.microsoft.com/office/powerpoint/2010/main" val="326085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E5F3BDB-DCCA-4AF3-9DD7-B9C25F2A2C2C}"/>
              </a:ext>
            </a:extLst>
          </p:cNvPr>
          <p:cNvSpPr>
            <a:spLocks noGrp="1"/>
          </p:cNvSpPr>
          <p:nvPr>
            <p:ph type="dt" sz="half" idx="10"/>
          </p:nvPr>
        </p:nvSpPr>
        <p:spPr/>
        <p:txBody>
          <a:bodyPr/>
          <a:lstStyle>
            <a:lvl1pPr>
              <a:defRPr/>
            </a:lvl1pPr>
          </a:lstStyle>
          <a:p>
            <a:fld id="{1F412F00-6568-4D8A-B281-605508C1CAF9}" type="datetimeFigureOut">
              <a:rPr lang="en-GB" smtClean="0"/>
              <a:t>12/03/2021</a:t>
            </a:fld>
            <a:endParaRPr lang="en-GB"/>
          </a:p>
        </p:txBody>
      </p:sp>
      <p:sp>
        <p:nvSpPr>
          <p:cNvPr id="5" name="Footer Placeholder 4">
            <a:extLst>
              <a:ext uri="{FF2B5EF4-FFF2-40B4-BE49-F238E27FC236}">
                <a16:creationId xmlns:a16="http://schemas.microsoft.com/office/drawing/2014/main" id="{01CA97C1-2790-4AA0-A224-914D2A000492}"/>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C618DFAA-5704-49C1-AA85-D87AD6359D19}"/>
              </a:ext>
            </a:extLst>
          </p:cNvPr>
          <p:cNvSpPr>
            <a:spLocks noGrp="1"/>
          </p:cNvSpPr>
          <p:nvPr>
            <p:ph type="sldNum" sz="quarter" idx="12"/>
          </p:nvPr>
        </p:nvSpPr>
        <p:spPr/>
        <p:txBody>
          <a:bodyPr/>
          <a:lstStyle>
            <a:lvl1pPr>
              <a:defRPr/>
            </a:lvl1pPr>
          </a:lstStyle>
          <a:p>
            <a:fld id="{79B7C7AD-DC6B-475F-84BB-EA3DD0A3386C}" type="slidenum">
              <a:rPr lang="en-GB" smtClean="0"/>
              <a:t>‹#›</a:t>
            </a:fld>
            <a:endParaRPr lang="en-GB"/>
          </a:p>
        </p:txBody>
      </p:sp>
    </p:spTree>
    <p:extLst>
      <p:ext uri="{BB962C8B-B14F-4D97-AF65-F5344CB8AC3E}">
        <p14:creationId xmlns:p14="http://schemas.microsoft.com/office/powerpoint/2010/main" val="161500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64992C76-8EB2-4D07-93D1-181929A82977}" type="datetimeFigureOut">
              <a:rPr lang="en-GB" smtClean="0"/>
              <a:t>12/03/2021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38AD6E-25B3-446D-A410-67EF01D05FF2}" type="slidenum">
              <a:rPr lang="en-GB" smtClean="0"/>
              <a:t>‹#›</a:t>
            </a:fld>
            <a:endParaRPr lang="en-GB"/>
          </a:p>
        </p:txBody>
      </p:sp>
    </p:spTree>
    <p:extLst>
      <p:ext uri="{BB962C8B-B14F-4D97-AF65-F5344CB8AC3E}">
        <p14:creationId xmlns:p14="http://schemas.microsoft.com/office/powerpoint/2010/main" val="398266483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64992C76-8EB2-4D07-93D1-181929A82977}" type="datetimeFigureOut">
              <a:rPr lang="en-GB" smtClean="0"/>
              <a:t>12/03/2021</a:t>
            </a:fld>
            <a:endParaRPr lang="en-GB"/>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GB"/>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3F38AD6E-25B3-446D-A410-67EF01D05FF2}" type="slidenum">
              <a:rPr lang="en-GB" smtClean="0"/>
              <a:t>‹#›</a:t>
            </a:fld>
            <a:endParaRPr lang="en-GB"/>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15970983"/>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4992C76-8EB2-4D07-93D1-181929A82977}" type="datetimeFigureOut">
              <a:rPr lang="en-GB" smtClean="0"/>
              <a:t>12/03/2021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38AD6E-25B3-446D-A410-67EF01D05FF2}" type="slidenum">
              <a:rPr lang="en-GB" smtClean="0"/>
              <a:t>‹#›</a:t>
            </a:fld>
            <a:endParaRPr lang="en-GB"/>
          </a:p>
        </p:txBody>
      </p:sp>
    </p:spTree>
    <p:extLst>
      <p:ext uri="{BB962C8B-B14F-4D97-AF65-F5344CB8AC3E}">
        <p14:creationId xmlns:p14="http://schemas.microsoft.com/office/powerpoint/2010/main" val="504815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4992C76-8EB2-4D07-93D1-181929A82977}" type="datetimeFigureOut">
              <a:rPr lang="en-GB" smtClean="0"/>
              <a:t>12/03/2021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38AD6E-25B3-446D-A410-67EF01D05FF2}" type="slidenum">
              <a:rPr lang="en-GB" smtClean="0"/>
              <a:t>‹#›</a:t>
            </a:fld>
            <a:endParaRPr lang="en-GB"/>
          </a:p>
        </p:txBody>
      </p:sp>
    </p:spTree>
    <p:extLst>
      <p:ext uri="{BB962C8B-B14F-4D97-AF65-F5344CB8AC3E}">
        <p14:creationId xmlns:p14="http://schemas.microsoft.com/office/powerpoint/2010/main" val="3299437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A3669ED-E15C-4254-B643-8DF20B04716D}"/>
              </a:ext>
            </a:extLst>
          </p:cNvPr>
          <p:cNvSpPr>
            <a:spLocks noGrp="1"/>
          </p:cNvSpPr>
          <p:nvPr>
            <p:ph type="dt" sz="half" idx="10"/>
          </p:nvPr>
        </p:nvSpPr>
        <p:spPr/>
        <p:txBody>
          <a:bodyPr/>
          <a:lstStyle>
            <a:lvl1pPr>
              <a:defRPr/>
            </a:lvl1pPr>
          </a:lstStyle>
          <a:p>
            <a:fld id="{1F412F00-6568-4D8A-B281-605508C1CAF9}" type="datetimeFigureOut">
              <a:rPr lang="en-GB" smtClean="0"/>
              <a:t>12/03/2021</a:t>
            </a:fld>
            <a:endParaRPr lang="en-GB"/>
          </a:p>
        </p:txBody>
      </p:sp>
      <p:sp>
        <p:nvSpPr>
          <p:cNvPr id="5" name="Footer Placeholder 4">
            <a:extLst>
              <a:ext uri="{FF2B5EF4-FFF2-40B4-BE49-F238E27FC236}">
                <a16:creationId xmlns:a16="http://schemas.microsoft.com/office/drawing/2014/main" id="{1D0A90BD-A8FF-4864-8704-A5241D96A804}"/>
              </a:ext>
            </a:extLst>
          </p:cNvPr>
          <p:cNvSpPr>
            <a:spLocks noGrp="1"/>
          </p:cNvSpPr>
          <p:nvPr>
            <p:ph type="ftr" sz="quarter" idx="11"/>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221C8FC9-1416-4C01-B191-3FD3B3B575D1}"/>
              </a:ext>
            </a:extLst>
          </p:cNvPr>
          <p:cNvSpPr>
            <a:spLocks noGrp="1"/>
          </p:cNvSpPr>
          <p:nvPr>
            <p:ph type="sldNum" sz="quarter" idx="12"/>
          </p:nvPr>
        </p:nvSpPr>
        <p:spPr/>
        <p:txBody>
          <a:bodyPr/>
          <a:lstStyle>
            <a:lvl1pPr>
              <a:defRPr/>
            </a:lvl1pPr>
          </a:lstStyle>
          <a:p>
            <a:fld id="{79B7C7AD-DC6B-475F-84BB-EA3DD0A3386C}" type="slidenum">
              <a:rPr lang="en-GB" smtClean="0"/>
              <a:t>‹#›</a:t>
            </a:fld>
            <a:endParaRPr lang="en-GB"/>
          </a:p>
        </p:txBody>
      </p:sp>
    </p:spTree>
    <p:extLst>
      <p:ext uri="{BB962C8B-B14F-4D97-AF65-F5344CB8AC3E}">
        <p14:creationId xmlns:p14="http://schemas.microsoft.com/office/powerpoint/2010/main" val="1663360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27876B67-4BE5-46EB-A777-9F1E5EE91556}"/>
              </a:ext>
            </a:extLst>
          </p:cNvPr>
          <p:cNvSpPr>
            <a:spLocks noGrp="1"/>
          </p:cNvSpPr>
          <p:nvPr>
            <p:ph type="dt" sz="half" idx="10"/>
          </p:nvPr>
        </p:nvSpPr>
        <p:spPr/>
        <p:txBody>
          <a:bodyPr/>
          <a:lstStyle>
            <a:lvl1pPr>
              <a:defRPr/>
            </a:lvl1pPr>
          </a:lstStyle>
          <a:p>
            <a:fld id="{1F412F00-6568-4D8A-B281-605508C1CAF9}" type="datetimeFigureOut">
              <a:rPr lang="en-GB" smtClean="0"/>
              <a:t>12/03/2021</a:t>
            </a:fld>
            <a:endParaRPr lang="en-GB"/>
          </a:p>
        </p:txBody>
      </p:sp>
      <p:sp>
        <p:nvSpPr>
          <p:cNvPr id="6" name="Footer Placeholder 4">
            <a:extLst>
              <a:ext uri="{FF2B5EF4-FFF2-40B4-BE49-F238E27FC236}">
                <a16:creationId xmlns:a16="http://schemas.microsoft.com/office/drawing/2014/main" id="{5546D930-65D6-4B71-85AC-25B34D451ED7}"/>
              </a:ext>
            </a:extLst>
          </p:cNvPr>
          <p:cNvSpPr>
            <a:spLocks noGrp="1"/>
          </p:cNvSpPr>
          <p:nvPr>
            <p:ph type="ftr" sz="quarter" idx="11"/>
          </p:nvPr>
        </p:nvSpPr>
        <p:spPr/>
        <p:txBody>
          <a:bodyPr/>
          <a:lstStyle>
            <a:lvl1pPr>
              <a:defRPr/>
            </a:lvl1pPr>
          </a:lstStyle>
          <a:p>
            <a:endParaRPr lang="en-GB"/>
          </a:p>
        </p:txBody>
      </p:sp>
      <p:sp>
        <p:nvSpPr>
          <p:cNvPr id="7" name="Slide Number Placeholder 5">
            <a:extLst>
              <a:ext uri="{FF2B5EF4-FFF2-40B4-BE49-F238E27FC236}">
                <a16:creationId xmlns:a16="http://schemas.microsoft.com/office/drawing/2014/main" id="{FEC33F1B-4DEE-43ED-8197-B4143F49A5D9}"/>
              </a:ext>
            </a:extLst>
          </p:cNvPr>
          <p:cNvSpPr>
            <a:spLocks noGrp="1"/>
          </p:cNvSpPr>
          <p:nvPr>
            <p:ph type="sldNum" sz="quarter" idx="12"/>
          </p:nvPr>
        </p:nvSpPr>
        <p:spPr/>
        <p:txBody>
          <a:bodyPr/>
          <a:lstStyle>
            <a:lvl1pPr>
              <a:defRPr/>
            </a:lvl1pPr>
          </a:lstStyle>
          <a:p>
            <a:fld id="{79B7C7AD-DC6B-475F-84BB-EA3DD0A3386C}" type="slidenum">
              <a:rPr lang="en-GB" smtClean="0"/>
              <a:t>‹#›</a:t>
            </a:fld>
            <a:endParaRPr lang="en-GB"/>
          </a:p>
        </p:txBody>
      </p:sp>
    </p:spTree>
    <p:extLst>
      <p:ext uri="{BB962C8B-B14F-4D97-AF65-F5344CB8AC3E}">
        <p14:creationId xmlns:p14="http://schemas.microsoft.com/office/powerpoint/2010/main" val="1235354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AB1699F0-2B64-4EED-AF22-AE298E008EEE}"/>
              </a:ext>
            </a:extLst>
          </p:cNvPr>
          <p:cNvSpPr>
            <a:spLocks noGrp="1"/>
          </p:cNvSpPr>
          <p:nvPr>
            <p:ph type="dt" sz="half" idx="10"/>
          </p:nvPr>
        </p:nvSpPr>
        <p:spPr/>
        <p:txBody>
          <a:bodyPr/>
          <a:lstStyle>
            <a:lvl1pPr>
              <a:defRPr/>
            </a:lvl1pPr>
          </a:lstStyle>
          <a:p>
            <a:fld id="{1F412F00-6568-4D8A-B281-605508C1CAF9}" type="datetimeFigureOut">
              <a:rPr lang="en-GB" smtClean="0"/>
              <a:t>12/03/2021</a:t>
            </a:fld>
            <a:endParaRPr lang="en-GB"/>
          </a:p>
        </p:txBody>
      </p:sp>
      <p:sp>
        <p:nvSpPr>
          <p:cNvPr id="8" name="Footer Placeholder 4">
            <a:extLst>
              <a:ext uri="{FF2B5EF4-FFF2-40B4-BE49-F238E27FC236}">
                <a16:creationId xmlns:a16="http://schemas.microsoft.com/office/drawing/2014/main" id="{46282A1F-B433-456B-A28C-1B3C279EEF9A}"/>
              </a:ext>
            </a:extLst>
          </p:cNvPr>
          <p:cNvSpPr>
            <a:spLocks noGrp="1"/>
          </p:cNvSpPr>
          <p:nvPr>
            <p:ph type="ftr" sz="quarter" idx="11"/>
          </p:nvPr>
        </p:nvSpPr>
        <p:spPr/>
        <p:txBody>
          <a:bodyPr/>
          <a:lstStyle>
            <a:lvl1pPr>
              <a:defRPr/>
            </a:lvl1pPr>
          </a:lstStyle>
          <a:p>
            <a:endParaRPr lang="en-GB"/>
          </a:p>
        </p:txBody>
      </p:sp>
      <p:sp>
        <p:nvSpPr>
          <p:cNvPr id="9" name="Slide Number Placeholder 5">
            <a:extLst>
              <a:ext uri="{FF2B5EF4-FFF2-40B4-BE49-F238E27FC236}">
                <a16:creationId xmlns:a16="http://schemas.microsoft.com/office/drawing/2014/main" id="{8FF09314-C795-4A14-ADCC-6D7714C94B57}"/>
              </a:ext>
            </a:extLst>
          </p:cNvPr>
          <p:cNvSpPr>
            <a:spLocks noGrp="1"/>
          </p:cNvSpPr>
          <p:nvPr>
            <p:ph type="sldNum" sz="quarter" idx="12"/>
          </p:nvPr>
        </p:nvSpPr>
        <p:spPr/>
        <p:txBody>
          <a:bodyPr/>
          <a:lstStyle>
            <a:lvl1pPr>
              <a:defRPr/>
            </a:lvl1pPr>
          </a:lstStyle>
          <a:p>
            <a:fld id="{79B7C7AD-DC6B-475F-84BB-EA3DD0A3386C}" type="slidenum">
              <a:rPr lang="en-GB" smtClean="0"/>
              <a:t>‹#›</a:t>
            </a:fld>
            <a:endParaRPr lang="en-GB"/>
          </a:p>
        </p:txBody>
      </p:sp>
    </p:spTree>
    <p:extLst>
      <p:ext uri="{BB962C8B-B14F-4D97-AF65-F5344CB8AC3E}">
        <p14:creationId xmlns:p14="http://schemas.microsoft.com/office/powerpoint/2010/main" val="1644112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B496DA9B-5590-4895-82E7-B2B494647118}"/>
              </a:ext>
            </a:extLst>
          </p:cNvPr>
          <p:cNvSpPr>
            <a:spLocks noGrp="1"/>
          </p:cNvSpPr>
          <p:nvPr>
            <p:ph type="dt" sz="half" idx="10"/>
          </p:nvPr>
        </p:nvSpPr>
        <p:spPr/>
        <p:txBody>
          <a:bodyPr/>
          <a:lstStyle>
            <a:lvl1pPr>
              <a:defRPr/>
            </a:lvl1pPr>
          </a:lstStyle>
          <a:p>
            <a:fld id="{1F412F00-6568-4D8A-B281-605508C1CAF9}" type="datetimeFigureOut">
              <a:rPr lang="en-GB" smtClean="0"/>
              <a:t>12/03/2021</a:t>
            </a:fld>
            <a:endParaRPr lang="en-GB"/>
          </a:p>
        </p:txBody>
      </p:sp>
      <p:sp>
        <p:nvSpPr>
          <p:cNvPr id="4" name="Footer Placeholder 4">
            <a:extLst>
              <a:ext uri="{FF2B5EF4-FFF2-40B4-BE49-F238E27FC236}">
                <a16:creationId xmlns:a16="http://schemas.microsoft.com/office/drawing/2014/main" id="{E1873AAF-69D2-4168-B2D4-02D4C76BB971}"/>
              </a:ext>
            </a:extLst>
          </p:cNvPr>
          <p:cNvSpPr>
            <a:spLocks noGrp="1"/>
          </p:cNvSpPr>
          <p:nvPr>
            <p:ph type="ftr" sz="quarter" idx="11"/>
          </p:nvPr>
        </p:nvSpPr>
        <p:spPr/>
        <p:txBody>
          <a:bodyPr/>
          <a:lstStyle>
            <a:lvl1pPr>
              <a:defRPr/>
            </a:lvl1pPr>
          </a:lstStyle>
          <a:p>
            <a:endParaRPr lang="en-GB"/>
          </a:p>
        </p:txBody>
      </p:sp>
      <p:sp>
        <p:nvSpPr>
          <p:cNvPr id="5" name="Slide Number Placeholder 5">
            <a:extLst>
              <a:ext uri="{FF2B5EF4-FFF2-40B4-BE49-F238E27FC236}">
                <a16:creationId xmlns:a16="http://schemas.microsoft.com/office/drawing/2014/main" id="{27450718-A071-406F-8F38-FE6FF13A8EEB}"/>
              </a:ext>
            </a:extLst>
          </p:cNvPr>
          <p:cNvSpPr>
            <a:spLocks noGrp="1"/>
          </p:cNvSpPr>
          <p:nvPr>
            <p:ph type="sldNum" sz="quarter" idx="12"/>
          </p:nvPr>
        </p:nvSpPr>
        <p:spPr/>
        <p:txBody>
          <a:bodyPr/>
          <a:lstStyle>
            <a:lvl1pPr>
              <a:defRPr/>
            </a:lvl1pPr>
          </a:lstStyle>
          <a:p>
            <a:fld id="{79B7C7AD-DC6B-475F-84BB-EA3DD0A3386C}" type="slidenum">
              <a:rPr lang="en-GB" smtClean="0"/>
              <a:t>‹#›</a:t>
            </a:fld>
            <a:endParaRPr lang="en-GB"/>
          </a:p>
        </p:txBody>
      </p:sp>
    </p:spTree>
    <p:extLst>
      <p:ext uri="{BB962C8B-B14F-4D97-AF65-F5344CB8AC3E}">
        <p14:creationId xmlns:p14="http://schemas.microsoft.com/office/powerpoint/2010/main" val="298203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8255B27-9709-4FB6-AB87-001E01512DB4}"/>
              </a:ext>
            </a:extLst>
          </p:cNvPr>
          <p:cNvSpPr>
            <a:spLocks noGrp="1"/>
          </p:cNvSpPr>
          <p:nvPr>
            <p:ph type="dt" sz="half" idx="10"/>
          </p:nvPr>
        </p:nvSpPr>
        <p:spPr/>
        <p:txBody>
          <a:bodyPr/>
          <a:lstStyle>
            <a:lvl1pPr>
              <a:defRPr/>
            </a:lvl1pPr>
          </a:lstStyle>
          <a:p>
            <a:fld id="{1F412F00-6568-4D8A-B281-605508C1CAF9}" type="datetimeFigureOut">
              <a:rPr lang="en-GB" smtClean="0"/>
              <a:t>12/03/2021</a:t>
            </a:fld>
            <a:endParaRPr lang="en-GB"/>
          </a:p>
        </p:txBody>
      </p:sp>
      <p:sp>
        <p:nvSpPr>
          <p:cNvPr id="3" name="Footer Placeholder 4">
            <a:extLst>
              <a:ext uri="{FF2B5EF4-FFF2-40B4-BE49-F238E27FC236}">
                <a16:creationId xmlns:a16="http://schemas.microsoft.com/office/drawing/2014/main" id="{87353200-931A-4267-98BA-7A8EA534733D}"/>
              </a:ext>
            </a:extLst>
          </p:cNvPr>
          <p:cNvSpPr>
            <a:spLocks noGrp="1"/>
          </p:cNvSpPr>
          <p:nvPr>
            <p:ph type="ftr" sz="quarter" idx="11"/>
          </p:nvPr>
        </p:nvSpPr>
        <p:spPr/>
        <p:txBody>
          <a:bodyPr/>
          <a:lstStyle>
            <a:lvl1pPr>
              <a:defRPr/>
            </a:lvl1pPr>
          </a:lstStyle>
          <a:p>
            <a:endParaRPr lang="en-GB"/>
          </a:p>
        </p:txBody>
      </p:sp>
      <p:sp>
        <p:nvSpPr>
          <p:cNvPr id="4" name="Slide Number Placeholder 5">
            <a:extLst>
              <a:ext uri="{FF2B5EF4-FFF2-40B4-BE49-F238E27FC236}">
                <a16:creationId xmlns:a16="http://schemas.microsoft.com/office/drawing/2014/main" id="{3232C9A9-9B0C-4BE9-88B7-DEA96C92976B}"/>
              </a:ext>
            </a:extLst>
          </p:cNvPr>
          <p:cNvSpPr>
            <a:spLocks noGrp="1"/>
          </p:cNvSpPr>
          <p:nvPr>
            <p:ph type="sldNum" sz="quarter" idx="12"/>
          </p:nvPr>
        </p:nvSpPr>
        <p:spPr/>
        <p:txBody>
          <a:bodyPr/>
          <a:lstStyle>
            <a:lvl1pPr>
              <a:defRPr/>
            </a:lvl1pPr>
          </a:lstStyle>
          <a:p>
            <a:fld id="{79B7C7AD-DC6B-475F-84BB-EA3DD0A3386C}" type="slidenum">
              <a:rPr lang="en-GB" smtClean="0"/>
              <a:t>‹#›</a:t>
            </a:fld>
            <a:endParaRPr lang="en-GB"/>
          </a:p>
        </p:txBody>
      </p:sp>
    </p:spTree>
    <p:extLst>
      <p:ext uri="{BB962C8B-B14F-4D97-AF65-F5344CB8AC3E}">
        <p14:creationId xmlns:p14="http://schemas.microsoft.com/office/powerpoint/2010/main" val="2648795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3">
            <a:extLst>
              <a:ext uri="{FF2B5EF4-FFF2-40B4-BE49-F238E27FC236}">
                <a16:creationId xmlns:a16="http://schemas.microsoft.com/office/drawing/2014/main" id="{76BE3569-C379-4A1E-A57E-A8978A18647A}"/>
              </a:ext>
            </a:extLst>
          </p:cNvPr>
          <p:cNvSpPr>
            <a:spLocks noGrp="1"/>
          </p:cNvSpPr>
          <p:nvPr>
            <p:ph type="dt" sz="half" idx="10"/>
          </p:nvPr>
        </p:nvSpPr>
        <p:spPr/>
        <p:txBody>
          <a:bodyPr/>
          <a:lstStyle>
            <a:lvl1pPr>
              <a:defRPr/>
            </a:lvl1pPr>
          </a:lstStyle>
          <a:p>
            <a:fld id="{1F412F00-6568-4D8A-B281-605508C1CAF9}" type="datetimeFigureOut">
              <a:rPr lang="en-GB" smtClean="0"/>
              <a:t>12/03/2021</a:t>
            </a:fld>
            <a:endParaRPr lang="en-GB"/>
          </a:p>
        </p:txBody>
      </p:sp>
      <p:sp>
        <p:nvSpPr>
          <p:cNvPr id="6" name="Footer Placeholder 4">
            <a:extLst>
              <a:ext uri="{FF2B5EF4-FFF2-40B4-BE49-F238E27FC236}">
                <a16:creationId xmlns:a16="http://schemas.microsoft.com/office/drawing/2014/main" id="{8EF23C4C-CEEE-4726-BBC0-02D4F5BF5E65}"/>
              </a:ext>
            </a:extLst>
          </p:cNvPr>
          <p:cNvSpPr>
            <a:spLocks noGrp="1"/>
          </p:cNvSpPr>
          <p:nvPr>
            <p:ph type="ftr" sz="quarter" idx="11"/>
          </p:nvPr>
        </p:nvSpPr>
        <p:spPr/>
        <p:txBody>
          <a:bodyPr/>
          <a:lstStyle>
            <a:lvl1pPr>
              <a:defRPr/>
            </a:lvl1pPr>
          </a:lstStyle>
          <a:p>
            <a:endParaRPr lang="en-GB"/>
          </a:p>
        </p:txBody>
      </p:sp>
      <p:sp>
        <p:nvSpPr>
          <p:cNvPr id="7" name="Slide Number Placeholder 5">
            <a:extLst>
              <a:ext uri="{FF2B5EF4-FFF2-40B4-BE49-F238E27FC236}">
                <a16:creationId xmlns:a16="http://schemas.microsoft.com/office/drawing/2014/main" id="{B242B6B7-9F55-436F-9FC7-60ABB904064C}"/>
              </a:ext>
            </a:extLst>
          </p:cNvPr>
          <p:cNvSpPr>
            <a:spLocks noGrp="1"/>
          </p:cNvSpPr>
          <p:nvPr>
            <p:ph type="sldNum" sz="quarter" idx="12"/>
          </p:nvPr>
        </p:nvSpPr>
        <p:spPr/>
        <p:txBody>
          <a:bodyPr/>
          <a:lstStyle>
            <a:lvl1pPr>
              <a:defRPr/>
            </a:lvl1pPr>
          </a:lstStyle>
          <a:p>
            <a:fld id="{79B7C7AD-DC6B-475F-84BB-EA3DD0A3386C}" type="slidenum">
              <a:rPr lang="en-GB" smtClean="0"/>
              <a:t>‹#›</a:t>
            </a:fld>
            <a:endParaRPr lang="en-GB"/>
          </a:p>
        </p:txBody>
      </p:sp>
    </p:spTree>
    <p:extLst>
      <p:ext uri="{BB962C8B-B14F-4D97-AF65-F5344CB8AC3E}">
        <p14:creationId xmlns:p14="http://schemas.microsoft.com/office/powerpoint/2010/main" val="797022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3">
            <a:extLst>
              <a:ext uri="{FF2B5EF4-FFF2-40B4-BE49-F238E27FC236}">
                <a16:creationId xmlns:a16="http://schemas.microsoft.com/office/drawing/2014/main" id="{3C99FECF-5D66-4D8B-9C34-857FBDDD6754}"/>
              </a:ext>
            </a:extLst>
          </p:cNvPr>
          <p:cNvSpPr>
            <a:spLocks noGrp="1"/>
          </p:cNvSpPr>
          <p:nvPr>
            <p:ph type="dt" sz="half" idx="10"/>
          </p:nvPr>
        </p:nvSpPr>
        <p:spPr/>
        <p:txBody>
          <a:bodyPr/>
          <a:lstStyle>
            <a:lvl1pPr>
              <a:defRPr/>
            </a:lvl1pPr>
          </a:lstStyle>
          <a:p>
            <a:fld id="{1F412F00-6568-4D8A-B281-605508C1CAF9}" type="datetimeFigureOut">
              <a:rPr lang="en-GB" smtClean="0"/>
              <a:t>12/03/2021</a:t>
            </a:fld>
            <a:endParaRPr lang="en-GB"/>
          </a:p>
        </p:txBody>
      </p:sp>
      <p:sp>
        <p:nvSpPr>
          <p:cNvPr id="6" name="Footer Placeholder 4">
            <a:extLst>
              <a:ext uri="{FF2B5EF4-FFF2-40B4-BE49-F238E27FC236}">
                <a16:creationId xmlns:a16="http://schemas.microsoft.com/office/drawing/2014/main" id="{E949E1DF-D545-4A59-BCA2-F9D3E62587F5}"/>
              </a:ext>
            </a:extLst>
          </p:cNvPr>
          <p:cNvSpPr>
            <a:spLocks noGrp="1"/>
          </p:cNvSpPr>
          <p:nvPr>
            <p:ph type="ftr" sz="quarter" idx="11"/>
          </p:nvPr>
        </p:nvSpPr>
        <p:spPr/>
        <p:txBody>
          <a:bodyPr/>
          <a:lstStyle>
            <a:lvl1pPr>
              <a:defRPr/>
            </a:lvl1pPr>
          </a:lstStyle>
          <a:p>
            <a:endParaRPr lang="en-GB"/>
          </a:p>
        </p:txBody>
      </p:sp>
      <p:sp>
        <p:nvSpPr>
          <p:cNvPr id="7" name="Slide Number Placeholder 5">
            <a:extLst>
              <a:ext uri="{FF2B5EF4-FFF2-40B4-BE49-F238E27FC236}">
                <a16:creationId xmlns:a16="http://schemas.microsoft.com/office/drawing/2014/main" id="{B714D312-39DF-4CF6-B035-A36CEA93AE70}"/>
              </a:ext>
            </a:extLst>
          </p:cNvPr>
          <p:cNvSpPr>
            <a:spLocks noGrp="1"/>
          </p:cNvSpPr>
          <p:nvPr>
            <p:ph type="sldNum" sz="quarter" idx="12"/>
          </p:nvPr>
        </p:nvSpPr>
        <p:spPr/>
        <p:txBody>
          <a:bodyPr/>
          <a:lstStyle>
            <a:lvl1pPr>
              <a:defRPr/>
            </a:lvl1pPr>
          </a:lstStyle>
          <a:p>
            <a:fld id="{79B7C7AD-DC6B-475F-84BB-EA3DD0A3386C}" type="slidenum">
              <a:rPr lang="en-GB" smtClean="0"/>
              <a:t>‹#›</a:t>
            </a:fld>
            <a:endParaRPr lang="en-GB"/>
          </a:p>
        </p:txBody>
      </p:sp>
    </p:spTree>
    <p:extLst>
      <p:ext uri="{BB962C8B-B14F-4D97-AF65-F5344CB8AC3E}">
        <p14:creationId xmlns:p14="http://schemas.microsoft.com/office/powerpoint/2010/main" val="1781031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31738C5-B9DF-4427-A42E-EA7DAA26210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FA7520EB-B28E-4274-BF3B-1915B4A68F14}"/>
              </a:ext>
            </a:extLst>
          </p:cNvPr>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46180EB0-7EC0-4770-AA12-9270DA24BC48}"/>
              </a:ext>
            </a:extLst>
          </p:cNvPr>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fld id="{1F412F00-6568-4D8A-B281-605508C1CAF9}" type="datetimeFigureOut">
              <a:rPr lang="en-GB" smtClean="0"/>
              <a:t>12/03/2021</a:t>
            </a:fld>
            <a:endParaRPr lang="en-GB"/>
          </a:p>
        </p:txBody>
      </p:sp>
      <p:sp>
        <p:nvSpPr>
          <p:cNvPr id="5" name="Footer Placeholder 4">
            <a:extLst>
              <a:ext uri="{FF2B5EF4-FFF2-40B4-BE49-F238E27FC236}">
                <a16:creationId xmlns:a16="http://schemas.microsoft.com/office/drawing/2014/main" id="{71727E58-F163-4A8D-B966-58E9527CB68E}"/>
              </a:ext>
            </a:extLst>
          </p:cNvPr>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endParaRPr lang="en-GB"/>
          </a:p>
        </p:txBody>
      </p:sp>
      <p:sp>
        <p:nvSpPr>
          <p:cNvPr id="6" name="Slide Number Placeholder 5">
            <a:extLst>
              <a:ext uri="{FF2B5EF4-FFF2-40B4-BE49-F238E27FC236}">
                <a16:creationId xmlns:a16="http://schemas.microsoft.com/office/drawing/2014/main" id="{8EB8EDF5-066A-4B3C-B6B3-843D2365D166}"/>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79B7C7AD-DC6B-475F-84BB-EA3DD0A3386C}" type="slidenum">
              <a:rPr lang="en-GB" smtClean="0"/>
              <a:t>‹#›</a:t>
            </a:fld>
            <a:endParaRPr lang="en-GB"/>
          </a:p>
        </p:txBody>
      </p:sp>
      <p:grpSp>
        <p:nvGrpSpPr>
          <p:cNvPr id="2" name="Group 1">
            <a:extLst>
              <a:ext uri="{FF2B5EF4-FFF2-40B4-BE49-F238E27FC236}">
                <a16:creationId xmlns:a16="http://schemas.microsoft.com/office/drawing/2014/main" id="{04473773-5B12-4442-B635-1C0D71917F35}"/>
              </a:ext>
            </a:extLst>
          </p:cNvPr>
          <p:cNvGrpSpPr/>
          <p:nvPr/>
        </p:nvGrpSpPr>
        <p:grpSpPr>
          <a:xfrm>
            <a:off x="9478297" y="5447070"/>
            <a:ext cx="2745454" cy="1410933"/>
            <a:chOff x="6126163" y="3638550"/>
            <a:chExt cx="3041650" cy="3219451"/>
          </a:xfrm>
        </p:grpSpPr>
        <p:sp>
          <p:nvSpPr>
            <p:cNvPr id="8" name="Right Triangle 7">
              <a:extLst>
                <a:ext uri="{FF2B5EF4-FFF2-40B4-BE49-F238E27FC236}">
                  <a16:creationId xmlns:a16="http://schemas.microsoft.com/office/drawing/2014/main" id="{FE6CD61C-47F7-4719-A465-E2B18BE9D953}"/>
                </a:ext>
              </a:extLst>
            </p:cNvPr>
            <p:cNvSpPr/>
            <p:nvPr/>
          </p:nvSpPr>
          <p:spPr bwMode="auto">
            <a:xfrm flipH="1">
              <a:off x="7994651" y="5661249"/>
              <a:ext cx="1173162" cy="1196752"/>
            </a:xfrm>
            <a:prstGeom prst="rtTriangle">
              <a:avLst/>
            </a:prstGeom>
            <a:solidFill>
              <a:srgbClr val="39AF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350"/>
            </a:p>
          </p:txBody>
        </p:sp>
        <p:sp>
          <p:nvSpPr>
            <p:cNvPr id="9" name="Diagonal Stripe 8">
              <a:extLst>
                <a:ext uri="{FF2B5EF4-FFF2-40B4-BE49-F238E27FC236}">
                  <a16:creationId xmlns:a16="http://schemas.microsoft.com/office/drawing/2014/main" id="{9863CD79-1974-49B4-91D8-E450528AEB5B}"/>
                </a:ext>
              </a:extLst>
            </p:cNvPr>
            <p:cNvSpPr/>
            <p:nvPr/>
          </p:nvSpPr>
          <p:spPr bwMode="auto">
            <a:xfrm flipH="1" flipV="1">
              <a:off x="6902451" y="4513263"/>
              <a:ext cx="2265362" cy="2344737"/>
            </a:xfrm>
            <a:prstGeom prst="diagStripe">
              <a:avLst>
                <a:gd name="adj" fmla="val 50000"/>
              </a:avLst>
            </a:prstGeom>
            <a:solidFill>
              <a:srgbClr val="35AB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350" dirty="0">
                <a:solidFill>
                  <a:schemeClr val="tx1"/>
                </a:solidFill>
              </a:endParaRPr>
            </a:p>
          </p:txBody>
        </p:sp>
        <p:sp>
          <p:nvSpPr>
            <p:cNvPr id="10" name="Diagonal Stripe 9">
              <a:extLst>
                <a:ext uri="{FF2B5EF4-FFF2-40B4-BE49-F238E27FC236}">
                  <a16:creationId xmlns:a16="http://schemas.microsoft.com/office/drawing/2014/main" id="{59E7A256-B755-47C2-A589-2E023A7A444E}"/>
                </a:ext>
              </a:extLst>
            </p:cNvPr>
            <p:cNvSpPr/>
            <p:nvPr/>
          </p:nvSpPr>
          <p:spPr bwMode="auto">
            <a:xfrm flipH="1" flipV="1">
              <a:off x="6126163" y="4994275"/>
              <a:ext cx="1762125" cy="1863725"/>
            </a:xfrm>
            <a:prstGeom prst="diagStripe">
              <a:avLst/>
            </a:prstGeom>
            <a:solidFill>
              <a:srgbClr val="0B69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350">
                <a:solidFill>
                  <a:schemeClr val="tx1"/>
                </a:solidFill>
              </a:endParaRPr>
            </a:p>
          </p:txBody>
        </p:sp>
        <p:sp>
          <p:nvSpPr>
            <p:cNvPr id="11" name="Diagonal Stripe 10">
              <a:extLst>
                <a:ext uri="{FF2B5EF4-FFF2-40B4-BE49-F238E27FC236}">
                  <a16:creationId xmlns:a16="http://schemas.microsoft.com/office/drawing/2014/main" id="{6DCD0B5C-4FAE-48F4-BF93-7295B8A3A134}"/>
                </a:ext>
              </a:extLst>
            </p:cNvPr>
            <p:cNvSpPr/>
            <p:nvPr/>
          </p:nvSpPr>
          <p:spPr bwMode="auto">
            <a:xfrm flipH="1" flipV="1">
              <a:off x="6870700" y="4206875"/>
              <a:ext cx="1762125" cy="1863725"/>
            </a:xfrm>
            <a:prstGeom prst="diagStripe">
              <a:avLst/>
            </a:prstGeom>
            <a:solidFill>
              <a:srgbClr val="0B69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350">
                <a:solidFill>
                  <a:schemeClr val="tx1"/>
                </a:solidFill>
              </a:endParaRPr>
            </a:p>
          </p:txBody>
        </p:sp>
        <p:sp>
          <p:nvSpPr>
            <p:cNvPr id="12" name="Diagonal Stripe 11">
              <a:extLst>
                <a:ext uri="{FF2B5EF4-FFF2-40B4-BE49-F238E27FC236}">
                  <a16:creationId xmlns:a16="http://schemas.microsoft.com/office/drawing/2014/main" id="{6D680FB8-766E-469C-9885-F270EEB93A7E}"/>
                </a:ext>
              </a:extLst>
            </p:cNvPr>
            <p:cNvSpPr/>
            <p:nvPr/>
          </p:nvSpPr>
          <p:spPr bwMode="auto">
            <a:xfrm flipH="1" flipV="1">
              <a:off x="7405688" y="3638550"/>
              <a:ext cx="1762125" cy="1863725"/>
            </a:xfrm>
            <a:prstGeom prst="diagStripe">
              <a:avLst/>
            </a:prstGeom>
            <a:solidFill>
              <a:srgbClr val="0B69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350">
                <a:solidFill>
                  <a:schemeClr val="tx1"/>
                </a:solidFill>
              </a:endParaRPr>
            </a:p>
          </p:txBody>
        </p:sp>
      </p:grpSp>
      <p:pic>
        <p:nvPicPr>
          <p:cNvPr id="1032" name="Picture 18">
            <a:extLst>
              <a:ext uri="{FF2B5EF4-FFF2-40B4-BE49-F238E27FC236}">
                <a16:creationId xmlns:a16="http://schemas.microsoft.com/office/drawing/2014/main" id="{5E2B2594-BAAB-4F5C-81AB-AE8BF60AA4FD}"/>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8322" y="44451"/>
            <a:ext cx="2071527" cy="901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9235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1" fontAlgn="base" hangingPunct="1">
        <a:spcBef>
          <a:spcPct val="0"/>
        </a:spcBef>
        <a:spcAft>
          <a:spcPct val="0"/>
        </a:spcAft>
        <a:defRPr sz="3300" kern="1200">
          <a:solidFill>
            <a:srgbClr val="0B6938"/>
          </a:solidFill>
          <a:latin typeface="+mj-lt"/>
          <a:ea typeface="+mj-ea"/>
          <a:cs typeface="+mj-cs"/>
        </a:defRPr>
      </a:lvl1pPr>
      <a:lvl2pPr algn="ctr" rtl="0" eaLnBrk="1" fontAlgn="base" hangingPunct="1">
        <a:spcBef>
          <a:spcPct val="0"/>
        </a:spcBef>
        <a:spcAft>
          <a:spcPct val="0"/>
        </a:spcAft>
        <a:defRPr sz="3300">
          <a:solidFill>
            <a:srgbClr val="0B6938"/>
          </a:solidFill>
          <a:latin typeface="Calibri" pitchFamily="34" charset="0"/>
        </a:defRPr>
      </a:lvl2pPr>
      <a:lvl3pPr algn="ctr" rtl="0" eaLnBrk="1" fontAlgn="base" hangingPunct="1">
        <a:spcBef>
          <a:spcPct val="0"/>
        </a:spcBef>
        <a:spcAft>
          <a:spcPct val="0"/>
        </a:spcAft>
        <a:defRPr sz="3300">
          <a:solidFill>
            <a:srgbClr val="0B6938"/>
          </a:solidFill>
          <a:latin typeface="Calibri" pitchFamily="34" charset="0"/>
        </a:defRPr>
      </a:lvl3pPr>
      <a:lvl4pPr algn="ctr" rtl="0" eaLnBrk="1" fontAlgn="base" hangingPunct="1">
        <a:spcBef>
          <a:spcPct val="0"/>
        </a:spcBef>
        <a:spcAft>
          <a:spcPct val="0"/>
        </a:spcAft>
        <a:defRPr sz="3300">
          <a:solidFill>
            <a:srgbClr val="0B6938"/>
          </a:solidFill>
          <a:latin typeface="Calibri" pitchFamily="34" charset="0"/>
        </a:defRPr>
      </a:lvl4pPr>
      <a:lvl5pPr algn="ctr" rtl="0" eaLnBrk="1" fontAlgn="base" hangingPunct="1">
        <a:spcBef>
          <a:spcPct val="0"/>
        </a:spcBef>
        <a:spcAft>
          <a:spcPct val="0"/>
        </a:spcAft>
        <a:defRPr sz="3300">
          <a:solidFill>
            <a:srgbClr val="0B6938"/>
          </a:solidFill>
          <a:latin typeface="Calibri" pitchFamily="34" charset="0"/>
        </a:defRPr>
      </a:lvl5pPr>
      <a:lvl6pPr marL="342900" algn="ctr" rtl="0" eaLnBrk="1" fontAlgn="base" hangingPunct="1">
        <a:spcBef>
          <a:spcPct val="0"/>
        </a:spcBef>
        <a:spcAft>
          <a:spcPct val="0"/>
        </a:spcAft>
        <a:defRPr sz="3300">
          <a:solidFill>
            <a:srgbClr val="0B6938"/>
          </a:solidFill>
          <a:latin typeface="Calibri" pitchFamily="34" charset="0"/>
        </a:defRPr>
      </a:lvl6pPr>
      <a:lvl7pPr marL="685800" algn="ctr" rtl="0" eaLnBrk="1" fontAlgn="base" hangingPunct="1">
        <a:spcBef>
          <a:spcPct val="0"/>
        </a:spcBef>
        <a:spcAft>
          <a:spcPct val="0"/>
        </a:spcAft>
        <a:defRPr sz="3300">
          <a:solidFill>
            <a:srgbClr val="0B6938"/>
          </a:solidFill>
          <a:latin typeface="Calibri" pitchFamily="34" charset="0"/>
        </a:defRPr>
      </a:lvl7pPr>
      <a:lvl8pPr marL="1028700" algn="ctr" rtl="0" eaLnBrk="1" fontAlgn="base" hangingPunct="1">
        <a:spcBef>
          <a:spcPct val="0"/>
        </a:spcBef>
        <a:spcAft>
          <a:spcPct val="0"/>
        </a:spcAft>
        <a:defRPr sz="3300">
          <a:solidFill>
            <a:srgbClr val="0B6938"/>
          </a:solidFill>
          <a:latin typeface="Calibri" pitchFamily="34" charset="0"/>
        </a:defRPr>
      </a:lvl8pPr>
      <a:lvl9pPr marL="1371600" algn="ctr" rtl="0" eaLnBrk="1" fontAlgn="base" hangingPunct="1">
        <a:spcBef>
          <a:spcPct val="0"/>
        </a:spcBef>
        <a:spcAft>
          <a:spcPct val="0"/>
        </a:spcAft>
        <a:defRPr sz="3300">
          <a:solidFill>
            <a:srgbClr val="0B6938"/>
          </a:solidFill>
          <a:latin typeface="Calibri" pitchFamily="34" charset="0"/>
        </a:defRPr>
      </a:lvl9pPr>
    </p:titleStyle>
    <p:bodyStyle>
      <a:lvl1pPr marL="257175" indent="-257175" algn="l" rtl="0" eaLnBrk="1" fontAlgn="base" hangingPunct="1">
        <a:spcBef>
          <a:spcPct val="20000"/>
        </a:spcBef>
        <a:spcAft>
          <a:spcPct val="0"/>
        </a:spcAft>
        <a:buFont typeface="Arial" panose="020B0604020202020204" pitchFamily="34" charset="0"/>
        <a:buChar char="•"/>
        <a:defRPr sz="2400" kern="1200">
          <a:solidFill>
            <a:srgbClr val="0B6938"/>
          </a:solidFill>
          <a:latin typeface="+mn-lt"/>
          <a:ea typeface="+mn-ea"/>
          <a:cs typeface="+mn-cs"/>
        </a:defRPr>
      </a:lvl1pPr>
      <a:lvl2pPr marL="557213" indent="-214313" algn="l"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64992C76-8EB2-4D07-93D1-181929A82977}" type="datetimeFigureOut">
              <a:rPr lang="en-GB" smtClean="0"/>
              <a:t>12/03/2021</a:t>
            </a:fld>
            <a:endParaRPr lang="en-GB"/>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GB"/>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3F38AD6E-25B3-446D-A410-67EF01D05FF2}" type="slidenum">
              <a:rPr lang="en-GB" smtClean="0"/>
              <a:t>‹#›</a:t>
            </a:fld>
            <a:endParaRPr lang="en-GB"/>
          </a:p>
        </p:txBody>
      </p:sp>
    </p:spTree>
    <p:extLst>
      <p:ext uri="{BB962C8B-B14F-4D97-AF65-F5344CB8AC3E}">
        <p14:creationId xmlns:p14="http://schemas.microsoft.com/office/powerpoint/2010/main" val="24729832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video" Target="https://www.youtube.com/embed/JPRO1l_2huM" TargetMode="Externa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hyperlink" Target="https://www.llradultsafeguarding.co.uk/"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lrsb.org.uk/cs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lcitylscb.org/information-for-practitioners/safeguarding-topics/child-criminal-exploitation-child-sexual-exploitation-trafficking-missing/" TargetMode="Externa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PuHkan39KOY"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3EA22-2295-43D8-BF0A-7DDAA8F158E7}"/>
              </a:ext>
            </a:extLst>
          </p:cNvPr>
          <p:cNvSpPr>
            <a:spLocks noGrp="1"/>
          </p:cNvSpPr>
          <p:nvPr>
            <p:ph type="ctrTitle"/>
          </p:nvPr>
        </p:nvSpPr>
        <p:spPr/>
        <p:txBody>
          <a:bodyPr>
            <a:normAutofit/>
          </a:bodyPr>
          <a:lstStyle/>
          <a:p>
            <a:pPr lvl="0" defTabSz="685800" fontAlgn="auto">
              <a:spcAft>
                <a:spcPts val="0"/>
              </a:spcAft>
            </a:pPr>
            <a:r>
              <a:rPr lang="en-GB" sz="4800" b="1" dirty="0"/>
              <a:t>Working with Adults at Risk – Cuckooing</a:t>
            </a:r>
            <a:br>
              <a:rPr lang="en-GB" sz="4800" b="1" dirty="0"/>
            </a:br>
            <a:r>
              <a:rPr lang="en-GB" dirty="0">
                <a:ea typeface="+mn-ea"/>
                <a:cs typeface="+mn-cs"/>
              </a:rPr>
              <a:t>Guidance Launch November 2020</a:t>
            </a:r>
            <a:endParaRPr lang="en-GB" sz="4800" b="1" dirty="0"/>
          </a:p>
        </p:txBody>
      </p:sp>
      <p:pic>
        <p:nvPicPr>
          <p:cNvPr id="4" name="Picture 3">
            <a:extLst>
              <a:ext uri="{FF2B5EF4-FFF2-40B4-BE49-F238E27FC236}">
                <a16:creationId xmlns:a16="http://schemas.microsoft.com/office/drawing/2014/main" id="{0A91236A-5469-48EF-A1B3-531B638AAC4C}"/>
              </a:ext>
            </a:extLst>
          </p:cNvPr>
          <p:cNvPicPr>
            <a:picLocks noChangeAspect="1"/>
          </p:cNvPicPr>
          <p:nvPr/>
        </p:nvPicPr>
        <p:blipFill>
          <a:blip r:embed="rId3"/>
          <a:stretch>
            <a:fillRect/>
          </a:stretch>
        </p:blipFill>
        <p:spPr>
          <a:xfrm>
            <a:off x="2314084" y="451948"/>
            <a:ext cx="7580919" cy="1651147"/>
          </a:xfrm>
          <a:prstGeom prst="rect">
            <a:avLst/>
          </a:prstGeom>
        </p:spPr>
      </p:pic>
      <p:sp>
        <p:nvSpPr>
          <p:cNvPr id="3" name="Subtitle 2">
            <a:extLst>
              <a:ext uri="{FF2B5EF4-FFF2-40B4-BE49-F238E27FC236}">
                <a16:creationId xmlns:a16="http://schemas.microsoft.com/office/drawing/2014/main" id="{B3B41471-BF19-4E26-8567-040837438481}"/>
              </a:ext>
            </a:extLst>
          </p:cNvPr>
          <p:cNvSpPr>
            <a:spLocks noGrp="1"/>
          </p:cNvSpPr>
          <p:nvPr>
            <p:ph type="subTitle" idx="1"/>
          </p:nvPr>
        </p:nvSpPr>
        <p:spPr>
          <a:xfrm>
            <a:off x="974034" y="3578085"/>
            <a:ext cx="10177670" cy="2977052"/>
          </a:xfrm>
        </p:spPr>
        <p:txBody>
          <a:bodyPr/>
          <a:lstStyle/>
          <a:p>
            <a:r>
              <a:rPr lang="en-GB" b="1" dirty="0"/>
              <a:t>Hosted by SAB members:</a:t>
            </a:r>
          </a:p>
          <a:p>
            <a:r>
              <a:rPr lang="en-GB" b="1" dirty="0"/>
              <a:t>Laura Sanderson </a:t>
            </a:r>
            <a:r>
              <a:rPr lang="en-GB" dirty="0"/>
              <a:t>– Leicestershire County Council</a:t>
            </a:r>
          </a:p>
          <a:p>
            <a:r>
              <a:rPr lang="en-GB" b="1" dirty="0"/>
              <a:t>Barney Thorne </a:t>
            </a:r>
            <a:r>
              <a:rPr lang="en-GB" dirty="0"/>
              <a:t>- Leicestershire Police </a:t>
            </a:r>
          </a:p>
          <a:p>
            <a:r>
              <a:rPr lang="en-GB" b="1" dirty="0"/>
              <a:t>Kelly McAleese </a:t>
            </a:r>
            <a:r>
              <a:rPr lang="en-GB" dirty="0"/>
              <a:t>– Rutland County Council</a:t>
            </a:r>
          </a:p>
          <a:p>
            <a:r>
              <a:rPr lang="en-GB" b="1" dirty="0"/>
              <a:t>Jo Dyke </a:t>
            </a:r>
            <a:r>
              <a:rPr lang="en-GB" dirty="0"/>
              <a:t>– Leicester City Council</a:t>
            </a:r>
          </a:p>
          <a:p>
            <a:r>
              <a:rPr lang="en-GB" b="1" dirty="0"/>
              <a:t>Julie Clarke </a:t>
            </a:r>
            <a:r>
              <a:rPr lang="en-GB" dirty="0"/>
              <a:t>- Harborough District Council</a:t>
            </a:r>
          </a:p>
          <a:p>
            <a:r>
              <a:rPr lang="en-GB" b="1" dirty="0"/>
              <a:t>Helen Pearson </a:t>
            </a:r>
            <a:r>
              <a:rPr lang="en-GB" dirty="0"/>
              <a:t>- Leicestershire and Rutland</a:t>
            </a:r>
          </a:p>
          <a:p>
            <a:r>
              <a:rPr lang="en-GB" dirty="0"/>
              <a:t>Safeguarding Partnership</a:t>
            </a:r>
          </a:p>
          <a:p>
            <a:endParaRPr lang="en-GB" dirty="0"/>
          </a:p>
          <a:p>
            <a:endParaRPr lang="en-GB" dirty="0"/>
          </a:p>
          <a:p>
            <a:r>
              <a:rPr lang="en-GB" dirty="0"/>
              <a:t> </a:t>
            </a:r>
          </a:p>
        </p:txBody>
      </p:sp>
    </p:spTree>
    <p:extLst>
      <p:ext uri="{BB962C8B-B14F-4D97-AF65-F5344CB8AC3E}">
        <p14:creationId xmlns:p14="http://schemas.microsoft.com/office/powerpoint/2010/main" val="875266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362061"/>
            <a:ext cx="10972800" cy="4525963"/>
          </a:xfrm>
        </p:spPr>
        <p:txBody>
          <a:bodyPr>
            <a:normAutofit/>
          </a:bodyPr>
          <a:lstStyle/>
          <a:p>
            <a:r>
              <a:rPr lang="en-GB" dirty="0"/>
              <a:t>Commonly, drug dealers or gang members take over a person’s home and use it to store or distribute drugs.</a:t>
            </a:r>
          </a:p>
          <a:p>
            <a:r>
              <a:rPr lang="en-GB" dirty="0"/>
              <a:t>Begin by befriending adult at risk, then offer them something of interest; relationship, friendship, drugs and/or alcohol, money or clothing.</a:t>
            </a:r>
          </a:p>
          <a:p>
            <a:endParaRPr lang="en-GB" dirty="0"/>
          </a:p>
          <a:p>
            <a:r>
              <a:rPr lang="en-GB" dirty="0"/>
              <a:t>Gradually the benefits reduce and then the individual is subject to threats.</a:t>
            </a:r>
          </a:p>
          <a:p>
            <a:r>
              <a:rPr lang="en-GB" dirty="0"/>
              <a:t>Cause the individual to actively discourage family/friends and support workers from visiting the address.</a:t>
            </a:r>
          </a:p>
        </p:txBody>
      </p:sp>
      <p:sp>
        <p:nvSpPr>
          <p:cNvPr id="3" name="Title 2"/>
          <p:cNvSpPr>
            <a:spLocks noGrp="1"/>
          </p:cNvSpPr>
          <p:nvPr>
            <p:ph type="title"/>
          </p:nvPr>
        </p:nvSpPr>
        <p:spPr/>
        <p:txBody>
          <a:bodyPr/>
          <a:lstStyle/>
          <a:p>
            <a:r>
              <a:rPr lang="en-GB" dirty="0"/>
              <a:t>Cuckooing continued</a:t>
            </a:r>
          </a:p>
        </p:txBody>
      </p:sp>
    </p:spTree>
    <p:extLst>
      <p:ext uri="{BB962C8B-B14F-4D97-AF65-F5344CB8AC3E}">
        <p14:creationId xmlns:p14="http://schemas.microsoft.com/office/powerpoint/2010/main" val="3277118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8321" y="925517"/>
            <a:ext cx="10555357" cy="4581939"/>
          </a:xfrm>
        </p:spPr>
        <p:txBody>
          <a:bodyPr>
            <a:normAutofit/>
          </a:bodyPr>
          <a:lstStyle/>
          <a:p>
            <a:endParaRPr lang="en-GB" sz="3200" dirty="0"/>
          </a:p>
          <a:p>
            <a:r>
              <a:rPr lang="en-GB" sz="3200" dirty="0"/>
              <a:t>Provide an example of who might be at risk</a:t>
            </a:r>
          </a:p>
        </p:txBody>
      </p:sp>
      <p:sp>
        <p:nvSpPr>
          <p:cNvPr id="3" name="Title 2"/>
          <p:cNvSpPr>
            <a:spLocks noGrp="1"/>
          </p:cNvSpPr>
          <p:nvPr>
            <p:ph type="title"/>
          </p:nvPr>
        </p:nvSpPr>
        <p:spPr/>
        <p:txBody>
          <a:bodyPr/>
          <a:lstStyle/>
          <a:p>
            <a:r>
              <a:rPr lang="en-GB" dirty="0"/>
              <a:t>Chat box	</a:t>
            </a:r>
          </a:p>
        </p:txBody>
      </p:sp>
      <p:pic>
        <p:nvPicPr>
          <p:cNvPr id="5" name="Picture 4">
            <a:extLst>
              <a:ext uri="{FF2B5EF4-FFF2-40B4-BE49-F238E27FC236}">
                <a16:creationId xmlns:a16="http://schemas.microsoft.com/office/drawing/2014/main" id="{61C6BCF0-94A5-4CBB-A647-21152A56EC8B}"/>
              </a:ext>
            </a:extLst>
          </p:cNvPr>
          <p:cNvPicPr>
            <a:picLocks noChangeAspect="1"/>
          </p:cNvPicPr>
          <p:nvPr/>
        </p:nvPicPr>
        <p:blipFill>
          <a:blip r:embed="rId3"/>
          <a:stretch>
            <a:fillRect/>
          </a:stretch>
        </p:blipFill>
        <p:spPr>
          <a:xfrm>
            <a:off x="3423678" y="2164862"/>
            <a:ext cx="5411973" cy="38257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2329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799" y="1202635"/>
            <a:ext cx="10555357" cy="4581939"/>
          </a:xfrm>
        </p:spPr>
        <p:txBody>
          <a:bodyPr>
            <a:normAutofit fontScale="92500" lnSpcReduction="20000"/>
          </a:bodyPr>
          <a:lstStyle/>
          <a:p>
            <a:r>
              <a:rPr lang="en-GB" sz="3200" dirty="0"/>
              <a:t>Prior experience of neglect, physical and / or sexual abuse</a:t>
            </a:r>
          </a:p>
          <a:p>
            <a:r>
              <a:rPr lang="en-GB" sz="3200" dirty="0"/>
              <a:t>Lack of safe/stable home environment</a:t>
            </a:r>
          </a:p>
          <a:p>
            <a:r>
              <a:rPr lang="en-GB" sz="3200" dirty="0"/>
              <a:t>Social isolation</a:t>
            </a:r>
          </a:p>
          <a:p>
            <a:r>
              <a:rPr lang="en-GB" sz="3200" dirty="0"/>
              <a:t>Economic deprivation (</a:t>
            </a:r>
            <a:r>
              <a:rPr lang="en-GB" sz="3200" dirty="0" err="1"/>
              <a:t>inc</a:t>
            </a:r>
            <a:r>
              <a:rPr lang="en-GB" sz="3200" dirty="0"/>
              <a:t> homelessness)</a:t>
            </a:r>
          </a:p>
          <a:p>
            <a:r>
              <a:rPr lang="en-GB" sz="3200" dirty="0"/>
              <a:t>Connections with people involved in gangs</a:t>
            </a:r>
          </a:p>
          <a:p>
            <a:r>
              <a:rPr lang="en-GB" sz="3200" dirty="0"/>
              <a:t>Having a physical or learning disability</a:t>
            </a:r>
          </a:p>
          <a:p>
            <a:r>
              <a:rPr lang="en-GB" sz="3200" dirty="0"/>
              <a:t>Metal health concerns</a:t>
            </a:r>
          </a:p>
          <a:p>
            <a:r>
              <a:rPr lang="en-GB" sz="3200" dirty="0"/>
              <a:t>Substance misuse</a:t>
            </a:r>
          </a:p>
          <a:p>
            <a:r>
              <a:rPr lang="en-GB" sz="3200" dirty="0"/>
              <a:t>Formerly LAC</a:t>
            </a:r>
          </a:p>
        </p:txBody>
      </p:sp>
      <p:sp>
        <p:nvSpPr>
          <p:cNvPr id="3" name="Title 2"/>
          <p:cNvSpPr>
            <a:spLocks noGrp="1"/>
          </p:cNvSpPr>
          <p:nvPr>
            <p:ph type="title"/>
          </p:nvPr>
        </p:nvSpPr>
        <p:spPr/>
        <p:txBody>
          <a:bodyPr/>
          <a:lstStyle/>
          <a:p>
            <a:r>
              <a:rPr lang="en-GB" dirty="0"/>
              <a:t>Those at Risk</a:t>
            </a:r>
          </a:p>
        </p:txBody>
      </p:sp>
    </p:spTree>
    <p:extLst>
      <p:ext uri="{BB962C8B-B14F-4D97-AF65-F5344CB8AC3E}">
        <p14:creationId xmlns:p14="http://schemas.microsoft.com/office/powerpoint/2010/main" val="58875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82149"/>
            <a:ext cx="10972800" cy="4725144"/>
          </a:xfrm>
        </p:spPr>
        <p:txBody>
          <a:bodyPr/>
          <a:lstStyle/>
          <a:p>
            <a:r>
              <a:rPr lang="en-GB" sz="3200" dirty="0"/>
              <a:t>Increase in people entering and leaving</a:t>
            </a:r>
          </a:p>
          <a:p>
            <a:r>
              <a:rPr lang="en-GB" sz="3200" dirty="0"/>
              <a:t>Cars/bikes outside, ASB, unsociable times</a:t>
            </a:r>
          </a:p>
          <a:p>
            <a:r>
              <a:rPr lang="en-GB" sz="3200" dirty="0"/>
              <a:t>Unexplained acquisition of money/expensive items</a:t>
            </a:r>
          </a:p>
          <a:p>
            <a:r>
              <a:rPr lang="en-GB" sz="3200" dirty="0"/>
              <a:t>Excessive texts/phone calls, multiple phones</a:t>
            </a:r>
          </a:p>
          <a:p>
            <a:r>
              <a:rPr lang="en-GB" sz="3200" dirty="0"/>
              <a:t>Unexplained injuries</a:t>
            </a:r>
          </a:p>
          <a:p>
            <a:r>
              <a:rPr lang="en-GB" sz="3200" dirty="0"/>
              <a:t>Gang association or isolation from peers</a:t>
            </a:r>
          </a:p>
        </p:txBody>
      </p:sp>
      <p:sp>
        <p:nvSpPr>
          <p:cNvPr id="3" name="Title 2"/>
          <p:cNvSpPr>
            <a:spLocks noGrp="1"/>
          </p:cNvSpPr>
          <p:nvPr>
            <p:ph type="title"/>
          </p:nvPr>
        </p:nvSpPr>
        <p:spPr/>
        <p:txBody>
          <a:bodyPr/>
          <a:lstStyle/>
          <a:p>
            <a:r>
              <a:rPr lang="en-GB" dirty="0"/>
              <a:t>Indicators</a:t>
            </a:r>
          </a:p>
        </p:txBody>
      </p:sp>
    </p:spTree>
    <p:extLst>
      <p:ext uri="{BB962C8B-B14F-4D97-AF65-F5344CB8AC3E}">
        <p14:creationId xmlns:p14="http://schemas.microsoft.com/office/powerpoint/2010/main" val="2954017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302427"/>
            <a:ext cx="10972800" cy="4525963"/>
          </a:xfrm>
        </p:spPr>
        <p:txBody>
          <a:bodyPr/>
          <a:lstStyle/>
          <a:p>
            <a:r>
              <a:rPr lang="en-GB" sz="3200" dirty="0"/>
              <a:t>Any response needs to be person centred</a:t>
            </a:r>
          </a:p>
          <a:p>
            <a:r>
              <a:rPr lang="en-GB" sz="3200" dirty="0"/>
              <a:t>Making Safeguarding Personal</a:t>
            </a:r>
          </a:p>
          <a:p>
            <a:r>
              <a:rPr lang="en-GB" sz="3200" dirty="0"/>
              <a:t>Share Information</a:t>
            </a:r>
          </a:p>
          <a:p>
            <a:r>
              <a:rPr lang="en-GB" sz="3200" dirty="0"/>
              <a:t>Likely partner agencies; Police, Social Care (Children &amp; Adults), local authority, housing, health workers, substance abuse agencies, voluntary sector &amp; care providers</a:t>
            </a:r>
          </a:p>
          <a:p>
            <a:r>
              <a:rPr lang="en-GB" sz="3200" dirty="0"/>
              <a:t>Are there children involved? MARF</a:t>
            </a:r>
          </a:p>
        </p:txBody>
      </p:sp>
      <p:sp>
        <p:nvSpPr>
          <p:cNvPr id="3" name="Title 2"/>
          <p:cNvSpPr>
            <a:spLocks noGrp="1"/>
          </p:cNvSpPr>
          <p:nvPr>
            <p:ph type="title"/>
          </p:nvPr>
        </p:nvSpPr>
        <p:spPr/>
        <p:txBody>
          <a:bodyPr/>
          <a:lstStyle/>
          <a:p>
            <a:r>
              <a:rPr lang="en-GB" dirty="0"/>
              <a:t>What do we do?</a:t>
            </a:r>
          </a:p>
        </p:txBody>
      </p:sp>
    </p:spTree>
    <p:extLst>
      <p:ext uri="{BB962C8B-B14F-4D97-AF65-F5344CB8AC3E}">
        <p14:creationId xmlns:p14="http://schemas.microsoft.com/office/powerpoint/2010/main" val="2346804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7A3221DF-AFEA-453B-8D0B-134803836298}"/>
              </a:ext>
            </a:extLst>
          </p:cNvPr>
          <p:cNvPicPr>
            <a:picLocks noGrp="1" noRot="1" noChangeAspect="1"/>
          </p:cNvPicPr>
          <p:nvPr>
            <p:ph idx="1"/>
            <a:videoFile r:link="rId1"/>
          </p:nvPr>
        </p:nvPicPr>
        <p:blipFill>
          <a:blip r:embed="rId4"/>
          <a:stretch>
            <a:fillRect/>
          </a:stretch>
        </p:blipFill>
        <p:spPr>
          <a:xfrm>
            <a:off x="776174" y="786809"/>
            <a:ext cx="10664456" cy="5998757"/>
          </a:xfrm>
          <a:prstGeom prst="rect">
            <a:avLst/>
          </a:prstGeom>
        </p:spPr>
      </p:pic>
      <p:sp>
        <p:nvSpPr>
          <p:cNvPr id="3" name="Title 2"/>
          <p:cNvSpPr>
            <a:spLocks noGrp="1"/>
          </p:cNvSpPr>
          <p:nvPr>
            <p:ph type="title"/>
          </p:nvPr>
        </p:nvSpPr>
        <p:spPr>
          <a:xfrm>
            <a:off x="609600" y="-44352"/>
            <a:ext cx="10972800" cy="1143000"/>
          </a:xfrm>
        </p:spPr>
        <p:txBody>
          <a:bodyPr/>
          <a:lstStyle/>
          <a:p>
            <a:pPr algn="ctr"/>
            <a:r>
              <a:rPr lang="en-GB" dirty="0"/>
              <a:t>Cuckooing Video</a:t>
            </a:r>
          </a:p>
        </p:txBody>
      </p:sp>
    </p:spTree>
    <p:extLst>
      <p:ext uri="{BB962C8B-B14F-4D97-AF65-F5344CB8AC3E}">
        <p14:creationId xmlns:p14="http://schemas.microsoft.com/office/powerpoint/2010/main" val="4230079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err="1"/>
              <a:t>Govt</a:t>
            </a:r>
            <a:r>
              <a:rPr lang="en-GB" dirty="0"/>
              <a:t> Guidance: Criminal Exploitation of Children &amp; Vulnerable Adults</a:t>
            </a:r>
          </a:p>
          <a:p>
            <a:r>
              <a:rPr lang="en-GB" dirty="0"/>
              <a:t>National Crime Agency: County Lines</a:t>
            </a:r>
          </a:p>
          <a:p>
            <a:r>
              <a:rPr lang="en-GB" dirty="0"/>
              <a:t>LLR MAPP </a:t>
            </a:r>
            <a:r>
              <a:rPr lang="en-GB" dirty="0">
                <a:hlinkClick r:id="rId3"/>
              </a:rPr>
              <a:t>https://www.llradultsafeguarding.co.uk/</a:t>
            </a:r>
            <a:endParaRPr lang="en-GB" dirty="0"/>
          </a:p>
          <a:p>
            <a:endParaRPr lang="en-GB" dirty="0"/>
          </a:p>
        </p:txBody>
      </p:sp>
      <p:sp>
        <p:nvSpPr>
          <p:cNvPr id="3" name="Title 2"/>
          <p:cNvSpPr>
            <a:spLocks noGrp="1"/>
          </p:cNvSpPr>
          <p:nvPr>
            <p:ph type="title"/>
          </p:nvPr>
        </p:nvSpPr>
        <p:spPr/>
        <p:txBody>
          <a:bodyPr/>
          <a:lstStyle/>
          <a:p>
            <a:r>
              <a:rPr lang="en-GB" dirty="0"/>
              <a:t>Relevant Guidance</a:t>
            </a:r>
          </a:p>
        </p:txBody>
      </p:sp>
    </p:spTree>
    <p:extLst>
      <p:ext uri="{BB962C8B-B14F-4D97-AF65-F5344CB8AC3E}">
        <p14:creationId xmlns:p14="http://schemas.microsoft.com/office/powerpoint/2010/main" val="1718368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78024-B9BC-4C30-9A97-69490ACD5FD0}"/>
              </a:ext>
            </a:extLst>
          </p:cNvPr>
          <p:cNvSpPr>
            <a:spLocks noGrp="1"/>
          </p:cNvSpPr>
          <p:nvPr>
            <p:ph type="ctrTitle"/>
          </p:nvPr>
        </p:nvSpPr>
        <p:spPr>
          <a:xfrm>
            <a:off x="786814" y="2130428"/>
            <a:ext cx="10597116" cy="1470025"/>
          </a:xfrm>
        </p:spPr>
        <p:txBody>
          <a:bodyPr>
            <a:noAutofit/>
          </a:bodyPr>
          <a:lstStyle/>
          <a:p>
            <a:r>
              <a:rPr lang="en-GB" sz="5400" b="1" dirty="0"/>
              <a:t>Leicester, Leicestershire and Rutland Working with Adults at Risk </a:t>
            </a:r>
          </a:p>
        </p:txBody>
      </p:sp>
      <p:sp>
        <p:nvSpPr>
          <p:cNvPr id="3" name="Subtitle 2">
            <a:extLst>
              <a:ext uri="{FF2B5EF4-FFF2-40B4-BE49-F238E27FC236}">
                <a16:creationId xmlns:a16="http://schemas.microsoft.com/office/drawing/2014/main" id="{C4A5F429-25F3-42DC-AEA9-DE53422CCE31}"/>
              </a:ext>
            </a:extLst>
          </p:cNvPr>
          <p:cNvSpPr>
            <a:spLocks noGrp="1"/>
          </p:cNvSpPr>
          <p:nvPr>
            <p:ph type="subTitle" idx="1"/>
          </p:nvPr>
        </p:nvSpPr>
        <p:spPr>
          <a:xfrm>
            <a:off x="1828800" y="4268976"/>
            <a:ext cx="8534400" cy="1752600"/>
          </a:xfrm>
        </p:spPr>
        <p:txBody>
          <a:bodyPr/>
          <a:lstStyle/>
          <a:p>
            <a:r>
              <a:rPr lang="en-GB" sz="4400" dirty="0"/>
              <a:t>Guidance Launch November 2020</a:t>
            </a:r>
          </a:p>
        </p:txBody>
      </p:sp>
    </p:spTree>
    <p:extLst>
      <p:ext uri="{BB962C8B-B14F-4D97-AF65-F5344CB8AC3E}">
        <p14:creationId xmlns:p14="http://schemas.microsoft.com/office/powerpoint/2010/main" val="696275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4DBFE-DDC7-48CE-8FBB-1A45CE60073A}"/>
              </a:ext>
            </a:extLst>
          </p:cNvPr>
          <p:cNvSpPr>
            <a:spLocks noGrp="1"/>
          </p:cNvSpPr>
          <p:nvPr>
            <p:ph type="title"/>
          </p:nvPr>
        </p:nvSpPr>
        <p:spPr/>
        <p:txBody>
          <a:bodyPr/>
          <a:lstStyle/>
          <a:p>
            <a:r>
              <a:rPr lang="en-GB" sz="4400" b="1" dirty="0"/>
              <a:t>What will this presentation cover?</a:t>
            </a:r>
          </a:p>
        </p:txBody>
      </p:sp>
      <p:sp>
        <p:nvSpPr>
          <p:cNvPr id="3" name="Content Placeholder 2">
            <a:extLst>
              <a:ext uri="{FF2B5EF4-FFF2-40B4-BE49-F238E27FC236}">
                <a16:creationId xmlns:a16="http://schemas.microsoft.com/office/drawing/2014/main" id="{40F75328-5C43-41E1-8818-4D3043DA646D}"/>
              </a:ext>
            </a:extLst>
          </p:cNvPr>
          <p:cNvSpPr>
            <a:spLocks noGrp="1"/>
          </p:cNvSpPr>
          <p:nvPr>
            <p:ph idx="1"/>
          </p:nvPr>
        </p:nvSpPr>
        <p:spPr/>
        <p:txBody>
          <a:bodyPr/>
          <a:lstStyle/>
          <a:p>
            <a:r>
              <a:rPr lang="en-GB" sz="3600" dirty="0"/>
              <a:t>An overview of how to use the guidance</a:t>
            </a:r>
          </a:p>
          <a:p>
            <a:r>
              <a:rPr lang="en-GB" sz="3600" dirty="0"/>
              <a:t>The Guidance was developed on a multi-agency basis in response to increasing experience of working with cuckooing within Safeguarding Adults Guidance locally</a:t>
            </a:r>
          </a:p>
          <a:p>
            <a:r>
              <a:rPr lang="en-GB" sz="3600" dirty="0"/>
              <a:t>The following slides also show cuckooing incidents which have occurred on a national basis and as portrayed in popular media </a:t>
            </a:r>
          </a:p>
          <a:p>
            <a:endParaRPr lang="en-GB" dirty="0"/>
          </a:p>
        </p:txBody>
      </p:sp>
    </p:spTree>
    <p:extLst>
      <p:ext uri="{BB962C8B-B14F-4D97-AF65-F5344CB8AC3E}">
        <p14:creationId xmlns:p14="http://schemas.microsoft.com/office/powerpoint/2010/main" val="2131616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59FDAA-A877-45A3-95B8-74A29D83BE79}"/>
              </a:ext>
            </a:extLst>
          </p:cNvPr>
          <p:cNvSpPr>
            <a:spLocks noGrp="1"/>
          </p:cNvSpPr>
          <p:nvPr>
            <p:ph type="subTitle" idx="1"/>
          </p:nvPr>
        </p:nvSpPr>
        <p:spPr>
          <a:xfrm>
            <a:off x="7434963" y="7982639"/>
            <a:ext cx="10652880" cy="1655762"/>
          </a:xfrm>
        </p:spPr>
        <p:txBody>
          <a:bodyPr/>
          <a:lstStyle/>
          <a:p>
            <a:endParaRPr lang="en-GB" dirty="0"/>
          </a:p>
        </p:txBody>
      </p:sp>
      <p:pic>
        <p:nvPicPr>
          <p:cNvPr id="6" name="Picture 5">
            <a:extLst>
              <a:ext uri="{FF2B5EF4-FFF2-40B4-BE49-F238E27FC236}">
                <a16:creationId xmlns:a16="http://schemas.microsoft.com/office/drawing/2014/main" id="{1900A727-56C4-4381-80D9-4D62FA15A3D3}"/>
              </a:ext>
            </a:extLst>
          </p:cNvPr>
          <p:cNvPicPr>
            <a:picLocks noChangeAspect="1"/>
          </p:cNvPicPr>
          <p:nvPr/>
        </p:nvPicPr>
        <p:blipFill rotWithShape="1">
          <a:blip r:embed="rId3"/>
          <a:srcRect l="2205" t="6040" r="6576" b="9953"/>
          <a:stretch/>
        </p:blipFill>
        <p:spPr>
          <a:xfrm>
            <a:off x="5493949" y="3306677"/>
            <a:ext cx="6698051" cy="2185277"/>
          </a:xfrm>
          <a:prstGeom prst="rect">
            <a:avLst/>
          </a:prstGeom>
          <a:ln>
            <a:noFill/>
          </a:ln>
          <a:effectLst>
            <a:outerShdw blurRad="292100" dist="139700" dir="2700000" algn="tl" rotWithShape="0">
              <a:srgbClr val="333333">
                <a:alpha val="65000"/>
              </a:srgbClr>
            </a:outerShdw>
          </a:effectLst>
        </p:spPr>
      </p:pic>
      <p:pic>
        <p:nvPicPr>
          <p:cNvPr id="1030" name="Picture 2" descr="image004">
            <a:extLst>
              <a:ext uri="{FF2B5EF4-FFF2-40B4-BE49-F238E27FC236}">
                <a16:creationId xmlns:a16="http://schemas.microsoft.com/office/drawing/2014/main" id="{64209B02-B119-445E-B439-6F00283F19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50"/>
          <a:stretch/>
        </p:blipFill>
        <p:spPr bwMode="auto">
          <a:xfrm>
            <a:off x="5463653" y="388003"/>
            <a:ext cx="6758642" cy="26132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09DE1E17-048D-4938-B10F-691DB28CEB27}"/>
              </a:ext>
            </a:extLst>
          </p:cNvPr>
          <p:cNvGrpSpPr/>
          <p:nvPr/>
        </p:nvGrpSpPr>
        <p:grpSpPr>
          <a:xfrm>
            <a:off x="-1" y="-24764"/>
            <a:ext cx="5437662" cy="6882764"/>
            <a:chOff x="-1" y="-24764"/>
            <a:chExt cx="5437662" cy="6882764"/>
          </a:xfrm>
        </p:grpSpPr>
        <p:pic>
          <p:nvPicPr>
            <p:cNvPr id="5" name="Picture 4">
              <a:extLst>
                <a:ext uri="{FF2B5EF4-FFF2-40B4-BE49-F238E27FC236}">
                  <a16:creationId xmlns:a16="http://schemas.microsoft.com/office/drawing/2014/main" id="{9FEA69BF-CA7E-4A36-97A4-B9056A589BC2}"/>
                </a:ext>
              </a:extLst>
            </p:cNvPr>
            <p:cNvPicPr>
              <a:picLocks noChangeAspect="1"/>
            </p:cNvPicPr>
            <p:nvPr/>
          </p:nvPicPr>
          <p:blipFill rotWithShape="1">
            <a:blip r:embed="rId5"/>
            <a:srcRect b="9625"/>
            <a:stretch/>
          </p:blipFill>
          <p:spPr>
            <a:xfrm>
              <a:off x="-1" y="-24764"/>
              <a:ext cx="5437662" cy="6882764"/>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D68C8C58-D038-4E57-9E49-7B12A0DB9E43}"/>
                </a:ext>
              </a:extLst>
            </p:cNvPr>
            <p:cNvPicPr>
              <a:picLocks noChangeAspect="1"/>
            </p:cNvPicPr>
            <p:nvPr/>
          </p:nvPicPr>
          <p:blipFill>
            <a:blip r:embed="rId6"/>
            <a:stretch>
              <a:fillRect/>
            </a:stretch>
          </p:blipFill>
          <p:spPr>
            <a:xfrm>
              <a:off x="4158356" y="188725"/>
              <a:ext cx="1151774" cy="1151774"/>
            </a:xfrm>
            <a:prstGeom prst="rect">
              <a:avLst/>
            </a:prstGeom>
          </p:spPr>
        </p:pic>
      </p:grpSp>
    </p:spTree>
    <p:extLst>
      <p:ext uri="{BB962C8B-B14F-4D97-AF65-F5344CB8AC3E}">
        <p14:creationId xmlns:p14="http://schemas.microsoft.com/office/powerpoint/2010/main" val="1409153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1AC31-428A-48C3-8B3D-F15E3EC897B4}"/>
              </a:ext>
            </a:extLst>
          </p:cNvPr>
          <p:cNvSpPr>
            <a:spLocks noGrp="1"/>
          </p:cNvSpPr>
          <p:nvPr>
            <p:ph type="title"/>
          </p:nvPr>
        </p:nvSpPr>
        <p:spPr>
          <a:xfrm>
            <a:off x="2551044" y="55981"/>
            <a:ext cx="8229600" cy="1143000"/>
          </a:xfrm>
        </p:spPr>
        <p:txBody>
          <a:bodyPr/>
          <a:lstStyle/>
          <a:p>
            <a:r>
              <a:rPr lang="en-GB" b="1" dirty="0"/>
              <a:t>Webinar etiquette and group agreement</a:t>
            </a:r>
          </a:p>
        </p:txBody>
      </p:sp>
      <p:sp>
        <p:nvSpPr>
          <p:cNvPr id="3" name="Content Placeholder 2">
            <a:extLst>
              <a:ext uri="{FF2B5EF4-FFF2-40B4-BE49-F238E27FC236}">
                <a16:creationId xmlns:a16="http://schemas.microsoft.com/office/drawing/2014/main" id="{9C88E550-38D7-42DC-B029-B956B6565828}"/>
              </a:ext>
            </a:extLst>
          </p:cNvPr>
          <p:cNvSpPr>
            <a:spLocks noGrp="1"/>
          </p:cNvSpPr>
          <p:nvPr>
            <p:ph idx="1"/>
          </p:nvPr>
        </p:nvSpPr>
        <p:spPr>
          <a:xfrm>
            <a:off x="477077" y="950502"/>
            <a:ext cx="11537713" cy="5629201"/>
          </a:xfrm>
        </p:spPr>
        <p:txBody>
          <a:bodyPr/>
          <a:lstStyle/>
          <a:p>
            <a:pPr marL="0" indent="0">
              <a:buNone/>
            </a:pPr>
            <a:r>
              <a:rPr lang="en-GB" sz="2800" dirty="0"/>
              <a:t>In order to get the most out of this webinar, please:</a:t>
            </a:r>
          </a:p>
          <a:p>
            <a:r>
              <a:rPr lang="en-GB" sz="2800" dirty="0"/>
              <a:t>Close any other windows (email, Skype, etc.) so you’re not distracted</a:t>
            </a:r>
          </a:p>
          <a:p>
            <a:r>
              <a:rPr lang="en-GB" sz="2800" dirty="0"/>
              <a:t>Webcams will only be used by presenters – please turn yours off</a:t>
            </a:r>
          </a:p>
          <a:p>
            <a:r>
              <a:rPr lang="en-GB" sz="2800" dirty="0"/>
              <a:t>Please ask questions in the chat function – Helen will monitor this</a:t>
            </a:r>
          </a:p>
          <a:p>
            <a:r>
              <a:rPr lang="en-GB" sz="2800" dirty="0"/>
              <a:t>All mics to be muted apart from presenters – or when invited </a:t>
            </a:r>
          </a:p>
          <a:p>
            <a:r>
              <a:rPr lang="en-GB" sz="2800" dirty="0"/>
              <a:t>Listen, engage and participate </a:t>
            </a:r>
          </a:p>
          <a:p>
            <a:r>
              <a:rPr lang="en-GB" sz="2800" dirty="0"/>
              <a:t>We want this session to be as interactive as possible – Helen may ask for contributions from participants (it would be nice to actually hear peoples voices from time to time) </a:t>
            </a:r>
          </a:p>
          <a:p>
            <a:r>
              <a:rPr lang="en-GB" sz="2800" dirty="0"/>
              <a:t>Slides are available to download from the chat function</a:t>
            </a:r>
          </a:p>
          <a:p>
            <a:r>
              <a:rPr lang="en-GB" sz="2800" dirty="0"/>
              <a:t>This session will be recorded</a:t>
            </a:r>
          </a:p>
          <a:p>
            <a:pPr marL="0" indent="0">
              <a:buNone/>
            </a:pPr>
            <a:endParaRPr lang="en-GB" dirty="0"/>
          </a:p>
        </p:txBody>
      </p:sp>
    </p:spTree>
    <p:extLst>
      <p:ext uri="{BB962C8B-B14F-4D97-AF65-F5344CB8AC3E}">
        <p14:creationId xmlns:p14="http://schemas.microsoft.com/office/powerpoint/2010/main" val="4236000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1262FE7-F205-45BA-AB3C-52C81168B85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47001" y="896964"/>
            <a:ext cx="3876675" cy="5162550"/>
          </a:xfrm>
          <a:prstGeom prst="rect">
            <a:avLst/>
          </a:prstGeom>
          <a:ln>
            <a:noFill/>
          </a:ln>
          <a:effectLst>
            <a:outerShdw blurRad="292100" dist="139700" dir="2700000" algn="tl" rotWithShape="0">
              <a:srgbClr val="333333">
                <a:alpha val="65000"/>
              </a:srgbClr>
            </a:outerShdw>
          </a:effectLst>
        </p:spPr>
      </p:pic>
      <p:pic>
        <p:nvPicPr>
          <p:cNvPr id="2050" name="Picture 1" descr="image002">
            <a:extLst>
              <a:ext uri="{FF2B5EF4-FFF2-40B4-BE49-F238E27FC236}">
                <a16:creationId xmlns:a16="http://schemas.microsoft.com/office/drawing/2014/main" id="{0B9E27AB-1012-4AB7-98A6-506854DD38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812" y="1333431"/>
            <a:ext cx="7498191" cy="93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descr="image003">
            <a:extLst>
              <a:ext uri="{FF2B5EF4-FFF2-40B4-BE49-F238E27FC236}">
                <a16:creationId xmlns:a16="http://schemas.microsoft.com/office/drawing/2014/main" id="{C0893637-A645-4449-9059-F1FB025751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815" y="2944723"/>
            <a:ext cx="7560186"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DD6FE90-9EEF-4FD3-9CB1-854436FA0F7B}"/>
              </a:ext>
            </a:extLst>
          </p:cNvPr>
          <p:cNvSpPr/>
          <p:nvPr/>
        </p:nvSpPr>
        <p:spPr>
          <a:xfrm>
            <a:off x="186814" y="2967335"/>
            <a:ext cx="7438936" cy="1754326"/>
          </a:xfrm>
          <a:prstGeom prst="rect">
            <a:avLst/>
          </a:prstGeom>
        </p:spPr>
        <p:txBody>
          <a:bodyPr wrap="square">
            <a:spAutoFit/>
          </a:bodyPr>
          <a:lstStyle/>
          <a:p>
            <a:endParaRPr lang="en-GB" u="sng" dirty="0">
              <a:solidFill>
                <a:srgbClr val="000000"/>
              </a:solidFill>
              <a:latin typeface="Arial" panose="020B0604020202020204" pitchFamily="34" charset="0"/>
              <a:ea typeface="Calibri" panose="020F0502020204030204" pitchFamily="34" charset="0"/>
              <a:hlinkClick r:id="" action="ppaction://noaction"/>
            </a:endParaRPr>
          </a:p>
          <a:p>
            <a:endParaRPr lang="en-GB" u="sng" dirty="0">
              <a:solidFill>
                <a:srgbClr val="000000"/>
              </a:solidFill>
              <a:latin typeface="Arial" panose="020B0604020202020204" pitchFamily="34" charset="0"/>
              <a:ea typeface="Calibri" panose="020F0502020204030204" pitchFamily="34" charset="0"/>
              <a:hlinkClick r:id="" action="ppaction://noaction"/>
            </a:endParaRPr>
          </a:p>
          <a:p>
            <a:endParaRPr lang="en-GB" u="sng" dirty="0">
              <a:solidFill>
                <a:srgbClr val="000000"/>
              </a:solidFill>
              <a:latin typeface="Arial" panose="020B0604020202020204" pitchFamily="34" charset="0"/>
              <a:ea typeface="Calibri" panose="020F0502020204030204" pitchFamily="34" charset="0"/>
              <a:hlinkClick r:id="" action="ppaction://noaction"/>
            </a:endParaRPr>
          </a:p>
          <a:p>
            <a:endParaRPr lang="en-GB" u="sng" dirty="0">
              <a:solidFill>
                <a:srgbClr val="000000"/>
              </a:solidFill>
              <a:latin typeface="Arial" panose="020B0604020202020204" pitchFamily="34" charset="0"/>
              <a:ea typeface="Calibri" panose="020F0502020204030204" pitchFamily="34" charset="0"/>
              <a:hlinkClick r:id="" action="ppaction://noaction"/>
            </a:endParaRPr>
          </a:p>
          <a:p>
            <a:r>
              <a:rPr lang="en-GB" u="sng" dirty="0">
                <a:solidFill>
                  <a:srgbClr val="000000"/>
                </a:solidFill>
                <a:latin typeface="Arial" panose="020B0604020202020204" pitchFamily="34" charset="0"/>
                <a:ea typeface="Calibri" panose="020F0502020204030204" pitchFamily="34" charset="0"/>
                <a:hlinkClick r:id="" action="ppaction://noaction"/>
              </a:rPr>
              <a:t>https://www.leics.police.uk/news/leicestershire/news/2020/september/forty-arrested-during-county-lines-intensification-week/</a:t>
            </a:r>
            <a:endParaRPr lang="en-GB" dirty="0"/>
          </a:p>
        </p:txBody>
      </p:sp>
    </p:spTree>
    <p:extLst>
      <p:ext uri="{BB962C8B-B14F-4D97-AF65-F5344CB8AC3E}">
        <p14:creationId xmlns:p14="http://schemas.microsoft.com/office/powerpoint/2010/main" val="3744161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395B4-1B6A-48FC-A438-624B121EDBBA}"/>
              </a:ext>
            </a:extLst>
          </p:cNvPr>
          <p:cNvSpPr>
            <a:spLocks noGrp="1"/>
          </p:cNvSpPr>
          <p:nvPr>
            <p:ph type="title"/>
          </p:nvPr>
        </p:nvSpPr>
        <p:spPr/>
        <p:txBody>
          <a:bodyPr/>
          <a:lstStyle/>
          <a:p>
            <a:r>
              <a:rPr lang="en-GB" sz="4400" b="1" dirty="0"/>
              <a:t>What is the guidance for ?</a:t>
            </a:r>
          </a:p>
        </p:txBody>
      </p:sp>
      <p:graphicFrame>
        <p:nvGraphicFramePr>
          <p:cNvPr id="4" name="Content Placeholder 3">
            <a:extLst>
              <a:ext uri="{FF2B5EF4-FFF2-40B4-BE49-F238E27FC236}">
                <a16:creationId xmlns:a16="http://schemas.microsoft.com/office/drawing/2014/main" id="{CA20E6F3-1EEE-4DFE-9E9A-5C4245233004}"/>
              </a:ext>
            </a:extLst>
          </p:cNvPr>
          <p:cNvGraphicFramePr>
            <a:graphicFrameLocks noGrp="1"/>
          </p:cNvGraphicFramePr>
          <p:nvPr>
            <p:ph idx="1"/>
            <p:extLst>
              <p:ext uri="{D42A27DB-BD31-4B8C-83A1-F6EECF244321}">
                <p14:modId xmlns:p14="http://schemas.microsoft.com/office/powerpoint/2010/main" val="184189417"/>
              </p:ext>
            </p:extLst>
          </p:nvPr>
        </p:nvGraphicFramePr>
        <p:xfrm>
          <a:off x="531628" y="1329070"/>
          <a:ext cx="11472530" cy="5337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085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D6ABB-32ED-4555-B72D-4C98A6E0D646}"/>
              </a:ext>
            </a:extLst>
          </p:cNvPr>
          <p:cNvSpPr>
            <a:spLocks noGrp="1"/>
          </p:cNvSpPr>
          <p:nvPr>
            <p:ph type="title"/>
          </p:nvPr>
        </p:nvSpPr>
        <p:spPr/>
        <p:txBody>
          <a:bodyPr/>
          <a:lstStyle/>
          <a:p>
            <a:r>
              <a:rPr lang="en-GB" sz="4400" b="1" dirty="0"/>
              <a:t>Who does the guidance apply to?</a:t>
            </a:r>
          </a:p>
        </p:txBody>
      </p:sp>
      <p:graphicFrame>
        <p:nvGraphicFramePr>
          <p:cNvPr id="4" name="Content Placeholder 3">
            <a:extLst>
              <a:ext uri="{FF2B5EF4-FFF2-40B4-BE49-F238E27FC236}">
                <a16:creationId xmlns:a16="http://schemas.microsoft.com/office/drawing/2014/main" id="{D45BA483-E370-4318-934F-729108FE86AD}"/>
              </a:ext>
            </a:extLst>
          </p:cNvPr>
          <p:cNvGraphicFramePr>
            <a:graphicFrameLocks noGrp="1"/>
          </p:cNvGraphicFramePr>
          <p:nvPr>
            <p:ph idx="1"/>
            <p:extLst>
              <p:ext uri="{D42A27DB-BD31-4B8C-83A1-F6EECF244321}">
                <p14:modId xmlns:p14="http://schemas.microsoft.com/office/powerpoint/2010/main" val="3653480869"/>
              </p:ext>
            </p:extLst>
          </p:nvPr>
        </p:nvGraphicFramePr>
        <p:xfrm>
          <a:off x="255181" y="1233377"/>
          <a:ext cx="11327219" cy="5188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5596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12899-846B-4018-B6E0-B15252E49882}"/>
              </a:ext>
            </a:extLst>
          </p:cNvPr>
          <p:cNvSpPr>
            <a:spLocks noGrp="1"/>
          </p:cNvSpPr>
          <p:nvPr>
            <p:ph type="title"/>
          </p:nvPr>
        </p:nvSpPr>
        <p:spPr>
          <a:xfrm>
            <a:off x="609600" y="157675"/>
            <a:ext cx="10972800" cy="1143000"/>
          </a:xfrm>
        </p:spPr>
        <p:txBody>
          <a:bodyPr/>
          <a:lstStyle/>
          <a:p>
            <a:r>
              <a:rPr lang="en-GB" sz="4400" b="1" dirty="0"/>
              <a:t>How does the guidance link with </a:t>
            </a:r>
            <a:br>
              <a:rPr lang="en-GB" sz="4400" b="1" dirty="0"/>
            </a:br>
            <a:r>
              <a:rPr lang="en-GB" sz="4400" b="1" dirty="0"/>
              <a:t>Safeguarding Enquiries?</a:t>
            </a:r>
          </a:p>
        </p:txBody>
      </p:sp>
      <p:sp>
        <p:nvSpPr>
          <p:cNvPr id="3" name="Content Placeholder 2">
            <a:extLst>
              <a:ext uri="{FF2B5EF4-FFF2-40B4-BE49-F238E27FC236}">
                <a16:creationId xmlns:a16="http://schemas.microsoft.com/office/drawing/2014/main" id="{DA3D9E96-5BA8-4D08-AA32-EFADC5CBF930}"/>
              </a:ext>
            </a:extLst>
          </p:cNvPr>
          <p:cNvSpPr>
            <a:spLocks noGrp="1"/>
          </p:cNvSpPr>
          <p:nvPr>
            <p:ph idx="1"/>
          </p:nvPr>
        </p:nvSpPr>
        <p:spPr>
          <a:xfrm>
            <a:off x="340242" y="1408809"/>
            <a:ext cx="11398102" cy="4525963"/>
          </a:xfrm>
        </p:spPr>
        <p:txBody>
          <a:bodyPr/>
          <a:lstStyle/>
          <a:p>
            <a:r>
              <a:rPr lang="en-GB" sz="3200" dirty="0"/>
              <a:t>It is important to note that any agency can lead the multi -agency planning meetings, and this does not necessarily need to be Adult Social Care. Within this processes, we need to consider vulnerability and risk in a broad sense</a:t>
            </a:r>
          </a:p>
          <a:p>
            <a:r>
              <a:rPr lang="en-GB" sz="3200" dirty="0"/>
              <a:t>However, where the concerns reach the “Incident Indicating Harm/Impact” section of the Safeguarding Adults Thresholds Guidance relating to any category of abuse related to cuckooing, and there is indication that the adult at risk may be unable to take steps to protect themselves due to their care and support needs, the Local Authority must always be part of the process</a:t>
            </a:r>
          </a:p>
          <a:p>
            <a:endParaRPr lang="en-GB" dirty="0"/>
          </a:p>
        </p:txBody>
      </p:sp>
    </p:spTree>
    <p:extLst>
      <p:ext uri="{BB962C8B-B14F-4D97-AF65-F5344CB8AC3E}">
        <p14:creationId xmlns:p14="http://schemas.microsoft.com/office/powerpoint/2010/main" val="352579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DF6DD-93EB-4839-B595-24DDB38E9AD3}"/>
              </a:ext>
            </a:extLst>
          </p:cNvPr>
          <p:cNvSpPr>
            <a:spLocks noGrp="1"/>
          </p:cNvSpPr>
          <p:nvPr>
            <p:ph type="title"/>
          </p:nvPr>
        </p:nvSpPr>
        <p:spPr/>
        <p:txBody>
          <a:bodyPr/>
          <a:lstStyle/>
          <a:p>
            <a:r>
              <a:rPr lang="en-GB" sz="4400" b="1" dirty="0"/>
              <a:t>Responding to signs of cuckooing </a:t>
            </a:r>
          </a:p>
        </p:txBody>
      </p:sp>
      <p:sp>
        <p:nvSpPr>
          <p:cNvPr id="3" name="Content Placeholder 2">
            <a:extLst>
              <a:ext uri="{FF2B5EF4-FFF2-40B4-BE49-F238E27FC236}">
                <a16:creationId xmlns:a16="http://schemas.microsoft.com/office/drawing/2014/main" id="{66A21CEF-7871-488A-8F6F-D03D1A56E581}"/>
              </a:ext>
            </a:extLst>
          </p:cNvPr>
          <p:cNvSpPr>
            <a:spLocks noGrp="1"/>
          </p:cNvSpPr>
          <p:nvPr>
            <p:ph idx="1"/>
          </p:nvPr>
        </p:nvSpPr>
        <p:spPr>
          <a:xfrm>
            <a:off x="265813" y="1254642"/>
            <a:ext cx="11557591" cy="5220585"/>
          </a:xfrm>
        </p:spPr>
        <p:txBody>
          <a:bodyPr>
            <a:normAutofit fontScale="92500" lnSpcReduction="10000"/>
          </a:bodyPr>
          <a:lstStyle/>
          <a:p>
            <a:r>
              <a:rPr lang="en-GB" sz="3500" dirty="0"/>
              <a:t>Needs to be person centred in line with making safeguarding personal </a:t>
            </a:r>
          </a:p>
          <a:p>
            <a:r>
              <a:rPr lang="en-GB" sz="3500" dirty="0"/>
              <a:t>Recognise patterns and themes within an area, as this may indicate the concerns are more widespread and more people are at risk from the same perpetrators</a:t>
            </a:r>
          </a:p>
          <a:p>
            <a:r>
              <a:rPr lang="en-GB" sz="3500" dirty="0"/>
              <a:t>Agencies working with people with different need to have an awareness of the indicators of cuckooing and discuss whether there are any known concerns within the area</a:t>
            </a:r>
          </a:p>
          <a:p>
            <a:r>
              <a:rPr lang="en-GB" sz="3500" dirty="0"/>
              <a:t>Where practitioners think that a multi-agency meeting is required under this guidance, they should discuss this with their line manager as soon as possible</a:t>
            </a:r>
          </a:p>
          <a:p>
            <a:pPr marL="0" indent="0">
              <a:buNone/>
            </a:pPr>
            <a:endParaRPr lang="en-GB" dirty="0"/>
          </a:p>
        </p:txBody>
      </p:sp>
    </p:spTree>
    <p:extLst>
      <p:ext uri="{BB962C8B-B14F-4D97-AF65-F5344CB8AC3E}">
        <p14:creationId xmlns:p14="http://schemas.microsoft.com/office/powerpoint/2010/main" val="2409474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7F8F-0DAC-43E4-B998-E1A5C9E39B9E}"/>
              </a:ext>
            </a:extLst>
          </p:cNvPr>
          <p:cNvSpPr>
            <a:spLocks noGrp="1"/>
          </p:cNvSpPr>
          <p:nvPr>
            <p:ph type="title"/>
          </p:nvPr>
        </p:nvSpPr>
        <p:spPr/>
        <p:txBody>
          <a:bodyPr/>
          <a:lstStyle/>
          <a:p>
            <a:r>
              <a:rPr lang="en-GB" sz="4400" b="1" dirty="0"/>
              <a:t>Think about risks to Children</a:t>
            </a:r>
          </a:p>
        </p:txBody>
      </p:sp>
      <p:sp>
        <p:nvSpPr>
          <p:cNvPr id="3" name="Content Placeholder 2">
            <a:extLst>
              <a:ext uri="{FF2B5EF4-FFF2-40B4-BE49-F238E27FC236}">
                <a16:creationId xmlns:a16="http://schemas.microsoft.com/office/drawing/2014/main" id="{B6960823-CE0B-41A0-AA73-3F11738A74AF}"/>
              </a:ext>
            </a:extLst>
          </p:cNvPr>
          <p:cNvSpPr>
            <a:spLocks noGrp="1"/>
          </p:cNvSpPr>
          <p:nvPr>
            <p:ph idx="1"/>
          </p:nvPr>
        </p:nvSpPr>
        <p:spPr>
          <a:xfrm>
            <a:off x="609600" y="1339703"/>
            <a:ext cx="10972800" cy="5243660"/>
          </a:xfrm>
        </p:spPr>
        <p:txBody>
          <a:bodyPr>
            <a:normAutofit lnSpcReduction="10000"/>
          </a:bodyPr>
          <a:lstStyle/>
          <a:p>
            <a:r>
              <a:rPr lang="en-GB" sz="3200" dirty="0"/>
              <a:t>Children can also clearly be at risk from County lines activity and the associated violence, drug dealing and exploitation </a:t>
            </a:r>
          </a:p>
          <a:p>
            <a:r>
              <a:rPr lang="en-GB" sz="3200" dirty="0"/>
              <a:t>If there are any associated concerns within a cuckooing situation about exploitation of children these should be referred immediately to Children’s Social Care and the Police.</a:t>
            </a:r>
          </a:p>
          <a:p>
            <a:pPr marL="0" indent="0">
              <a:buNone/>
            </a:pPr>
            <a:r>
              <a:rPr lang="en-GB" sz="3200" b="1" dirty="0"/>
              <a:t>Please find below local guidance in relation to this</a:t>
            </a:r>
            <a:r>
              <a:rPr lang="en-GB" sz="3200" dirty="0"/>
              <a:t>: </a:t>
            </a:r>
          </a:p>
          <a:p>
            <a:r>
              <a:rPr lang="en-GB" sz="3200" u="sng" dirty="0">
                <a:hlinkClick r:id="rId3"/>
              </a:rPr>
              <a:t>https://lrsb.org.uk/cse</a:t>
            </a:r>
            <a:endParaRPr lang="en-GB" sz="3200" dirty="0"/>
          </a:p>
          <a:p>
            <a:r>
              <a:rPr lang="en-GB" sz="3200" u="sng" dirty="0">
                <a:hlinkClick r:id="rId4"/>
              </a:rPr>
              <a:t>http://www.lcitylscb.org/information-for-practitioners/safeguarding-topics/child-criminal-exploitation-child-sexual-exploitation-trafficking-missing/</a:t>
            </a:r>
            <a:endParaRPr lang="en-GB" sz="3200" dirty="0"/>
          </a:p>
          <a:p>
            <a:endParaRPr lang="en-GB" dirty="0"/>
          </a:p>
        </p:txBody>
      </p:sp>
    </p:spTree>
    <p:extLst>
      <p:ext uri="{BB962C8B-B14F-4D97-AF65-F5344CB8AC3E}">
        <p14:creationId xmlns:p14="http://schemas.microsoft.com/office/powerpoint/2010/main" val="1231607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99F09-4F27-4907-BA27-1440C9E2C64F}"/>
              </a:ext>
            </a:extLst>
          </p:cNvPr>
          <p:cNvSpPr>
            <a:spLocks noGrp="1"/>
          </p:cNvSpPr>
          <p:nvPr>
            <p:ph type="title"/>
          </p:nvPr>
        </p:nvSpPr>
        <p:spPr/>
        <p:txBody>
          <a:bodyPr/>
          <a:lstStyle/>
          <a:p>
            <a:r>
              <a:rPr lang="en-GB" sz="4400" b="1" dirty="0"/>
              <a:t>Who is the lead agency?</a:t>
            </a:r>
          </a:p>
        </p:txBody>
      </p:sp>
      <p:graphicFrame>
        <p:nvGraphicFramePr>
          <p:cNvPr id="4" name="Content Placeholder 3">
            <a:extLst>
              <a:ext uri="{FF2B5EF4-FFF2-40B4-BE49-F238E27FC236}">
                <a16:creationId xmlns:a16="http://schemas.microsoft.com/office/drawing/2014/main" id="{34AC6461-2B38-4E5A-9147-FAD0FD6660F4}"/>
              </a:ext>
            </a:extLst>
          </p:cNvPr>
          <p:cNvGraphicFramePr>
            <a:graphicFrameLocks noGrp="1"/>
          </p:cNvGraphicFramePr>
          <p:nvPr>
            <p:ph idx="1"/>
            <p:extLst>
              <p:ext uri="{D42A27DB-BD31-4B8C-83A1-F6EECF244321}">
                <p14:modId xmlns:p14="http://schemas.microsoft.com/office/powerpoint/2010/main" val="241178260"/>
              </p:ext>
            </p:extLst>
          </p:nvPr>
        </p:nvGraphicFramePr>
        <p:xfrm>
          <a:off x="609600" y="1265275"/>
          <a:ext cx="10972800" cy="5050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9905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8E432-D01F-4295-ADDD-AFB2E1709A8E}"/>
              </a:ext>
            </a:extLst>
          </p:cNvPr>
          <p:cNvSpPr>
            <a:spLocks noGrp="1"/>
          </p:cNvSpPr>
          <p:nvPr>
            <p:ph type="title"/>
          </p:nvPr>
        </p:nvSpPr>
        <p:spPr/>
        <p:txBody>
          <a:bodyPr/>
          <a:lstStyle/>
          <a:p>
            <a:r>
              <a:rPr lang="en-GB" sz="4400" b="1" dirty="0"/>
              <a:t>Planning the meeting </a:t>
            </a:r>
          </a:p>
        </p:txBody>
      </p:sp>
      <p:graphicFrame>
        <p:nvGraphicFramePr>
          <p:cNvPr id="4" name="Content Placeholder 3">
            <a:extLst>
              <a:ext uri="{FF2B5EF4-FFF2-40B4-BE49-F238E27FC236}">
                <a16:creationId xmlns:a16="http://schemas.microsoft.com/office/drawing/2014/main" id="{F8CF4D21-7EEF-43BB-AB38-B78E1DD6CE24}"/>
              </a:ext>
            </a:extLst>
          </p:cNvPr>
          <p:cNvGraphicFramePr>
            <a:graphicFrameLocks noGrp="1"/>
          </p:cNvGraphicFramePr>
          <p:nvPr>
            <p:ph idx="1"/>
            <p:extLst>
              <p:ext uri="{D42A27DB-BD31-4B8C-83A1-F6EECF244321}">
                <p14:modId xmlns:p14="http://schemas.microsoft.com/office/powerpoint/2010/main" val="2724540898"/>
              </p:ext>
            </p:extLst>
          </p:nvPr>
        </p:nvGraphicFramePr>
        <p:xfrm>
          <a:off x="609600" y="1355644"/>
          <a:ext cx="10972800" cy="5227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2049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5CC81-5357-4E92-9AF5-46704E454730}"/>
              </a:ext>
            </a:extLst>
          </p:cNvPr>
          <p:cNvSpPr>
            <a:spLocks noGrp="1"/>
          </p:cNvSpPr>
          <p:nvPr>
            <p:ph type="title"/>
          </p:nvPr>
        </p:nvSpPr>
        <p:spPr>
          <a:xfrm>
            <a:off x="1059713" y="90377"/>
            <a:ext cx="10972800" cy="1143000"/>
          </a:xfrm>
        </p:spPr>
        <p:txBody>
          <a:bodyPr/>
          <a:lstStyle/>
          <a:p>
            <a:r>
              <a:rPr lang="en-GB" sz="4400" b="1" dirty="0"/>
              <a:t>How do we make sure the adult/s </a:t>
            </a:r>
            <a:br>
              <a:rPr lang="en-GB" sz="4400" b="1" dirty="0"/>
            </a:br>
            <a:r>
              <a:rPr lang="en-GB" sz="4400" b="1" dirty="0"/>
              <a:t>at risk are properly involved?</a:t>
            </a:r>
          </a:p>
        </p:txBody>
      </p:sp>
      <p:graphicFrame>
        <p:nvGraphicFramePr>
          <p:cNvPr id="4" name="Content Placeholder 3">
            <a:extLst>
              <a:ext uri="{FF2B5EF4-FFF2-40B4-BE49-F238E27FC236}">
                <a16:creationId xmlns:a16="http://schemas.microsoft.com/office/drawing/2014/main" id="{A8557FC6-6448-4054-A8F6-CF1539129F5C}"/>
              </a:ext>
            </a:extLst>
          </p:cNvPr>
          <p:cNvGraphicFramePr>
            <a:graphicFrameLocks noGrp="1"/>
          </p:cNvGraphicFramePr>
          <p:nvPr>
            <p:ph idx="1"/>
            <p:extLst>
              <p:ext uri="{D42A27DB-BD31-4B8C-83A1-F6EECF244321}">
                <p14:modId xmlns:p14="http://schemas.microsoft.com/office/powerpoint/2010/main" val="3078284407"/>
              </p:ext>
            </p:extLst>
          </p:nvPr>
        </p:nvGraphicFramePr>
        <p:xfrm>
          <a:off x="-180754" y="1031358"/>
          <a:ext cx="12110484" cy="58266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5185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2F47C-D5E5-45E3-8BE8-6426E53CAA64}"/>
              </a:ext>
            </a:extLst>
          </p:cNvPr>
          <p:cNvSpPr>
            <a:spLocks noGrp="1"/>
          </p:cNvSpPr>
          <p:nvPr>
            <p:ph type="title"/>
          </p:nvPr>
        </p:nvSpPr>
        <p:spPr>
          <a:xfrm>
            <a:off x="609600" y="136409"/>
            <a:ext cx="10972800" cy="1143000"/>
          </a:xfrm>
        </p:spPr>
        <p:txBody>
          <a:bodyPr/>
          <a:lstStyle/>
          <a:p>
            <a:r>
              <a:rPr lang="en-GB" sz="4400" b="1" dirty="0"/>
              <a:t>The purpose of the </a:t>
            </a:r>
            <a:br>
              <a:rPr lang="en-GB" sz="4400" b="1" dirty="0"/>
            </a:br>
            <a:r>
              <a:rPr lang="en-GB" sz="4400" b="1" dirty="0"/>
              <a:t>Multi-Agency planning meeting</a:t>
            </a:r>
          </a:p>
        </p:txBody>
      </p:sp>
      <p:graphicFrame>
        <p:nvGraphicFramePr>
          <p:cNvPr id="4" name="Content Placeholder 3">
            <a:extLst>
              <a:ext uri="{FF2B5EF4-FFF2-40B4-BE49-F238E27FC236}">
                <a16:creationId xmlns:a16="http://schemas.microsoft.com/office/drawing/2014/main" id="{98292958-D60A-4A9A-B702-83932A7C8810}"/>
              </a:ext>
            </a:extLst>
          </p:cNvPr>
          <p:cNvGraphicFramePr>
            <a:graphicFrameLocks noGrp="1"/>
          </p:cNvGraphicFramePr>
          <p:nvPr>
            <p:ph idx="1"/>
            <p:extLst>
              <p:ext uri="{D42A27DB-BD31-4B8C-83A1-F6EECF244321}">
                <p14:modId xmlns:p14="http://schemas.microsoft.com/office/powerpoint/2010/main" val="4249796658"/>
              </p:ext>
            </p:extLst>
          </p:nvPr>
        </p:nvGraphicFramePr>
        <p:xfrm>
          <a:off x="609600" y="1339701"/>
          <a:ext cx="10972800" cy="5435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2309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BCAA6-F2A4-4B43-866D-D355CA671677}"/>
              </a:ext>
            </a:extLst>
          </p:cNvPr>
          <p:cNvSpPr>
            <a:spLocks noGrp="1"/>
          </p:cNvSpPr>
          <p:nvPr>
            <p:ph type="title"/>
          </p:nvPr>
        </p:nvSpPr>
        <p:spPr>
          <a:xfrm>
            <a:off x="203102" y="949916"/>
            <a:ext cx="3011646" cy="549275"/>
          </a:xfrm>
        </p:spPr>
        <p:txBody>
          <a:bodyPr>
            <a:normAutofit fontScale="90000"/>
          </a:bodyPr>
          <a:lstStyle/>
          <a:p>
            <a:pPr algn="ctr"/>
            <a:r>
              <a:rPr lang="en-GB" b="1" dirty="0">
                <a:solidFill>
                  <a:schemeClr val="tx1"/>
                </a:solidFill>
              </a:rPr>
              <a:t>Steven Hoskin</a:t>
            </a:r>
          </a:p>
        </p:txBody>
      </p:sp>
      <p:pic>
        <p:nvPicPr>
          <p:cNvPr id="5" name="Content Placeholder 4">
            <a:extLst>
              <a:ext uri="{FF2B5EF4-FFF2-40B4-BE49-F238E27FC236}">
                <a16:creationId xmlns:a16="http://schemas.microsoft.com/office/drawing/2014/main" id="{8D0D2055-4D05-47A9-8063-CEAA335D7827}"/>
              </a:ext>
            </a:extLst>
          </p:cNvPr>
          <p:cNvPicPr>
            <a:picLocks noGrp="1" noChangeAspect="1"/>
          </p:cNvPicPr>
          <p:nvPr>
            <p:ph sz="half" idx="1"/>
          </p:nvPr>
        </p:nvPicPr>
        <p:blipFill>
          <a:blip r:embed="rId3"/>
          <a:stretch>
            <a:fillRect/>
          </a:stretch>
        </p:blipFill>
        <p:spPr>
          <a:xfrm>
            <a:off x="613356" y="1624440"/>
            <a:ext cx="2191138" cy="3096416"/>
          </a:xfrm>
          <a:prstGeom prst="rect">
            <a:avLst/>
          </a:prstGeom>
          <a:ln>
            <a:noFill/>
          </a:ln>
          <a:effectLst>
            <a:outerShdw blurRad="292100" dist="139700" dir="2700000" algn="tl" rotWithShape="0">
              <a:srgbClr val="333333">
                <a:alpha val="65000"/>
              </a:srgbClr>
            </a:outerShdw>
          </a:effectLst>
        </p:spPr>
      </p:pic>
      <p:sp>
        <p:nvSpPr>
          <p:cNvPr id="4" name="Content Placeholder 3">
            <a:extLst>
              <a:ext uri="{FF2B5EF4-FFF2-40B4-BE49-F238E27FC236}">
                <a16:creationId xmlns:a16="http://schemas.microsoft.com/office/drawing/2014/main" id="{7F92E91C-3637-4A16-9998-4E76821FD23B}"/>
              </a:ext>
            </a:extLst>
          </p:cNvPr>
          <p:cNvSpPr>
            <a:spLocks noGrp="1"/>
          </p:cNvSpPr>
          <p:nvPr>
            <p:ph sz="half" idx="2"/>
          </p:nvPr>
        </p:nvSpPr>
        <p:spPr>
          <a:xfrm>
            <a:off x="3068225" y="266729"/>
            <a:ext cx="8434431" cy="6226146"/>
          </a:xfrm>
        </p:spPr>
        <p:txBody>
          <a:bodyPr>
            <a:noAutofit/>
          </a:bodyPr>
          <a:lstStyle/>
          <a:p>
            <a:pPr marL="0" indent="0">
              <a:buNone/>
            </a:pPr>
            <a:r>
              <a:rPr lang="en-GB" sz="2000" b="1" dirty="0">
                <a:solidFill>
                  <a:schemeClr val="tx1"/>
                </a:solidFill>
              </a:rPr>
              <a:t>Steven Hoskin was 39 years old</a:t>
            </a:r>
          </a:p>
          <a:p>
            <a:r>
              <a:rPr lang="en-GB" sz="2000" dirty="0">
                <a:solidFill>
                  <a:schemeClr val="tx1"/>
                </a:solidFill>
              </a:rPr>
              <a:t>Born to a single woman who herself had a learning disability.</a:t>
            </a:r>
          </a:p>
          <a:p>
            <a:r>
              <a:rPr lang="en-GB" sz="2000" dirty="0">
                <a:solidFill>
                  <a:schemeClr val="tx1"/>
                </a:solidFill>
              </a:rPr>
              <a:t>At 12 years of age he left a local primary school and became a weekly boarder at a special school.</a:t>
            </a:r>
          </a:p>
          <a:p>
            <a:r>
              <a:rPr lang="en-GB" sz="2000" dirty="0">
                <a:solidFill>
                  <a:schemeClr val="tx1"/>
                </a:solidFill>
              </a:rPr>
              <a:t>Steven did not read and had a short attention span  </a:t>
            </a:r>
          </a:p>
          <a:p>
            <a:r>
              <a:rPr lang="en-GB" sz="2000" dirty="0">
                <a:solidFill>
                  <a:schemeClr val="tx1"/>
                </a:solidFill>
              </a:rPr>
              <a:t>After leaving school at 16, Steven was unable to secure employment </a:t>
            </a:r>
          </a:p>
          <a:p>
            <a:r>
              <a:rPr lang="en-GB" sz="2000" dirty="0">
                <a:solidFill>
                  <a:schemeClr val="tx1"/>
                </a:solidFill>
              </a:rPr>
              <a:t>Steven’s life revolved around a small number of key relationships :</a:t>
            </a:r>
          </a:p>
          <a:p>
            <a:pPr lvl="1"/>
            <a:r>
              <a:rPr lang="en-GB" sz="2000" dirty="0">
                <a:solidFill>
                  <a:schemeClr val="tx1"/>
                </a:solidFill>
              </a:rPr>
              <a:t>his mother</a:t>
            </a:r>
          </a:p>
          <a:p>
            <a:pPr lvl="1"/>
            <a:r>
              <a:rPr lang="en-GB" sz="2000" dirty="0">
                <a:solidFill>
                  <a:schemeClr val="tx1"/>
                </a:solidFill>
              </a:rPr>
              <a:t>the owner of the local farm </a:t>
            </a:r>
          </a:p>
          <a:p>
            <a:pPr lvl="1"/>
            <a:r>
              <a:rPr lang="en-GB" sz="2000" dirty="0">
                <a:solidFill>
                  <a:schemeClr val="tx1"/>
                </a:solidFill>
              </a:rPr>
              <a:t>people at a coal merchant’s where he helped from time to time</a:t>
            </a:r>
          </a:p>
          <a:p>
            <a:pPr lvl="1"/>
            <a:r>
              <a:rPr lang="en-GB" sz="2000" dirty="0">
                <a:solidFill>
                  <a:schemeClr val="tx1"/>
                </a:solidFill>
              </a:rPr>
              <a:t>his dog Sue   </a:t>
            </a:r>
          </a:p>
          <a:p>
            <a:r>
              <a:rPr lang="en-GB" sz="2000" dirty="0">
                <a:solidFill>
                  <a:schemeClr val="tx1"/>
                </a:solidFill>
              </a:rPr>
              <a:t>He loved his rural life and he especially enjoyed taking his dog for walks in the local woods.</a:t>
            </a:r>
          </a:p>
          <a:p>
            <a:r>
              <a:rPr lang="en-GB" sz="2000" dirty="0">
                <a:solidFill>
                  <a:schemeClr val="tx1"/>
                </a:solidFill>
              </a:rPr>
              <a:t>A kind hearted, generous and understanding young man.</a:t>
            </a:r>
          </a:p>
          <a:p>
            <a:r>
              <a:rPr lang="en-GB" sz="2000" dirty="0">
                <a:solidFill>
                  <a:schemeClr val="tx1"/>
                </a:solidFill>
              </a:rPr>
              <a:t>He was very fond of music and particularly the sounds of the 60’s and would play it as loudly as possible, not understanding that this impinged on others.</a:t>
            </a:r>
          </a:p>
          <a:p>
            <a:r>
              <a:rPr lang="en-GB" sz="2000" dirty="0">
                <a:solidFill>
                  <a:schemeClr val="tx1"/>
                </a:solidFill>
              </a:rPr>
              <a:t>Steven was ‘forever buying or swapping his ‘hi fi’ equipment.’</a:t>
            </a:r>
          </a:p>
        </p:txBody>
      </p:sp>
    </p:spTree>
    <p:extLst>
      <p:ext uri="{BB962C8B-B14F-4D97-AF65-F5344CB8AC3E}">
        <p14:creationId xmlns:p14="http://schemas.microsoft.com/office/powerpoint/2010/main" val="3792048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569FD-F7A4-482D-8FED-3E423A2C923A}"/>
              </a:ext>
            </a:extLst>
          </p:cNvPr>
          <p:cNvSpPr>
            <a:spLocks noGrp="1"/>
          </p:cNvSpPr>
          <p:nvPr>
            <p:ph type="title"/>
          </p:nvPr>
        </p:nvSpPr>
        <p:spPr>
          <a:xfrm>
            <a:off x="790357" y="338436"/>
            <a:ext cx="10972800" cy="1143000"/>
          </a:xfrm>
        </p:spPr>
        <p:txBody>
          <a:bodyPr/>
          <a:lstStyle/>
          <a:p>
            <a:r>
              <a:rPr lang="en-GB" sz="4400" b="1" dirty="0"/>
              <a:t>Mapping the concerns within the meeting </a:t>
            </a:r>
          </a:p>
        </p:txBody>
      </p:sp>
      <p:graphicFrame>
        <p:nvGraphicFramePr>
          <p:cNvPr id="4" name="Content Placeholder 3">
            <a:extLst>
              <a:ext uri="{FF2B5EF4-FFF2-40B4-BE49-F238E27FC236}">
                <a16:creationId xmlns:a16="http://schemas.microsoft.com/office/drawing/2014/main" id="{260B09D8-35CB-409B-925E-E2CDF8333B9D}"/>
              </a:ext>
            </a:extLst>
          </p:cNvPr>
          <p:cNvGraphicFramePr>
            <a:graphicFrameLocks noGrp="1"/>
          </p:cNvGraphicFramePr>
          <p:nvPr>
            <p:ph idx="1"/>
            <p:extLst>
              <p:ext uri="{D42A27DB-BD31-4B8C-83A1-F6EECF244321}">
                <p14:modId xmlns:p14="http://schemas.microsoft.com/office/powerpoint/2010/main" val="4220842561"/>
              </p:ext>
            </p:extLst>
          </p:nvPr>
        </p:nvGraphicFramePr>
        <p:xfrm>
          <a:off x="609600" y="1286540"/>
          <a:ext cx="10972800" cy="5233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2767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E3A7-FC06-4554-9159-95308A0960FB}"/>
              </a:ext>
            </a:extLst>
          </p:cNvPr>
          <p:cNvSpPr>
            <a:spLocks noGrp="1"/>
          </p:cNvSpPr>
          <p:nvPr>
            <p:ph type="title"/>
          </p:nvPr>
        </p:nvSpPr>
        <p:spPr/>
        <p:txBody>
          <a:bodyPr/>
          <a:lstStyle/>
          <a:p>
            <a:r>
              <a:rPr lang="en-GB" sz="4400" b="1" dirty="0"/>
              <a:t>County Case Study</a:t>
            </a:r>
          </a:p>
        </p:txBody>
      </p:sp>
      <p:sp>
        <p:nvSpPr>
          <p:cNvPr id="3" name="Content Placeholder 2">
            <a:extLst>
              <a:ext uri="{FF2B5EF4-FFF2-40B4-BE49-F238E27FC236}">
                <a16:creationId xmlns:a16="http://schemas.microsoft.com/office/drawing/2014/main" id="{28EB7863-4EC0-489D-B57B-3DF33A6F5342}"/>
              </a:ext>
            </a:extLst>
          </p:cNvPr>
          <p:cNvSpPr>
            <a:spLocks noGrp="1"/>
          </p:cNvSpPr>
          <p:nvPr>
            <p:ph idx="1"/>
          </p:nvPr>
        </p:nvSpPr>
        <p:spPr/>
        <p:txBody>
          <a:bodyPr/>
          <a:lstStyle/>
          <a:p>
            <a:pPr algn="ctr"/>
            <a:r>
              <a:rPr lang="en-GB" sz="4000" dirty="0"/>
              <a:t>How multi-agency meetings and mapping has worked in practice</a:t>
            </a:r>
          </a:p>
        </p:txBody>
      </p:sp>
      <p:pic>
        <p:nvPicPr>
          <p:cNvPr id="4" name="Picture 3">
            <a:extLst>
              <a:ext uri="{FF2B5EF4-FFF2-40B4-BE49-F238E27FC236}">
                <a16:creationId xmlns:a16="http://schemas.microsoft.com/office/drawing/2014/main" id="{62EBFB61-E116-4D1F-935F-3D594992F817}"/>
              </a:ext>
            </a:extLst>
          </p:cNvPr>
          <p:cNvPicPr>
            <a:picLocks noChangeAspect="1"/>
          </p:cNvPicPr>
          <p:nvPr/>
        </p:nvPicPr>
        <p:blipFill rotWithShape="1">
          <a:blip r:embed="rId3"/>
          <a:srcRect l="12307" t="2842" r="6298" b="29910"/>
          <a:stretch/>
        </p:blipFill>
        <p:spPr>
          <a:xfrm>
            <a:off x="3094074" y="3009026"/>
            <a:ext cx="5954234" cy="36894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1485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FF627-F284-4C28-89B1-6B6F9AE348CA}"/>
              </a:ext>
            </a:extLst>
          </p:cNvPr>
          <p:cNvSpPr>
            <a:spLocks noGrp="1"/>
          </p:cNvSpPr>
          <p:nvPr>
            <p:ph type="title"/>
          </p:nvPr>
        </p:nvSpPr>
        <p:spPr>
          <a:xfrm>
            <a:off x="701749" y="85059"/>
            <a:ext cx="10972800" cy="1143000"/>
          </a:xfrm>
        </p:spPr>
        <p:txBody>
          <a:bodyPr/>
          <a:lstStyle/>
          <a:p>
            <a:r>
              <a:rPr lang="en-GB" sz="4000" b="1" dirty="0"/>
              <a:t>What we should think about when </a:t>
            </a:r>
            <a:br>
              <a:rPr lang="en-GB" sz="4000" b="1" dirty="0"/>
            </a:br>
            <a:r>
              <a:rPr lang="en-GB" sz="4000" b="1" dirty="0"/>
              <a:t>developing the support plan</a:t>
            </a:r>
          </a:p>
        </p:txBody>
      </p:sp>
      <p:graphicFrame>
        <p:nvGraphicFramePr>
          <p:cNvPr id="4" name="Content Placeholder 3">
            <a:extLst>
              <a:ext uri="{FF2B5EF4-FFF2-40B4-BE49-F238E27FC236}">
                <a16:creationId xmlns:a16="http://schemas.microsoft.com/office/drawing/2014/main" id="{717BF08A-5354-4F93-A9DE-560D1A8097D3}"/>
              </a:ext>
            </a:extLst>
          </p:cNvPr>
          <p:cNvGraphicFramePr>
            <a:graphicFrameLocks noGrp="1"/>
          </p:cNvGraphicFramePr>
          <p:nvPr>
            <p:ph idx="1"/>
            <p:extLst>
              <p:ext uri="{D42A27DB-BD31-4B8C-83A1-F6EECF244321}">
                <p14:modId xmlns:p14="http://schemas.microsoft.com/office/powerpoint/2010/main" val="2981445174"/>
              </p:ext>
            </p:extLst>
          </p:nvPr>
        </p:nvGraphicFramePr>
        <p:xfrm>
          <a:off x="202019" y="1270592"/>
          <a:ext cx="11685181" cy="5459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8723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9C482-08B7-488B-ABD9-D66674759FD6}"/>
              </a:ext>
            </a:extLst>
          </p:cNvPr>
          <p:cNvSpPr>
            <a:spLocks noGrp="1"/>
          </p:cNvSpPr>
          <p:nvPr>
            <p:ph type="title"/>
          </p:nvPr>
        </p:nvSpPr>
        <p:spPr>
          <a:xfrm>
            <a:off x="609600" y="572362"/>
            <a:ext cx="10972800" cy="1143000"/>
          </a:xfrm>
        </p:spPr>
        <p:txBody>
          <a:bodyPr/>
          <a:lstStyle/>
          <a:p>
            <a:pPr lvl="0">
              <a:spcBef>
                <a:spcPct val="20000"/>
              </a:spcBef>
            </a:pPr>
            <a:r>
              <a:rPr lang="en-GB" sz="4000" b="1" dirty="0"/>
              <a:t>Support Planning examples</a:t>
            </a:r>
            <a:br>
              <a:rPr lang="en-GB" sz="4000" b="1" dirty="0"/>
            </a:br>
            <a:r>
              <a:rPr lang="en-GB" sz="3600" dirty="0">
                <a:solidFill>
                  <a:prstClr val="black"/>
                </a:solidFill>
                <a:ea typeface="+mn-ea"/>
                <a:cs typeface="+mn-cs"/>
              </a:rPr>
              <a:t>This is the plan for working towards increased safety: </a:t>
            </a:r>
            <a:br>
              <a:rPr lang="en-GB" sz="3600" dirty="0">
                <a:solidFill>
                  <a:prstClr val="black"/>
                </a:solidFill>
                <a:ea typeface="+mn-ea"/>
                <a:cs typeface="+mn-cs"/>
              </a:rPr>
            </a:br>
            <a:endParaRPr lang="en-GB" sz="4000" b="1" dirty="0"/>
          </a:p>
        </p:txBody>
      </p:sp>
      <p:graphicFrame>
        <p:nvGraphicFramePr>
          <p:cNvPr id="5" name="Content Placeholder 4">
            <a:extLst>
              <a:ext uri="{FF2B5EF4-FFF2-40B4-BE49-F238E27FC236}">
                <a16:creationId xmlns:a16="http://schemas.microsoft.com/office/drawing/2014/main" id="{652EBCB1-D4C9-4B6E-ADF2-B59F3808AFC3}"/>
              </a:ext>
            </a:extLst>
          </p:cNvPr>
          <p:cNvGraphicFramePr>
            <a:graphicFrameLocks noGrp="1"/>
          </p:cNvGraphicFramePr>
          <p:nvPr>
            <p:ph idx="1"/>
            <p:extLst>
              <p:ext uri="{D42A27DB-BD31-4B8C-83A1-F6EECF244321}">
                <p14:modId xmlns:p14="http://schemas.microsoft.com/office/powerpoint/2010/main" val="70499885"/>
              </p:ext>
            </p:extLst>
          </p:nvPr>
        </p:nvGraphicFramePr>
        <p:xfrm>
          <a:off x="106326" y="1371601"/>
          <a:ext cx="11940362" cy="5603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8347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9E589-C29B-4649-834F-F97F0FEDCEDE}"/>
              </a:ext>
            </a:extLst>
          </p:cNvPr>
          <p:cNvSpPr>
            <a:spLocks noGrp="1"/>
          </p:cNvSpPr>
          <p:nvPr>
            <p:ph type="title"/>
          </p:nvPr>
        </p:nvSpPr>
        <p:spPr/>
        <p:txBody>
          <a:bodyPr/>
          <a:lstStyle/>
          <a:p>
            <a:r>
              <a:rPr lang="en-GB" b="1" dirty="0"/>
              <a:t>Review Meetings</a:t>
            </a:r>
          </a:p>
        </p:txBody>
      </p:sp>
      <p:graphicFrame>
        <p:nvGraphicFramePr>
          <p:cNvPr id="4" name="Content Placeholder 3">
            <a:extLst>
              <a:ext uri="{FF2B5EF4-FFF2-40B4-BE49-F238E27FC236}">
                <a16:creationId xmlns:a16="http://schemas.microsoft.com/office/drawing/2014/main" id="{CCFB1C4B-3694-491C-88F7-4C2C9F4DC030}"/>
              </a:ext>
            </a:extLst>
          </p:cNvPr>
          <p:cNvGraphicFramePr>
            <a:graphicFrameLocks noGrp="1"/>
          </p:cNvGraphicFramePr>
          <p:nvPr>
            <p:ph idx="1"/>
            <p:extLst>
              <p:ext uri="{D42A27DB-BD31-4B8C-83A1-F6EECF244321}">
                <p14:modId xmlns:p14="http://schemas.microsoft.com/office/powerpoint/2010/main" val="2861259541"/>
              </p:ext>
            </p:extLst>
          </p:nvPr>
        </p:nvGraphicFramePr>
        <p:xfrm>
          <a:off x="609600" y="1297172"/>
          <a:ext cx="10972800" cy="51248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645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45E51-0357-4866-9083-60F9AFF4BABF}"/>
              </a:ext>
            </a:extLst>
          </p:cNvPr>
          <p:cNvSpPr>
            <a:spLocks noGrp="1"/>
          </p:cNvSpPr>
          <p:nvPr>
            <p:ph type="title"/>
          </p:nvPr>
        </p:nvSpPr>
        <p:spPr/>
        <p:txBody>
          <a:bodyPr/>
          <a:lstStyle/>
          <a:p>
            <a:br>
              <a:rPr lang="en-GB" sz="4400" b="1" dirty="0"/>
            </a:br>
            <a:r>
              <a:rPr lang="en-GB" sz="4400" b="1" dirty="0"/>
              <a:t>Professional Disputes and Escalation  </a:t>
            </a:r>
            <a:br>
              <a:rPr lang="en-GB" dirty="0"/>
            </a:br>
            <a:endParaRPr lang="en-GB" dirty="0"/>
          </a:p>
        </p:txBody>
      </p:sp>
      <p:graphicFrame>
        <p:nvGraphicFramePr>
          <p:cNvPr id="4" name="Content Placeholder 3">
            <a:extLst>
              <a:ext uri="{FF2B5EF4-FFF2-40B4-BE49-F238E27FC236}">
                <a16:creationId xmlns:a16="http://schemas.microsoft.com/office/drawing/2014/main" id="{DA3C744D-9A80-4FEE-A0D7-2D5616FE2E78}"/>
              </a:ext>
            </a:extLst>
          </p:cNvPr>
          <p:cNvGraphicFramePr>
            <a:graphicFrameLocks noGrp="1"/>
          </p:cNvGraphicFramePr>
          <p:nvPr>
            <p:ph idx="1"/>
            <p:extLst>
              <p:ext uri="{D42A27DB-BD31-4B8C-83A1-F6EECF244321}">
                <p14:modId xmlns:p14="http://schemas.microsoft.com/office/powerpoint/2010/main" val="2375665832"/>
              </p:ext>
            </p:extLst>
          </p:nvPr>
        </p:nvGraphicFramePr>
        <p:xfrm>
          <a:off x="609600" y="1148316"/>
          <a:ext cx="10972800" cy="5435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7709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B8746-8622-4433-BCB4-DFBFA12202C4}"/>
              </a:ext>
            </a:extLst>
          </p:cNvPr>
          <p:cNvSpPr>
            <a:spLocks noGrp="1"/>
          </p:cNvSpPr>
          <p:nvPr>
            <p:ph type="title"/>
          </p:nvPr>
        </p:nvSpPr>
        <p:spPr>
          <a:xfrm>
            <a:off x="609600" y="30082"/>
            <a:ext cx="10972800" cy="1143000"/>
          </a:xfrm>
        </p:spPr>
        <p:txBody>
          <a:bodyPr/>
          <a:lstStyle/>
          <a:p>
            <a:r>
              <a:rPr lang="en-GB" sz="4400" b="1" dirty="0"/>
              <a:t>Legal Considerations</a:t>
            </a:r>
          </a:p>
        </p:txBody>
      </p:sp>
      <p:graphicFrame>
        <p:nvGraphicFramePr>
          <p:cNvPr id="4" name="Content Placeholder 3">
            <a:extLst>
              <a:ext uri="{FF2B5EF4-FFF2-40B4-BE49-F238E27FC236}">
                <a16:creationId xmlns:a16="http://schemas.microsoft.com/office/drawing/2014/main" id="{87420772-343B-4D2F-85B2-451CD256B03D}"/>
              </a:ext>
            </a:extLst>
          </p:cNvPr>
          <p:cNvGraphicFramePr>
            <a:graphicFrameLocks noGrp="1"/>
          </p:cNvGraphicFramePr>
          <p:nvPr>
            <p:ph idx="1"/>
            <p:extLst>
              <p:ext uri="{D42A27DB-BD31-4B8C-83A1-F6EECF244321}">
                <p14:modId xmlns:p14="http://schemas.microsoft.com/office/powerpoint/2010/main" val="2581262556"/>
              </p:ext>
            </p:extLst>
          </p:nvPr>
        </p:nvGraphicFramePr>
        <p:xfrm>
          <a:off x="-212651" y="786811"/>
          <a:ext cx="12238073" cy="5541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E8DE013-4639-4A22-B046-B8F515E47356}"/>
              </a:ext>
            </a:extLst>
          </p:cNvPr>
          <p:cNvSpPr txBox="1"/>
          <p:nvPr/>
        </p:nvSpPr>
        <p:spPr>
          <a:xfrm>
            <a:off x="1357921" y="6285650"/>
            <a:ext cx="8633133" cy="461665"/>
          </a:xfrm>
          <a:prstGeom prst="rect">
            <a:avLst/>
          </a:prstGeom>
          <a:noFill/>
        </p:spPr>
        <p:txBody>
          <a:bodyPr wrap="none" rtlCol="0">
            <a:spAutoFit/>
          </a:bodyPr>
          <a:lstStyle/>
          <a:p>
            <a:r>
              <a:rPr lang="en-GB" sz="2400" b="1" dirty="0"/>
              <a:t>Link to Leicester City Case where Inherent Jurisdiction was applied</a:t>
            </a:r>
          </a:p>
        </p:txBody>
      </p:sp>
    </p:spTree>
    <p:extLst>
      <p:ext uri="{BB962C8B-B14F-4D97-AF65-F5344CB8AC3E}">
        <p14:creationId xmlns:p14="http://schemas.microsoft.com/office/powerpoint/2010/main" val="1227529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78175-421A-48AF-8315-0DCAFA8A8A0E}"/>
              </a:ext>
            </a:extLst>
          </p:cNvPr>
          <p:cNvSpPr>
            <a:spLocks noGrp="1"/>
          </p:cNvSpPr>
          <p:nvPr>
            <p:ph type="title"/>
          </p:nvPr>
        </p:nvSpPr>
        <p:spPr/>
        <p:txBody>
          <a:bodyPr/>
          <a:lstStyle/>
          <a:p>
            <a:br>
              <a:rPr lang="en-GB" sz="4000" b="1" dirty="0"/>
            </a:br>
            <a:br>
              <a:rPr lang="en-GB" sz="4000" b="1" dirty="0"/>
            </a:br>
            <a:r>
              <a:rPr lang="en-GB" sz="4000" b="1" dirty="0"/>
              <a:t>District/Borough Council Case Study Story</a:t>
            </a:r>
            <a:br>
              <a:rPr lang="en-GB" b="1" dirty="0"/>
            </a:br>
            <a:br>
              <a:rPr lang="en-GB" b="1" dirty="0"/>
            </a:br>
            <a:endParaRPr lang="en-GB" b="1" dirty="0"/>
          </a:p>
        </p:txBody>
      </p:sp>
      <p:graphicFrame>
        <p:nvGraphicFramePr>
          <p:cNvPr id="4" name="Content Placeholder 3">
            <a:extLst>
              <a:ext uri="{FF2B5EF4-FFF2-40B4-BE49-F238E27FC236}">
                <a16:creationId xmlns:a16="http://schemas.microsoft.com/office/drawing/2014/main" id="{FAE0737E-2894-45A1-AC6E-CD3B214E5868}"/>
              </a:ext>
            </a:extLst>
          </p:cNvPr>
          <p:cNvGraphicFramePr>
            <a:graphicFrameLocks noGrp="1"/>
          </p:cNvGraphicFramePr>
          <p:nvPr>
            <p:ph idx="1"/>
            <p:extLst>
              <p:ext uri="{D42A27DB-BD31-4B8C-83A1-F6EECF244321}">
                <p14:modId xmlns:p14="http://schemas.microsoft.com/office/powerpoint/2010/main" val="2746363342"/>
              </p:ext>
            </p:extLst>
          </p:nvPr>
        </p:nvGraphicFramePr>
        <p:xfrm>
          <a:off x="350875" y="1201479"/>
          <a:ext cx="11408734" cy="5475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1728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1275C-E207-480F-95D9-94C21C6648F6}"/>
              </a:ext>
            </a:extLst>
          </p:cNvPr>
          <p:cNvSpPr>
            <a:spLocks noGrp="1"/>
          </p:cNvSpPr>
          <p:nvPr>
            <p:ph type="title"/>
          </p:nvPr>
        </p:nvSpPr>
        <p:spPr/>
        <p:txBody>
          <a:bodyPr/>
          <a:lstStyle/>
          <a:p>
            <a:r>
              <a:rPr lang="en-GB" sz="4400" b="1" dirty="0"/>
              <a:t>Q&amp;A Panel</a:t>
            </a:r>
          </a:p>
        </p:txBody>
      </p:sp>
      <p:sp>
        <p:nvSpPr>
          <p:cNvPr id="3" name="Content Placeholder 2">
            <a:extLst>
              <a:ext uri="{FF2B5EF4-FFF2-40B4-BE49-F238E27FC236}">
                <a16:creationId xmlns:a16="http://schemas.microsoft.com/office/drawing/2014/main" id="{D0D9E0E7-BCE0-4378-BC27-69A1C49FFF39}"/>
              </a:ext>
            </a:extLst>
          </p:cNvPr>
          <p:cNvSpPr>
            <a:spLocks noGrp="1"/>
          </p:cNvSpPr>
          <p:nvPr>
            <p:ph idx="1"/>
          </p:nvPr>
        </p:nvSpPr>
        <p:spPr/>
        <p:txBody>
          <a:bodyPr/>
          <a:lstStyle/>
          <a:p>
            <a:pPr algn="ctr"/>
            <a:r>
              <a:rPr lang="en-GB" sz="3200" b="1" dirty="0"/>
              <a:t>Laura Sanderson </a:t>
            </a:r>
            <a:r>
              <a:rPr lang="en-GB" sz="3200" dirty="0"/>
              <a:t>– Leicestershire County Council</a:t>
            </a:r>
          </a:p>
          <a:p>
            <a:pPr algn="ctr"/>
            <a:r>
              <a:rPr lang="en-GB" sz="3200" b="1" dirty="0"/>
              <a:t>Barney Thorne </a:t>
            </a:r>
            <a:r>
              <a:rPr lang="en-GB" sz="3200" dirty="0"/>
              <a:t>- Leicestershire Police </a:t>
            </a:r>
          </a:p>
          <a:p>
            <a:pPr algn="ctr"/>
            <a:r>
              <a:rPr lang="en-GB" sz="3200" b="1" dirty="0"/>
              <a:t>Kelly McAleese </a:t>
            </a:r>
            <a:r>
              <a:rPr lang="en-GB" sz="3200" dirty="0"/>
              <a:t>– Rutland County Council</a:t>
            </a:r>
          </a:p>
          <a:p>
            <a:pPr algn="ctr"/>
            <a:r>
              <a:rPr lang="en-GB" sz="3200" b="1" dirty="0"/>
              <a:t>Jo Dyke </a:t>
            </a:r>
            <a:r>
              <a:rPr lang="en-GB" sz="3200" dirty="0"/>
              <a:t>– Leicester City Council</a:t>
            </a:r>
          </a:p>
          <a:p>
            <a:pPr algn="ctr"/>
            <a:r>
              <a:rPr lang="en-GB" sz="3200" b="1" dirty="0"/>
              <a:t>Julie Clarke </a:t>
            </a:r>
            <a:r>
              <a:rPr lang="en-GB" sz="3200" dirty="0"/>
              <a:t>- Harborough District Council</a:t>
            </a:r>
          </a:p>
          <a:p>
            <a:pPr algn="ctr"/>
            <a:r>
              <a:rPr lang="en-GB" sz="3200" b="1" dirty="0"/>
              <a:t>Helen Pearson </a:t>
            </a:r>
            <a:r>
              <a:rPr lang="en-GB" sz="3200" dirty="0"/>
              <a:t>- Leicestershire and Rutland Safeguarding Partnership</a:t>
            </a:r>
          </a:p>
          <a:p>
            <a:pPr marL="0" indent="0" algn="ctr">
              <a:buNone/>
            </a:pPr>
            <a:endParaRPr lang="en-GB" dirty="0"/>
          </a:p>
        </p:txBody>
      </p:sp>
    </p:spTree>
    <p:extLst>
      <p:ext uri="{BB962C8B-B14F-4D97-AF65-F5344CB8AC3E}">
        <p14:creationId xmlns:p14="http://schemas.microsoft.com/office/powerpoint/2010/main" val="1441413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D3869-0E0B-4D32-807F-164724650CC7}"/>
              </a:ext>
            </a:extLst>
          </p:cNvPr>
          <p:cNvSpPr>
            <a:spLocks noGrp="1"/>
          </p:cNvSpPr>
          <p:nvPr>
            <p:ph type="title"/>
          </p:nvPr>
        </p:nvSpPr>
        <p:spPr>
          <a:xfrm>
            <a:off x="609600" y="-108134"/>
            <a:ext cx="10972800" cy="1143000"/>
          </a:xfrm>
        </p:spPr>
        <p:txBody>
          <a:bodyPr/>
          <a:lstStyle/>
          <a:p>
            <a:r>
              <a:rPr lang="en-GB" b="1" dirty="0"/>
              <a:t>Lessons from Steven Hoskin's murder</a:t>
            </a:r>
          </a:p>
        </p:txBody>
      </p:sp>
      <p:pic>
        <p:nvPicPr>
          <p:cNvPr id="4" name="Online Media 3">
            <a:hlinkClick r:id="" action="ppaction://media"/>
            <a:extLst>
              <a:ext uri="{FF2B5EF4-FFF2-40B4-BE49-F238E27FC236}">
                <a16:creationId xmlns:a16="http://schemas.microsoft.com/office/drawing/2014/main" id="{9D0931CE-943A-4209-B953-05DF10C8FCAA}"/>
              </a:ext>
            </a:extLst>
          </p:cNvPr>
          <p:cNvPicPr>
            <a:picLocks noGrp="1" noRot="1" noChangeAspect="1"/>
          </p:cNvPicPr>
          <p:nvPr>
            <p:ph idx="1"/>
            <a:videoFile r:link="rId1"/>
          </p:nvPr>
        </p:nvPicPr>
        <p:blipFill>
          <a:blip r:embed="rId4"/>
          <a:stretch>
            <a:fillRect/>
          </a:stretch>
        </p:blipFill>
        <p:spPr>
          <a:xfrm>
            <a:off x="848050" y="850605"/>
            <a:ext cx="10509691" cy="5911702"/>
          </a:xfrm>
          <a:prstGeom prst="rect">
            <a:avLst/>
          </a:prstGeom>
        </p:spPr>
      </p:pic>
    </p:spTree>
    <p:extLst>
      <p:ext uri="{BB962C8B-B14F-4D97-AF65-F5344CB8AC3E}">
        <p14:creationId xmlns:p14="http://schemas.microsoft.com/office/powerpoint/2010/main" val="3854455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31704" y="6381328"/>
            <a:ext cx="48965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Lucida Sans Unicode"/>
                <a:ea typeface="+mn-ea"/>
                <a:cs typeface="+mn-cs"/>
              </a:rPr>
              <a:t>Board partner logos</a:t>
            </a:r>
          </a:p>
        </p:txBody>
      </p:sp>
      <p:grpSp>
        <p:nvGrpSpPr>
          <p:cNvPr id="3" name="Group 2">
            <a:extLst>
              <a:ext uri="{FF2B5EF4-FFF2-40B4-BE49-F238E27FC236}">
                <a16:creationId xmlns:a16="http://schemas.microsoft.com/office/drawing/2014/main" id="{E7E5A70A-4C19-4166-91F6-036E5618F4CD}"/>
              </a:ext>
            </a:extLst>
          </p:cNvPr>
          <p:cNvGrpSpPr/>
          <p:nvPr/>
        </p:nvGrpSpPr>
        <p:grpSpPr>
          <a:xfrm>
            <a:off x="1524000" y="318977"/>
            <a:ext cx="9144000" cy="5013177"/>
            <a:chOff x="1613452" y="0"/>
            <a:chExt cx="9144000" cy="5013177"/>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926" t="14593" r="17985" b="61659"/>
            <a:stretch/>
          </p:blipFill>
          <p:spPr bwMode="auto">
            <a:xfrm>
              <a:off x="1613452" y="2570228"/>
              <a:ext cx="9144000" cy="24429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3508" t="9502" r="16492" b="62372"/>
            <a:stretch/>
          </p:blipFill>
          <p:spPr bwMode="auto">
            <a:xfrm>
              <a:off x="1613452" y="0"/>
              <a:ext cx="9144000" cy="2893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 name="Picture 1">
            <a:extLst>
              <a:ext uri="{FF2B5EF4-FFF2-40B4-BE49-F238E27FC236}">
                <a16:creationId xmlns:a16="http://schemas.microsoft.com/office/drawing/2014/main" id="{3AFD4B3B-5CF2-4BD7-8E63-C2384C0351B1}"/>
              </a:ext>
            </a:extLst>
          </p:cNvPr>
          <p:cNvPicPr>
            <a:picLocks noChangeAspect="1"/>
          </p:cNvPicPr>
          <p:nvPr/>
        </p:nvPicPr>
        <p:blipFill>
          <a:blip r:embed="rId5"/>
          <a:stretch>
            <a:fillRect/>
          </a:stretch>
        </p:blipFill>
        <p:spPr>
          <a:xfrm>
            <a:off x="1730945" y="5733256"/>
            <a:ext cx="4350445" cy="948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52952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GB" dirty="0"/>
              <a:t>“County lines is a term used to describe gangs and organised criminal networks involved in exporting illegal drugs into one or more importing areas within the UK, using dedicated mobile phone lines or other form of “deal line”. They are likely to exploit children and vulnerable adults to move and store the drugs and money and they will often use coercion, intimidation, violence (including sexual violence) and weapons.”</a:t>
            </a:r>
          </a:p>
          <a:p>
            <a:r>
              <a:rPr lang="en-GB" dirty="0"/>
              <a:t>County lines activity and the associated violence, drug dealing and exploitation has a devastating impact on young people, vulnerable adults and local communities.</a:t>
            </a:r>
          </a:p>
        </p:txBody>
      </p:sp>
      <p:sp>
        <p:nvSpPr>
          <p:cNvPr id="3" name="Title 2"/>
          <p:cNvSpPr>
            <a:spLocks noGrp="1"/>
          </p:cNvSpPr>
          <p:nvPr>
            <p:ph type="title"/>
          </p:nvPr>
        </p:nvSpPr>
        <p:spPr>
          <a:xfrm>
            <a:off x="609600" y="-43413"/>
            <a:ext cx="10972800" cy="1324747"/>
          </a:xfrm>
        </p:spPr>
        <p:txBody>
          <a:bodyPr/>
          <a:lstStyle/>
          <a:p>
            <a:r>
              <a:rPr lang="en-GB" dirty="0"/>
              <a:t>County Lines Definition</a:t>
            </a:r>
          </a:p>
        </p:txBody>
      </p:sp>
    </p:spTree>
    <p:extLst>
      <p:ext uri="{BB962C8B-B14F-4D97-AF65-F5344CB8AC3E}">
        <p14:creationId xmlns:p14="http://schemas.microsoft.com/office/powerpoint/2010/main" val="1558673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EBA45B5-4B81-415E-8092-3F71669BA2DD}"/>
              </a:ext>
            </a:extLst>
          </p:cNvPr>
          <p:cNvPicPr>
            <a:picLocks noGrp="1" noChangeAspect="1"/>
          </p:cNvPicPr>
          <p:nvPr>
            <p:ph idx="1"/>
          </p:nvPr>
        </p:nvPicPr>
        <p:blipFill>
          <a:blip r:embed="rId3"/>
          <a:stretch>
            <a:fillRect/>
          </a:stretch>
        </p:blipFill>
        <p:spPr>
          <a:xfrm>
            <a:off x="0" y="0"/>
            <a:ext cx="12240489" cy="6381686"/>
          </a:xfrm>
          <a:prstGeom prst="rect">
            <a:avLst/>
          </a:prstGeom>
        </p:spPr>
      </p:pic>
    </p:spTree>
    <p:extLst>
      <p:ext uri="{BB962C8B-B14F-4D97-AF65-F5344CB8AC3E}">
        <p14:creationId xmlns:p14="http://schemas.microsoft.com/office/powerpoint/2010/main" val="3159664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Cuckooing</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6517" y="907992"/>
            <a:ext cx="3386328" cy="5077968"/>
          </a:xfrm>
          <a:prstGeom prst="rect">
            <a:avLst/>
          </a:prstGeom>
          <a:ln>
            <a:noFill/>
          </a:ln>
          <a:effectLst>
            <a:outerShdw blurRad="292100" dist="139700" dir="2700000" algn="tl" rotWithShape="0">
              <a:srgbClr val="333333">
                <a:alpha val="65000"/>
              </a:srgbClr>
            </a:outerShdw>
          </a:effectLst>
        </p:spPr>
      </p:pic>
      <p:pic>
        <p:nvPicPr>
          <p:cNvPr id="7" name="Content Placeholder 6">
            <a:extLst>
              <a:ext uri="{FF2B5EF4-FFF2-40B4-BE49-F238E27FC236}">
                <a16:creationId xmlns:a16="http://schemas.microsoft.com/office/drawing/2014/main" id="{8036FC70-501E-40C0-B8D4-5F4759C636BE}"/>
              </a:ext>
            </a:extLst>
          </p:cNvPr>
          <p:cNvPicPr>
            <a:picLocks noGrp="1" noChangeAspect="1"/>
          </p:cNvPicPr>
          <p:nvPr>
            <p:ph idx="1"/>
          </p:nvPr>
        </p:nvPicPr>
        <p:blipFill>
          <a:blip r:embed="rId4"/>
          <a:stretch>
            <a:fillRect/>
          </a:stretch>
        </p:blipFill>
        <p:spPr>
          <a:xfrm>
            <a:off x="7784050" y="2776035"/>
            <a:ext cx="4067175" cy="320992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F40E172-75BB-4450-999D-DFFDB3A99100}"/>
              </a:ext>
            </a:extLst>
          </p:cNvPr>
          <p:cNvPicPr>
            <a:picLocks noChangeAspect="1"/>
          </p:cNvPicPr>
          <p:nvPr/>
        </p:nvPicPr>
        <p:blipFill rotWithShape="1">
          <a:blip r:embed="rId5"/>
          <a:srcRect l="8798" r="15825"/>
          <a:stretch/>
        </p:blipFill>
        <p:spPr>
          <a:xfrm>
            <a:off x="609600" y="1537785"/>
            <a:ext cx="3345712" cy="2476500"/>
          </a:xfrm>
          <a:prstGeom prst="rect">
            <a:avLst/>
          </a:prstGeom>
          <a:ln>
            <a:noFill/>
          </a:ln>
          <a:effectLst>
            <a:outerShdw blurRad="292100" dist="139700" dir="2700000" algn="tl" rotWithShape="0">
              <a:srgbClr val="333333">
                <a:alpha val="65000"/>
              </a:srgbClr>
            </a:outerShdw>
          </a:effectLst>
        </p:spPr>
      </p:pic>
      <p:sp>
        <p:nvSpPr>
          <p:cNvPr id="9" name="Oval 8">
            <a:extLst>
              <a:ext uri="{FF2B5EF4-FFF2-40B4-BE49-F238E27FC236}">
                <a16:creationId xmlns:a16="http://schemas.microsoft.com/office/drawing/2014/main" id="{EFC6B1F7-3A98-4BE3-B772-F1D94C04ED6B}"/>
              </a:ext>
            </a:extLst>
          </p:cNvPr>
          <p:cNvSpPr/>
          <p:nvPr/>
        </p:nvSpPr>
        <p:spPr>
          <a:xfrm>
            <a:off x="6177516" y="2979527"/>
            <a:ext cx="999461" cy="1034758"/>
          </a:xfrm>
          <a:prstGeom prst="ellipse">
            <a:avLst/>
          </a:prstGeom>
          <a:no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13E518D6-F28C-4308-BD99-341355E09793}"/>
              </a:ext>
            </a:extLst>
          </p:cNvPr>
          <p:cNvCxnSpPr/>
          <p:nvPr/>
        </p:nvCxnSpPr>
        <p:spPr>
          <a:xfrm flipV="1">
            <a:off x="5460327" y="3918592"/>
            <a:ext cx="818707" cy="610878"/>
          </a:xfrm>
          <a:prstGeom prst="straightConnector1">
            <a:avLst/>
          </a:prstGeom>
          <a:ln w="114300">
            <a:headEnd type="none" w="med" len="med"/>
            <a:tailEnd type="triangl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78129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4661" y="1417638"/>
            <a:ext cx="10972800" cy="4525963"/>
          </a:xfrm>
        </p:spPr>
        <p:txBody>
          <a:bodyPr>
            <a:normAutofit/>
          </a:bodyPr>
          <a:lstStyle/>
          <a:p>
            <a:pPr marL="109728" indent="0">
              <a:buNone/>
            </a:pPr>
            <a:r>
              <a:rPr lang="en-GB" sz="3200" u="sng" dirty="0"/>
              <a:t>But the actions around it are criminal;</a:t>
            </a:r>
          </a:p>
          <a:p>
            <a:r>
              <a:rPr lang="en-GB" sz="3200" dirty="0"/>
              <a:t>Using the property to grow, deal, store or take drugs</a:t>
            </a:r>
          </a:p>
          <a:p>
            <a:r>
              <a:rPr lang="en-GB" sz="3200" dirty="0"/>
              <a:t>Using the property to/for sex work</a:t>
            </a:r>
          </a:p>
          <a:p>
            <a:r>
              <a:rPr lang="en-GB" sz="3200" dirty="0"/>
              <a:t>Using the property to store weapons</a:t>
            </a:r>
          </a:p>
          <a:p>
            <a:r>
              <a:rPr lang="en-GB" sz="3200" dirty="0"/>
              <a:t>Taking over the property as a place for them to live</a:t>
            </a:r>
          </a:p>
          <a:p>
            <a:r>
              <a:rPr lang="en-GB" sz="3200" dirty="0"/>
              <a:t>Taking over the property to financially abuse the tenant</a:t>
            </a:r>
          </a:p>
        </p:txBody>
      </p:sp>
      <p:sp>
        <p:nvSpPr>
          <p:cNvPr id="3" name="Title 2"/>
          <p:cNvSpPr>
            <a:spLocks noGrp="1"/>
          </p:cNvSpPr>
          <p:nvPr>
            <p:ph type="title"/>
          </p:nvPr>
        </p:nvSpPr>
        <p:spPr/>
        <p:txBody>
          <a:bodyPr>
            <a:noAutofit/>
          </a:bodyPr>
          <a:lstStyle/>
          <a:p>
            <a:r>
              <a:rPr lang="en-GB" sz="4000" dirty="0"/>
              <a:t>No new offence called Cuckooing</a:t>
            </a:r>
          </a:p>
        </p:txBody>
      </p:sp>
    </p:spTree>
    <p:extLst>
      <p:ext uri="{BB962C8B-B14F-4D97-AF65-F5344CB8AC3E}">
        <p14:creationId xmlns:p14="http://schemas.microsoft.com/office/powerpoint/2010/main" val="406588895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L&amp;D THEME 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amp;D THEME NEW" id="{1ABD190B-82CC-4F0A-91E9-7C89BA051C9F}" vid="{41D7279B-0E28-4385-B936-FEA2AB359763}"/>
    </a:ext>
  </a:ext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TotalTime>
  <Words>2127</Words>
  <Application>Microsoft Office PowerPoint</Application>
  <PresentationFormat>Widescreen</PresentationFormat>
  <Paragraphs>244</Paragraphs>
  <Slides>38</Slides>
  <Notes>38</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Arial</vt:lpstr>
      <vt:lpstr>Calibri</vt:lpstr>
      <vt:lpstr>Lucida Sans Unicode</vt:lpstr>
      <vt:lpstr>Verdana</vt:lpstr>
      <vt:lpstr>Wingdings 2</vt:lpstr>
      <vt:lpstr>Wingdings 3</vt:lpstr>
      <vt:lpstr>L&amp;D THEME NEW</vt:lpstr>
      <vt:lpstr>Concourse</vt:lpstr>
      <vt:lpstr>Working with Adults at Risk – Cuckooing Guidance Launch November 2020</vt:lpstr>
      <vt:lpstr>Webinar etiquette and group agreement</vt:lpstr>
      <vt:lpstr>Steven Hoskin</vt:lpstr>
      <vt:lpstr>Lessons from Steven Hoskin's murder</vt:lpstr>
      <vt:lpstr>PowerPoint Presentation</vt:lpstr>
      <vt:lpstr>County Lines Definition</vt:lpstr>
      <vt:lpstr>PowerPoint Presentation</vt:lpstr>
      <vt:lpstr>Cuckooing</vt:lpstr>
      <vt:lpstr>No new offence called Cuckooing</vt:lpstr>
      <vt:lpstr>Cuckooing continued</vt:lpstr>
      <vt:lpstr>Chat box </vt:lpstr>
      <vt:lpstr>Those at Risk</vt:lpstr>
      <vt:lpstr>Indicators</vt:lpstr>
      <vt:lpstr>What do we do?</vt:lpstr>
      <vt:lpstr>Cuckooing Video</vt:lpstr>
      <vt:lpstr>Relevant Guidance</vt:lpstr>
      <vt:lpstr>Leicester, Leicestershire and Rutland Working with Adults at Risk </vt:lpstr>
      <vt:lpstr>What will this presentation cover?</vt:lpstr>
      <vt:lpstr>PowerPoint Presentation</vt:lpstr>
      <vt:lpstr>PowerPoint Presentation</vt:lpstr>
      <vt:lpstr>What is the guidance for ?</vt:lpstr>
      <vt:lpstr>Who does the guidance apply to?</vt:lpstr>
      <vt:lpstr>How does the guidance link with  Safeguarding Enquiries?</vt:lpstr>
      <vt:lpstr>Responding to signs of cuckooing </vt:lpstr>
      <vt:lpstr>Think about risks to Children</vt:lpstr>
      <vt:lpstr>Who is the lead agency?</vt:lpstr>
      <vt:lpstr>Planning the meeting </vt:lpstr>
      <vt:lpstr>How do we make sure the adult/s  at risk are properly involved?</vt:lpstr>
      <vt:lpstr>The purpose of the  Multi-Agency planning meeting</vt:lpstr>
      <vt:lpstr>Mapping the concerns within the meeting </vt:lpstr>
      <vt:lpstr>County Case Study</vt:lpstr>
      <vt:lpstr>What we should think about when  developing the support plan</vt:lpstr>
      <vt:lpstr>Support Planning examples This is the plan for working towards increased safety:  </vt:lpstr>
      <vt:lpstr>Review Meetings</vt:lpstr>
      <vt:lpstr> Professional Disputes and Escalation   </vt:lpstr>
      <vt:lpstr>Legal Considerations</vt:lpstr>
      <vt:lpstr>  District/Borough Council Case Study Story  </vt:lpstr>
      <vt:lpstr>Q&amp;A Panel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etiquette and group agreement</dc:title>
  <dc:creator>Madeleine McNeil</dc:creator>
  <cp:lastModifiedBy>Helen Pearson</cp:lastModifiedBy>
  <cp:revision>51</cp:revision>
  <dcterms:created xsi:type="dcterms:W3CDTF">2020-10-07T11:06:09Z</dcterms:created>
  <dcterms:modified xsi:type="dcterms:W3CDTF">2021-03-12T16:09:15Z</dcterms:modified>
</cp:coreProperties>
</file>