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0"/>
  </p:notesMasterIdLst>
  <p:sldIdLst>
    <p:sldId id="256" r:id="rId3"/>
    <p:sldId id="258" r:id="rId4"/>
    <p:sldId id="259" r:id="rId5"/>
    <p:sldId id="262" r:id="rId6"/>
    <p:sldId id="269" r:id="rId7"/>
    <p:sldId id="266" r:id="rId8"/>
    <p:sldId id="260" r:id="rId9"/>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5408" autoAdjust="0"/>
  </p:normalViewPr>
  <p:slideViewPr>
    <p:cSldViewPr>
      <p:cViewPr varScale="1">
        <p:scale>
          <a:sx n="85" d="100"/>
          <a:sy n="85" d="100"/>
        </p:scale>
        <p:origin x="-714" y="-96"/>
      </p:cViewPr>
      <p:guideLst>
        <p:guide orient="horz" pos="2160"/>
        <p:guide pos="2880"/>
      </p:guideLst>
    </p:cSldViewPr>
  </p:slideViewPr>
  <p:outlineViewPr>
    <p:cViewPr>
      <p:scale>
        <a:sx n="33" d="100"/>
        <a:sy n="33" d="100"/>
      </p:scale>
      <p:origin x="0" y="54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74775F52-871C-419F-A4D1-D94BAA74DE05}" type="datetimeFigureOut">
              <a:rPr lang="en-GB" smtClean="0"/>
              <a:t>18/09/2015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295F8E4-3ADF-4E74-BE14-AE292482638C}" type="slidenum">
              <a:rPr lang="en-GB" smtClean="0"/>
              <a:t>‹#›</a:t>
            </a:fld>
            <a:endParaRPr lang="en-GB"/>
          </a:p>
        </p:txBody>
      </p:sp>
    </p:spTree>
    <p:extLst>
      <p:ext uri="{BB962C8B-B14F-4D97-AF65-F5344CB8AC3E}">
        <p14:creationId xmlns:p14="http://schemas.microsoft.com/office/powerpoint/2010/main" val="3893911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smtClean="0"/>
              <a:t>We</a:t>
            </a:r>
            <a:r>
              <a:rPr lang="en-GB" baseline="0" dirty="0" smtClean="0"/>
              <a:t> are all individuals, </a:t>
            </a:r>
            <a:r>
              <a:rPr lang="en-GB" dirty="0" smtClean="0"/>
              <a:t> with varying degrees of experience / knowledge / skills /expertise / perspectives</a:t>
            </a:r>
            <a:r>
              <a:rPr lang="en-GB" baseline="0" dirty="0" smtClean="0"/>
              <a:t> (which include perspectives regarding the perceives circumstances, which also may be  based on the nature of relationships developed with families). </a:t>
            </a:r>
          </a:p>
          <a:p>
            <a:endParaRPr lang="en-GB" baseline="0" dirty="0" smtClean="0"/>
          </a:p>
          <a:p>
            <a:r>
              <a:rPr lang="en-GB" baseline="0" dirty="0" smtClean="0"/>
              <a:t>So w</a:t>
            </a:r>
            <a:r>
              <a:rPr lang="en-GB" dirty="0" smtClean="0"/>
              <a:t>hen working in the area of safeguarding children and young people, it is inevitable that at times there will be professional disagreement.</a:t>
            </a:r>
          </a:p>
          <a:p>
            <a:r>
              <a:rPr lang="en-GB" dirty="0" smtClean="0"/>
              <a:t> </a:t>
            </a:r>
          </a:p>
          <a:p>
            <a:r>
              <a:rPr lang="en-GB" dirty="0" smtClean="0"/>
              <a:t>It is important to, and entirely acceptable for practitioners to have a difference of opinion/professional disagreement with regard</a:t>
            </a:r>
            <a:r>
              <a:rPr lang="en-GB" baseline="0" dirty="0" smtClean="0"/>
              <a:t> to</a:t>
            </a:r>
            <a:r>
              <a:rPr lang="en-GB" dirty="0" smtClean="0"/>
              <a:t> the families you are working with, within</a:t>
            </a:r>
            <a:r>
              <a:rPr lang="en-GB" baseline="0" dirty="0" smtClean="0"/>
              <a:t> </a:t>
            </a:r>
            <a:r>
              <a:rPr lang="en-GB" dirty="0" smtClean="0"/>
              <a:t>their journey through various child protection/safeguarding</a:t>
            </a:r>
            <a:r>
              <a:rPr lang="en-GB" baseline="0" dirty="0" smtClean="0"/>
              <a:t> processes</a:t>
            </a:r>
            <a:r>
              <a:rPr lang="en-GB" dirty="0" smtClean="0"/>
              <a:t>.</a:t>
            </a:r>
          </a:p>
          <a:p>
            <a:endParaRPr lang="en-GB" dirty="0" smtClean="0"/>
          </a:p>
          <a:p>
            <a:r>
              <a:rPr lang="en-GB" dirty="0" smtClean="0"/>
              <a:t>Whilst this is accepted, it is vital that such differences do not affect the outcomes for children and young people</a:t>
            </a:r>
            <a:r>
              <a:rPr lang="en-GB" baseline="0" dirty="0" smtClean="0"/>
              <a:t> and …</a:t>
            </a:r>
            <a:endParaRPr lang="en-GB" dirty="0" smtClean="0"/>
          </a:p>
          <a:p>
            <a:endParaRPr lang="en-GB" dirty="0" smtClean="0"/>
          </a:p>
          <a:p>
            <a:r>
              <a:rPr lang="en-GB" dirty="0" smtClean="0"/>
              <a:t>It is even more important to ensure you as practitioners have the confidence, the skill knowledge and understanding of how to resolve problems if and when they arise.</a:t>
            </a:r>
          </a:p>
          <a:p>
            <a:endParaRPr lang="en-GB" dirty="0" smtClean="0"/>
          </a:p>
          <a:p>
            <a:r>
              <a:rPr lang="en-GB" dirty="0" smtClean="0"/>
              <a:t>Problem resolution is an integral part of professional cooperation and joint working to safeguard children. </a:t>
            </a:r>
            <a:r>
              <a:rPr lang="en-GB" dirty="0" smtClean="0"/>
              <a:t>Disagreement amongst practitioners</a:t>
            </a:r>
            <a:r>
              <a:rPr lang="en-GB" baseline="0" dirty="0" smtClean="0"/>
              <a:t> </a:t>
            </a:r>
            <a:r>
              <a:rPr lang="en-GB" dirty="0" smtClean="0"/>
              <a:t>is </a:t>
            </a:r>
            <a:r>
              <a:rPr lang="en-GB" dirty="0" smtClean="0"/>
              <a:t>only dysfunctional if </a:t>
            </a:r>
            <a:r>
              <a:rPr lang="en-GB" dirty="0" smtClean="0"/>
              <a:t>not resolved/managed </a:t>
            </a:r>
            <a:r>
              <a:rPr lang="en-GB" dirty="0" smtClean="0"/>
              <a:t>in a constructive and </a:t>
            </a:r>
            <a:r>
              <a:rPr lang="en-GB" dirty="0" smtClean="0"/>
              <a:t>timely </a:t>
            </a:r>
            <a:r>
              <a:rPr lang="en-GB" dirty="0" smtClean="0"/>
              <a:t>manner.</a:t>
            </a:r>
          </a:p>
          <a:p>
            <a:r>
              <a:rPr lang="en-GB" dirty="0" smtClean="0"/>
              <a:t> </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2295F8E4-3ADF-4E74-BE14-AE292482638C}" type="slidenum">
              <a:rPr lang="en-GB" smtClean="0"/>
              <a:t>1</a:t>
            </a:fld>
            <a:endParaRPr lang="en-GB"/>
          </a:p>
        </p:txBody>
      </p:sp>
    </p:spTree>
    <p:extLst>
      <p:ext uri="{BB962C8B-B14F-4D97-AF65-F5344CB8AC3E}">
        <p14:creationId xmlns:p14="http://schemas.microsoft.com/office/powerpoint/2010/main" val="410784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smtClean="0"/>
              <a:t>The LSCB procedure has been developed in line with WT </a:t>
            </a:r>
            <a:r>
              <a:rPr lang="en-GB" dirty="0" smtClean="0"/>
              <a:t>2015</a:t>
            </a:r>
          </a:p>
          <a:p>
            <a:endParaRPr lang="en-GB" dirty="0" smtClean="0"/>
          </a:p>
          <a:p>
            <a:r>
              <a:rPr lang="en-GB" b="1" i="1" dirty="0" smtClean="0"/>
              <a:t>The procedure should be read in conjunction with your own organisations procedures.</a:t>
            </a:r>
          </a:p>
          <a:p>
            <a:endParaRPr lang="en-GB" dirty="0" smtClean="0"/>
          </a:p>
          <a:p>
            <a:endParaRPr lang="en-GB" dirty="0" smtClean="0"/>
          </a:p>
          <a:p>
            <a:r>
              <a:rPr lang="en-GB" dirty="0" smtClean="0"/>
              <a:t>The procedure should be read in conjunction with our own organisations procedures. It is designed is to assist and guide all practitioners working with children and young people across LLR in finding a resolution when they have a professional disagreement in relation to the safeguarding of children and young people.</a:t>
            </a:r>
          </a:p>
          <a:p>
            <a:endParaRPr lang="en-GB"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Every agency should have their own procedures in place for how to deal with concerns within their own setting.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On occasion, where concerns need to be raised with another agency, practitioner workers should ensure this occurs as soon as possible following the disagreement and all information clearly recorded. If a resolution cannot be reached worker to worker, then this will be progressed to line managers.</a:t>
            </a:r>
          </a:p>
          <a:p>
            <a:endParaRPr lang="en-GB" dirty="0" smtClean="0"/>
          </a:p>
          <a:p>
            <a:r>
              <a:rPr lang="en-GB" dirty="0" smtClean="0"/>
              <a:t>This procedure is applicable to all LSCB agencies and their practitioners, the Voluntary</a:t>
            </a:r>
            <a:r>
              <a:rPr lang="en-GB" baseline="0" dirty="0" smtClean="0"/>
              <a:t> and C</a:t>
            </a:r>
            <a:r>
              <a:rPr lang="en-GB" dirty="0" smtClean="0"/>
              <a:t>ommunity Sector</a:t>
            </a:r>
            <a:r>
              <a:rPr lang="en-GB" baseline="0" dirty="0" smtClean="0"/>
              <a:t> (VCS) - </a:t>
            </a:r>
            <a:r>
              <a:rPr lang="en-GB" dirty="0" smtClean="0"/>
              <a:t>including the faith sectors.</a:t>
            </a:r>
          </a:p>
          <a:p>
            <a:endParaRPr lang="en-GB" dirty="0" smtClean="0"/>
          </a:p>
          <a:p>
            <a:r>
              <a:rPr lang="en-GB" dirty="0" smtClean="0"/>
              <a:t>The term practitioner</a:t>
            </a:r>
            <a:r>
              <a:rPr lang="en-GB" baseline="0" dirty="0" smtClean="0"/>
              <a:t>; refers to </a:t>
            </a:r>
          </a:p>
          <a:p>
            <a:r>
              <a:rPr lang="en-GB" baseline="0" dirty="0" smtClean="0"/>
              <a:t>any person working within safeguarding across LLR within the adult and Childrens workforce, whether voluntary or paid, front line staff or manager including faith groups/organisations</a:t>
            </a:r>
            <a:r>
              <a:rPr lang="en-GB" baseline="0" dirty="0" smtClean="0"/>
              <a:t>.</a:t>
            </a:r>
          </a:p>
          <a:p>
            <a:endParaRPr lang="en-GB"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So why now.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Why are we raising the profile of the, LLR ‘Escalation of Concerns and Resolving Practitioner Disagreements’ Procedure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1" u="none" strike="noStrike" kern="1200" cap="none" spc="0" normalizeH="0" baseline="0" noProof="0" dirty="0" smtClean="0">
                <a:ln>
                  <a:noFill/>
                </a:ln>
                <a:solidFill>
                  <a:prstClr val="black"/>
                </a:solidFill>
                <a:effectLst/>
                <a:uLnTx/>
                <a:uFillTx/>
                <a:latin typeface="+mn-lt"/>
                <a:ea typeface="+mn-ea"/>
                <a:cs typeface="+mn-cs"/>
              </a:rPr>
              <a:t>Findings from SCRs and other learning Reviews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1"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We know that Working with children and families can be difficult and complex.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Safeguarding and child protection involves dealing with uncertainties, and making important, complex decisions on the basis of incomplete information to demanding timelines in changing, often hostile and stressful circumstances.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The repercussions of leaving a child in a dangerous home or splitting up a family can be extremely damaging. However, these judgments and decisions have to be made and it is essential that the practitioners do so in a considered way, constantly guarding against the tendency to cling to original beliefs, searching only for information that supports those beliefs and devaluing or reframing new information that counters them.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smtClean="0">
                <a:ln>
                  <a:noFill/>
                </a:ln>
                <a:solidFill>
                  <a:prstClr val="black"/>
                </a:solidFill>
                <a:effectLst/>
                <a:uLnTx/>
                <a:uFillTx/>
                <a:latin typeface="+mn-lt"/>
                <a:ea typeface="+mn-ea"/>
                <a:cs typeface="+mn-cs"/>
              </a:rPr>
              <a:t>Rationale for changes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In the city there are a number of Audits and reviews underway which have evidenced that: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 practitioners  are not escalating concerns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Practitioners were not aware of the procedures, where to access them and when to apply them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smtClean="0">
                <a:ln>
                  <a:noFill/>
                </a:ln>
                <a:solidFill>
                  <a:prstClr val="black"/>
                </a:solidFill>
                <a:effectLst/>
                <a:uLnTx/>
                <a:uFillTx/>
                <a:latin typeface="+mn-lt"/>
                <a:ea typeface="+mn-ea"/>
                <a:cs typeface="+mn-cs"/>
              </a:rPr>
              <a:t>Effective </a:t>
            </a:r>
            <a:r>
              <a:rPr kumimoji="0" lang="en-GB" sz="1200" b="0" i="0" u="none" strike="noStrike" kern="1200" cap="none" spc="0" normalizeH="0" baseline="0" noProof="0" dirty="0" smtClean="0">
                <a:ln>
                  <a:noFill/>
                </a:ln>
                <a:solidFill>
                  <a:prstClr val="black"/>
                </a:solidFill>
                <a:effectLst/>
                <a:uLnTx/>
                <a:uFillTx/>
                <a:latin typeface="+mn-lt"/>
                <a:ea typeface="+mn-ea"/>
                <a:cs typeface="+mn-cs"/>
              </a:rPr>
              <a:t>working together depends on a belief in genuine partnership and honest relationships between practitioners and agencies.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GB" sz="12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GB" sz="1200" b="0" i="0" u="none" strike="noStrike" kern="1200" cap="none" spc="0" normalizeH="0" baseline="0" noProof="0" dirty="0" smtClean="0">
                <a:ln>
                  <a:noFill/>
                </a:ln>
                <a:solidFill>
                  <a:prstClr val="black"/>
                </a:solidFill>
                <a:effectLst/>
                <a:uLnTx/>
                <a:uFillTx/>
                <a:latin typeface="+mn-lt"/>
                <a:ea typeface="+mn-ea"/>
                <a:cs typeface="+mn-cs"/>
              </a:rPr>
              <a:t>This is an open approach, which promotes an environment for dialogue effective information sharing, scrutiny and challenge of safeguarding practice  and a clarity of roles and responsibilities. </a:t>
            </a:r>
          </a:p>
          <a:p>
            <a:endParaRPr lang="en-GB" dirty="0"/>
          </a:p>
        </p:txBody>
      </p:sp>
      <p:sp>
        <p:nvSpPr>
          <p:cNvPr id="4" name="Slide Number Placeholder 3"/>
          <p:cNvSpPr>
            <a:spLocks noGrp="1"/>
          </p:cNvSpPr>
          <p:nvPr>
            <p:ph type="sldNum" sz="quarter" idx="10"/>
          </p:nvPr>
        </p:nvSpPr>
        <p:spPr/>
        <p:txBody>
          <a:bodyPr/>
          <a:lstStyle/>
          <a:p>
            <a:fld id="{2295F8E4-3ADF-4E74-BE14-AE292482638C}" type="slidenum">
              <a:rPr lang="en-GB" smtClean="0"/>
              <a:t>2</a:t>
            </a:fld>
            <a:endParaRPr lang="en-GB"/>
          </a:p>
        </p:txBody>
      </p:sp>
    </p:spTree>
    <p:extLst>
      <p:ext uri="{BB962C8B-B14F-4D97-AF65-F5344CB8AC3E}">
        <p14:creationId xmlns:p14="http://schemas.microsoft.com/office/powerpoint/2010/main" val="3884018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smtClean="0"/>
              <a:t>It should be recognised that practitioner/professional disagreement should not always be viewed negatively, if it improves outcomes for children and young people in a timely and sensitive manner, and learning for the practitioners involved.</a:t>
            </a:r>
          </a:p>
          <a:p>
            <a:endParaRPr lang="en-GB" dirty="0" smtClean="0"/>
          </a:p>
          <a:p>
            <a:r>
              <a:rPr lang="en-GB" b="1" i="1" dirty="0" smtClean="0"/>
              <a:t>Practitioner</a:t>
            </a:r>
            <a:r>
              <a:rPr lang="en-GB" b="1" i="1" baseline="0" dirty="0" smtClean="0"/>
              <a:t> /professional </a:t>
            </a:r>
            <a:r>
              <a:rPr lang="en-GB" b="1" i="1" dirty="0" smtClean="0"/>
              <a:t>disputes that do not seek to uphold this principle and which obscure the focus on the child / young person must be avoided.</a:t>
            </a:r>
          </a:p>
          <a:p>
            <a:endParaRPr lang="en-GB" b="1" i="1" dirty="0" smtClean="0"/>
          </a:p>
        </p:txBody>
      </p:sp>
      <p:sp>
        <p:nvSpPr>
          <p:cNvPr id="4" name="Slide Number Placeholder 3"/>
          <p:cNvSpPr>
            <a:spLocks noGrp="1"/>
          </p:cNvSpPr>
          <p:nvPr>
            <p:ph type="sldNum" sz="quarter" idx="10"/>
          </p:nvPr>
        </p:nvSpPr>
        <p:spPr/>
        <p:txBody>
          <a:bodyPr/>
          <a:lstStyle/>
          <a:p>
            <a:fld id="{2295F8E4-3ADF-4E74-BE14-AE292482638C}" type="slidenum">
              <a:rPr lang="en-GB" smtClean="0"/>
              <a:t>3</a:t>
            </a:fld>
            <a:endParaRPr lang="en-GB"/>
          </a:p>
        </p:txBody>
      </p:sp>
    </p:spTree>
    <p:extLst>
      <p:ext uri="{BB962C8B-B14F-4D97-AF65-F5344CB8AC3E}">
        <p14:creationId xmlns:p14="http://schemas.microsoft.com/office/powerpoint/2010/main" val="2282564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smtClean="0"/>
              <a:t>Practitioner disputes are reduced by clarity about roles and responsibilities, and airing and sharing problems in appropriate networking forums. </a:t>
            </a:r>
          </a:p>
          <a:p>
            <a:r>
              <a:rPr lang="en-GB" dirty="0" smtClean="0"/>
              <a:t>This promoted to break down barriers misperceptions via</a:t>
            </a:r>
          </a:p>
          <a:p>
            <a:pPr marL="628650" lvl="1" indent="-171450">
              <a:buFont typeface="Arial" panose="020B0604020202020204" pitchFamily="34" charset="0"/>
              <a:buChar char="•"/>
            </a:pPr>
            <a:r>
              <a:rPr lang="en-GB" dirty="0" err="1" smtClean="0"/>
              <a:t>Eg</a:t>
            </a:r>
            <a:r>
              <a:rPr lang="en-GB" dirty="0" smtClean="0"/>
              <a:t> LSCB multi-agency practitioner</a:t>
            </a:r>
            <a:r>
              <a:rPr lang="en-GB" baseline="0" dirty="0" smtClean="0"/>
              <a:t> forums/reference group</a:t>
            </a:r>
          </a:p>
          <a:p>
            <a:pPr marL="628650" lvl="1" indent="-171450">
              <a:buFont typeface="Arial" panose="020B0604020202020204" pitchFamily="34" charset="0"/>
              <a:buChar char="•"/>
            </a:pPr>
            <a:endParaRPr lang="en-GB" baseline="0" dirty="0" smtClean="0"/>
          </a:p>
          <a:p>
            <a:pPr marL="628650" lvl="1" indent="-171450">
              <a:buFont typeface="Arial" panose="020B0604020202020204" pitchFamily="34" charset="0"/>
              <a:buChar char="•"/>
            </a:pPr>
            <a:r>
              <a:rPr lang="en-GB" baseline="0" dirty="0" smtClean="0"/>
              <a:t>This clarity should be reflected in good multi-agency intervention and planning to for children and young people</a:t>
            </a:r>
            <a:endParaRPr lang="en-GB" dirty="0" smtClean="0"/>
          </a:p>
          <a:p>
            <a:endParaRPr lang="en-GB" dirty="0" smtClean="0"/>
          </a:p>
          <a:p>
            <a:r>
              <a:rPr lang="en-GB" dirty="0" smtClean="0"/>
              <a:t>Whichever discipline you come from, if you re being questioned by another practitioner in respect of your assessment/opinion please consider and reflect upon the following questions:</a:t>
            </a:r>
          </a:p>
          <a:p>
            <a:endParaRPr lang="en-GB" dirty="0" smtClean="0"/>
          </a:p>
          <a:p>
            <a:r>
              <a:rPr lang="en-GB" dirty="0" smtClean="0"/>
              <a:t>	Would I react differently if these reports had come from a different source?</a:t>
            </a:r>
          </a:p>
          <a:p>
            <a:endParaRPr lang="en-GB" dirty="0" smtClean="0"/>
          </a:p>
          <a:p>
            <a:r>
              <a:rPr lang="en-GB" dirty="0" smtClean="0"/>
              <a:t>	What were my assumptions about this family and what, if any, is the hard evidence supporting them?</a:t>
            </a:r>
          </a:p>
          <a:p>
            <a:endParaRPr lang="en-GB" dirty="0" smtClean="0"/>
          </a:p>
          <a:p>
            <a:r>
              <a:rPr lang="en-GB" dirty="0" smtClean="0"/>
              <a:t>	Have I been clear with partner agencies about how I gathered, analysed and assessed the information I have?</a:t>
            </a:r>
          </a:p>
          <a:p>
            <a:endParaRPr lang="en-GB" dirty="0" smtClean="0"/>
          </a:p>
          <a:p>
            <a:r>
              <a:rPr lang="en-GB" dirty="0" smtClean="0"/>
              <a:t>	Have I asked other practitioners involved with the child how they made their assessment?</a:t>
            </a:r>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2295F8E4-3ADF-4E74-BE14-AE292482638C}" type="slidenum">
              <a:rPr lang="en-GB" smtClean="0"/>
              <a:t>4</a:t>
            </a:fld>
            <a:endParaRPr lang="en-GB"/>
          </a:p>
        </p:txBody>
      </p:sp>
    </p:spTree>
    <p:extLst>
      <p:ext uri="{BB962C8B-B14F-4D97-AF65-F5344CB8AC3E}">
        <p14:creationId xmlns:p14="http://schemas.microsoft.com/office/powerpoint/2010/main" val="3121234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Whilst the multi-agency nature of the work can bring benefits in terms of differing perspectives and experience, there may also be times when practitioners disagree with decisions taken or actions planned. </a:t>
            </a:r>
          </a:p>
          <a:p>
            <a:endParaRPr lang="en-GB" dirty="0" smtClean="0"/>
          </a:p>
          <a:p>
            <a:r>
              <a:rPr lang="en-GB" dirty="0" smtClean="0"/>
              <a:t>Differing practitioner views or challenges to decisions made or actions taken, can happen at any stage of the safeguarding process.  Disagreements/differences are more likely to occur in situations where:</a:t>
            </a:r>
          </a:p>
          <a:p>
            <a:endParaRPr lang="en-GB" dirty="0" smtClean="0"/>
          </a:p>
          <a:p>
            <a:pPr marL="228600" indent="-228600">
              <a:buFont typeface="+mj-lt"/>
              <a:buAutoNum type="arabicPeriod"/>
            </a:pPr>
            <a:r>
              <a:rPr lang="en-GB" dirty="0" smtClean="0"/>
              <a:t></a:t>
            </a:r>
            <a:r>
              <a:rPr lang="en-GB" baseline="0" dirty="0" smtClean="0"/>
              <a:t>  </a:t>
            </a:r>
            <a:r>
              <a:rPr lang="en-GB" dirty="0" smtClean="0"/>
              <a:t>there is internal disagreement within an agency as to whether a concern should be referred to Children’s Services</a:t>
            </a:r>
          </a:p>
          <a:p>
            <a:pPr marL="228600" indent="-228600">
              <a:buFont typeface="+mj-lt"/>
              <a:buAutoNum type="arabicPeriod"/>
            </a:pPr>
            <a:endParaRPr lang="en-GB" dirty="0" smtClean="0"/>
          </a:p>
          <a:p>
            <a:pPr marL="228600" indent="-228600">
              <a:buFont typeface="+mj-lt"/>
              <a:buAutoNum type="arabicPeriod"/>
            </a:pPr>
            <a:r>
              <a:rPr lang="en-GB" dirty="0" smtClean="0"/>
              <a:t></a:t>
            </a:r>
            <a:r>
              <a:rPr lang="en-GB" baseline="0" dirty="0" smtClean="0"/>
              <a:t>  </a:t>
            </a:r>
            <a:r>
              <a:rPr lang="en-GB" dirty="0" smtClean="0"/>
              <a:t>there is disagreement regarding whether a child/family should receive a service or not</a:t>
            </a:r>
          </a:p>
          <a:p>
            <a:pPr marL="228600" indent="-228600">
              <a:buFont typeface="+mj-lt"/>
              <a:buAutoNum type="arabicPeriod"/>
            </a:pPr>
            <a:endParaRPr lang="en-GB" dirty="0" smtClean="0"/>
          </a:p>
          <a:p>
            <a:pPr marL="228600" indent="-228600">
              <a:buFont typeface="+mj-lt"/>
              <a:buAutoNum type="arabicPeriod"/>
            </a:pPr>
            <a:r>
              <a:rPr lang="en-GB" dirty="0" smtClean="0"/>
              <a:t></a:t>
            </a:r>
            <a:r>
              <a:rPr lang="en-GB" baseline="0" dirty="0" smtClean="0"/>
              <a:t>  </a:t>
            </a:r>
            <a:r>
              <a:rPr lang="en-GB" dirty="0" smtClean="0"/>
              <a:t>there are difficulties in effective communication, e.g. What is understood by outcome of assessments made, unavailability of staff, telephone messages not responded to, meetings not attended</a:t>
            </a:r>
          </a:p>
          <a:p>
            <a:pPr marL="228600" indent="-228600">
              <a:buFont typeface="+mj-lt"/>
              <a:buAutoNum type="arabicPeriod"/>
            </a:pPr>
            <a:endParaRPr lang="en-GB" dirty="0" smtClean="0"/>
          </a:p>
          <a:p>
            <a:pPr marL="228600" indent="-228600">
              <a:buFont typeface="+mj-lt"/>
              <a:buAutoNum type="arabicPeriod"/>
            </a:pPr>
            <a:r>
              <a:rPr lang="en-GB" dirty="0" smtClean="0"/>
              <a:t></a:t>
            </a:r>
            <a:r>
              <a:rPr lang="en-GB" baseline="0" dirty="0" smtClean="0"/>
              <a:t>  </a:t>
            </a:r>
            <a:r>
              <a:rPr lang="en-GB" dirty="0" smtClean="0"/>
              <a:t>a professional is concerned about the action or inaction of another professional in relation to a child protection or child welfare issue</a:t>
            </a:r>
          </a:p>
          <a:p>
            <a:pPr marL="228600" indent="-228600">
              <a:buFont typeface="+mj-lt"/>
              <a:buAutoNum type="arabicPeriod"/>
            </a:pPr>
            <a:endParaRPr lang="en-GB" dirty="0" smtClean="0"/>
          </a:p>
          <a:p>
            <a:pPr marL="228600" indent="-228600">
              <a:buFont typeface="+mj-lt"/>
              <a:buAutoNum type="arabicPeriod"/>
            </a:pPr>
            <a:r>
              <a:rPr lang="en-GB" dirty="0" smtClean="0"/>
              <a:t></a:t>
            </a:r>
            <a:r>
              <a:rPr lang="en-GB" baseline="0" dirty="0" smtClean="0"/>
              <a:t>  </a:t>
            </a:r>
            <a:r>
              <a:rPr lang="en-GB" dirty="0" smtClean="0"/>
              <a:t>Children’s Social Care and the Police place different interpretations on the need for single/joint agency response</a:t>
            </a:r>
          </a:p>
          <a:p>
            <a:pPr marL="228600" indent="-228600">
              <a:buFont typeface="+mj-lt"/>
              <a:buAutoNum type="arabicPeriod"/>
            </a:pPr>
            <a:endParaRPr lang="en-GB" dirty="0" smtClean="0"/>
          </a:p>
          <a:p>
            <a:pPr marL="228600" indent="-228600">
              <a:buFont typeface="+mj-lt"/>
              <a:buAutoNum type="arabicPeriod"/>
            </a:pPr>
            <a:r>
              <a:rPr lang="en-GB" dirty="0" smtClean="0"/>
              <a:t></a:t>
            </a:r>
            <a:r>
              <a:rPr lang="en-GB" baseline="0" dirty="0" smtClean="0"/>
              <a:t>  </a:t>
            </a:r>
            <a:r>
              <a:rPr lang="en-GB" dirty="0" smtClean="0"/>
              <a:t>there are differences with regards to an agency or individual practitioner recognising the need to share information</a:t>
            </a:r>
          </a:p>
          <a:p>
            <a:pPr marL="228600" indent="-228600">
              <a:buFont typeface="+mj-lt"/>
              <a:buAutoNum type="arabicPeriod"/>
            </a:pPr>
            <a:endParaRPr lang="en-GB" dirty="0" smtClean="0"/>
          </a:p>
          <a:p>
            <a:pPr marL="228600" indent="-228600">
              <a:buFont typeface="+mj-lt"/>
              <a:buAutoNum type="arabicPeriod"/>
            </a:pPr>
            <a:r>
              <a:rPr lang="en-GB" dirty="0" smtClean="0"/>
              <a:t></a:t>
            </a:r>
            <a:r>
              <a:rPr lang="en-GB" baseline="0" dirty="0" smtClean="0"/>
              <a:t>  </a:t>
            </a:r>
            <a:r>
              <a:rPr lang="en-GB" dirty="0" smtClean="0"/>
              <a:t>an agency/individual practitioner is concerned that there is drift in a case</a:t>
            </a:r>
          </a:p>
          <a:p>
            <a:pPr marL="228600" indent="-228600">
              <a:buFont typeface="+mj-lt"/>
              <a:buAutoNum type="arabicPeriod"/>
            </a:pPr>
            <a:endParaRPr lang="en-GB" dirty="0" smtClean="0"/>
          </a:p>
          <a:p>
            <a:pPr marL="228600" indent="-228600">
              <a:buFont typeface="+mj-lt"/>
              <a:buAutoNum type="arabicPeriod"/>
            </a:pPr>
            <a:r>
              <a:rPr lang="en-GB" dirty="0" smtClean="0"/>
              <a:t></a:t>
            </a:r>
            <a:r>
              <a:rPr lang="en-GB" baseline="0" dirty="0" smtClean="0"/>
              <a:t>  </a:t>
            </a:r>
            <a:r>
              <a:rPr lang="en-GB" dirty="0" smtClean="0"/>
              <a:t>there is a difference of opinion on the need to convene a child protection conference</a:t>
            </a:r>
          </a:p>
          <a:p>
            <a:pPr marL="228600" indent="-228600">
              <a:buFont typeface="+mj-lt"/>
              <a:buAutoNum type="arabicPeriod"/>
            </a:pPr>
            <a:endParaRPr lang="en-GB" dirty="0" smtClean="0"/>
          </a:p>
          <a:p>
            <a:pPr marL="228600" indent="-228600">
              <a:buFont typeface="+mj-lt"/>
              <a:buAutoNum type="arabicPeriod"/>
            </a:pPr>
            <a:r>
              <a:rPr lang="en-GB" dirty="0" smtClean="0"/>
              <a:t></a:t>
            </a:r>
            <a:r>
              <a:rPr lang="en-GB" baseline="0" dirty="0" smtClean="0"/>
              <a:t>  </a:t>
            </a:r>
            <a:r>
              <a:rPr lang="en-GB" dirty="0" smtClean="0"/>
              <a:t>There is a difference of opinion on a case being closed</a:t>
            </a:r>
          </a:p>
          <a:p>
            <a:pPr marL="0" indent="0">
              <a:buFont typeface="+mj-lt"/>
              <a:buNone/>
            </a:pPr>
            <a:endParaRPr lang="en-GB" dirty="0" smtClean="0"/>
          </a:p>
          <a:p>
            <a:pPr marL="0" indent="0">
              <a:buFont typeface="+mj-lt"/>
              <a:buNone/>
            </a:pPr>
            <a:r>
              <a:rPr lang="en-GB" dirty="0" smtClean="0"/>
              <a:t>Resolution of those differences is an integral part of professional co-operation and joint working to safeguarding children but can become dysfunctional if not resolved in a constructive and timey fashion.  </a:t>
            </a:r>
          </a:p>
          <a:p>
            <a:pPr marL="0" indent="0">
              <a:buFont typeface="+mj-lt"/>
              <a:buNone/>
            </a:pPr>
            <a:endParaRPr lang="en-GB" dirty="0" smtClean="0"/>
          </a:p>
          <a:p>
            <a:pPr marL="0" indent="0">
              <a:buFont typeface="+mj-lt"/>
              <a:buNone/>
            </a:pPr>
            <a:r>
              <a:rPr lang="en-GB" dirty="0" smtClean="0"/>
              <a:t>ULTIMATELY - The end result may be less favourable outcomes for children.  </a:t>
            </a:r>
          </a:p>
          <a:p>
            <a:pPr marL="0" indent="0">
              <a:buFont typeface="+mj-lt"/>
              <a:buNone/>
            </a:pPr>
            <a:endParaRPr lang="en-GB" dirty="0" smtClean="0"/>
          </a:p>
          <a:p>
            <a:pPr marL="0" indent="0">
              <a:buFont typeface="+mj-lt"/>
              <a:buNone/>
            </a:pPr>
            <a:r>
              <a:rPr lang="en-GB" dirty="0" smtClean="0"/>
              <a:t>The aim of this procedure is to describe a way of resolving practitioner disagreement, ensuring that the child or young person’s safety and welfare is the paramount consideration.</a:t>
            </a:r>
          </a:p>
          <a:p>
            <a:pPr marL="228600" indent="-228600">
              <a:buFont typeface="+mj-lt"/>
              <a:buAutoNum type="arabicPeriod"/>
            </a:pPr>
            <a:endParaRPr lang="en-GB" dirty="0"/>
          </a:p>
        </p:txBody>
      </p:sp>
      <p:sp>
        <p:nvSpPr>
          <p:cNvPr id="4" name="Slide Number Placeholder 3"/>
          <p:cNvSpPr>
            <a:spLocks noGrp="1"/>
          </p:cNvSpPr>
          <p:nvPr>
            <p:ph type="sldNum" sz="quarter" idx="10"/>
          </p:nvPr>
        </p:nvSpPr>
        <p:spPr/>
        <p:txBody>
          <a:bodyPr/>
          <a:lstStyle/>
          <a:p>
            <a:fld id="{2295F8E4-3ADF-4E74-BE14-AE292482638C}" type="slidenum">
              <a:rPr lang="en-GB" smtClean="0"/>
              <a:t>5</a:t>
            </a:fld>
            <a:endParaRPr lang="en-GB"/>
          </a:p>
        </p:txBody>
      </p:sp>
    </p:spTree>
    <p:extLst>
      <p:ext uri="{BB962C8B-B14F-4D97-AF65-F5344CB8AC3E}">
        <p14:creationId xmlns:p14="http://schemas.microsoft.com/office/powerpoint/2010/main" val="17810720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r>
              <a:rPr lang="en-GB" dirty="0" smtClean="0"/>
              <a:t>Where disagreements exist between individual practitioners within agencies in regard to the child protection and safeguarding processes, this procedure should be used to ensure a prompt and satisfactory outcome. </a:t>
            </a:r>
          </a:p>
          <a:p>
            <a:endParaRPr lang="en-GB" dirty="0" smtClean="0"/>
          </a:p>
          <a:p>
            <a:r>
              <a:rPr lang="en-GB" dirty="0" smtClean="0"/>
              <a:t>Resolution Process</a:t>
            </a:r>
          </a:p>
          <a:p>
            <a:endParaRPr lang="en-GB" dirty="0" smtClean="0"/>
          </a:p>
          <a:p>
            <a:r>
              <a:rPr lang="en-GB" dirty="0" smtClean="0"/>
              <a:t>STAGE 1:	Practitioners should always attempt to resolve disagreement/differences themselves through discussion with others involved within the case.  It should however be recognised that  a difference in status or experience may effect the confidence of some practitioners in pursuing this course of action.  Under these circumstances the practitioner should request support from their line manager, head teacher or supervisor.  If the difference remains unresolved, refer to STEP 2.</a:t>
            </a:r>
          </a:p>
          <a:p>
            <a:endParaRPr lang="en-GB" dirty="0" smtClean="0"/>
          </a:p>
          <a:p>
            <a:r>
              <a:rPr lang="en-GB" dirty="0" smtClean="0"/>
              <a:t>Challenge to decision to subject a child to a child protection plan or not</a:t>
            </a:r>
          </a:p>
          <a:p>
            <a:endParaRPr lang="en-GB" dirty="0" smtClean="0"/>
          </a:p>
          <a:p>
            <a:r>
              <a:rPr lang="en-GB" dirty="0" smtClean="0"/>
              <a:t>STAGE 2:	If practitioners are unable to resolve their disagreement/differences through discussion they must refer to more experienced or senior members of staff, i.e. their immediate line manager, the head teacher (if this is not the senior designated professional),  supervisor or named or designated Lead within their agency.  Senior members of staff should liaise with their equivalent/counterparts in the relevant agency, this should be the other practitioner’s line manager at this stage. Upon reviewing the case, it may be decided that the relevant Children’s Services Service Manager/</a:t>
            </a:r>
            <a:r>
              <a:rPr lang="en-GB" dirty="0" err="1" smtClean="0"/>
              <a:t>HoS</a:t>
            </a:r>
            <a:r>
              <a:rPr lang="en-GB" dirty="0" smtClean="0"/>
              <a:t> should be informed of the concerns. </a:t>
            </a:r>
          </a:p>
          <a:p>
            <a:endParaRPr lang="en-GB" dirty="0" smtClean="0"/>
          </a:p>
          <a:p>
            <a:r>
              <a:rPr lang="en-GB" dirty="0" smtClean="0"/>
              <a:t>If agreement cannot be reached between the line managers/senior members of staff, refer to stage 3.</a:t>
            </a:r>
          </a:p>
          <a:p>
            <a:endParaRPr lang="en-GB" dirty="0" smtClean="0"/>
          </a:p>
          <a:p>
            <a:r>
              <a:rPr lang="en-GB" dirty="0" smtClean="0"/>
              <a:t>STAGE 3:	If the concerns remain unresolved at this stage, the senior member of staff or head teacher should seek advice from the Safeguarding Advisor or Designated Lead for their agency. </a:t>
            </a:r>
          </a:p>
          <a:p>
            <a:endParaRPr lang="en-GB" dirty="0" smtClean="0"/>
          </a:p>
          <a:p>
            <a:r>
              <a:rPr lang="en-GB" dirty="0" smtClean="0"/>
              <a:t>A professionals meeting should then be convened, chaired/facilitated by the Children’s Services,</a:t>
            </a:r>
            <a:r>
              <a:rPr lang="en-GB" baseline="0" dirty="0" smtClean="0"/>
              <a:t> </a:t>
            </a:r>
            <a:r>
              <a:rPr lang="en-GB" dirty="0" smtClean="0"/>
              <a:t>Service Manager/</a:t>
            </a:r>
            <a:r>
              <a:rPr lang="en-GB" dirty="0" err="1" smtClean="0"/>
              <a:t>HoS.</a:t>
            </a:r>
            <a:endParaRPr lang="en-GB" dirty="0" smtClean="0"/>
          </a:p>
          <a:p>
            <a:endParaRPr lang="en-GB" dirty="0" smtClean="0"/>
          </a:p>
          <a:p>
            <a:endParaRPr lang="en-GB" dirty="0" smtClean="0"/>
          </a:p>
          <a:p>
            <a:r>
              <a:rPr lang="en-GB" dirty="0" smtClean="0"/>
              <a:t>STAGE 4:        If concerns still remain unresolved at this stage, the matter should be referred to the Chair of the LLR Safeguarding Children Board.  A Senior Officer Resolutions discussion/Meeting will then be held.  Where necessary and appropriate the Independent Chair may seek to establish an </a:t>
            </a:r>
            <a:r>
              <a:rPr lang="en-GB" dirty="0" err="1" smtClean="0"/>
              <a:t>arbitory</a:t>
            </a:r>
            <a:r>
              <a:rPr lang="en-GB" dirty="0" smtClean="0"/>
              <a:t> panel of LSCB members who are not involved in the original concern</a:t>
            </a:r>
            <a:r>
              <a:rPr lang="en-GB" baseline="0" dirty="0" smtClean="0"/>
              <a:t> to decide on appropriate course of action.</a:t>
            </a:r>
            <a:r>
              <a:rPr lang="en-GB" dirty="0" smtClean="0"/>
              <a:t> </a:t>
            </a:r>
          </a:p>
          <a:p>
            <a:endParaRPr lang="en-GB" dirty="0" smtClean="0"/>
          </a:p>
          <a:p>
            <a:r>
              <a:rPr lang="en-GB" dirty="0" smtClean="0"/>
              <a:t>The outcome of  any discussions  at this stage of the resolution process will be fed back to your own  agency’s Designated Safeguarding Lead/Senior Officer.</a:t>
            </a:r>
          </a:p>
          <a:p>
            <a:endParaRPr lang="en-GB" dirty="0" smtClean="0"/>
          </a:p>
          <a:p>
            <a:endParaRPr lang="en-GB" dirty="0" smtClean="0"/>
          </a:p>
          <a:p>
            <a:r>
              <a:rPr lang="en-GB" b="1" i="1" dirty="0" smtClean="0"/>
              <a:t>Key message</a:t>
            </a:r>
          </a:p>
          <a:p>
            <a:r>
              <a:rPr lang="en-GB" b="1" i="1" dirty="0" smtClean="0"/>
              <a:t>In circumstances where a practitioner/ agency believes that a child is at risk of Significant Harm, then, </a:t>
            </a:r>
            <a:r>
              <a:rPr lang="en-GB" b="1" i="1" dirty="0" smtClean="0"/>
              <a:t>the </a:t>
            </a:r>
            <a:r>
              <a:rPr lang="en-GB" b="1" i="1" dirty="0" smtClean="0"/>
              <a:t>escalation </a:t>
            </a:r>
            <a:r>
              <a:rPr lang="en-GB" b="1" i="1" dirty="0" smtClean="0"/>
              <a:t> and resolution must </a:t>
            </a:r>
            <a:r>
              <a:rPr lang="en-GB" b="1" i="1" dirty="0" smtClean="0"/>
              <a:t>be made on the same working day. </a:t>
            </a:r>
            <a:r>
              <a:rPr lang="en-GB" sz="1200" b="1" i="1" dirty="0" smtClean="0">
                <a:effectLst/>
                <a:latin typeface="Arial"/>
                <a:ea typeface="Calibri"/>
              </a:rPr>
              <a:t>(resolution should clarity</a:t>
            </a:r>
            <a:r>
              <a:rPr lang="en-GB" sz="1200" b="1" i="1" baseline="0" dirty="0" smtClean="0">
                <a:effectLst/>
                <a:latin typeface="Arial"/>
                <a:ea typeface="Calibri"/>
              </a:rPr>
              <a:t> around any </a:t>
            </a:r>
            <a:r>
              <a:rPr lang="en-GB" sz="1200" b="1" i="1" dirty="0" smtClean="0">
                <a:effectLst/>
                <a:latin typeface="Arial"/>
                <a:ea typeface="Calibri"/>
              </a:rPr>
              <a:t>contingency  safety plan around the child) </a:t>
            </a:r>
            <a:endParaRPr lang="en-GB" b="1" i="1" dirty="0" smtClean="0"/>
          </a:p>
          <a:p>
            <a:endParaRPr lang="en-GB" dirty="0" smtClean="0"/>
          </a:p>
          <a:p>
            <a:r>
              <a:rPr lang="en-GB" dirty="0" smtClean="0"/>
              <a:t>NB The stages of this do not have to be followed in full. Disagreements can be resolved at any stage</a:t>
            </a:r>
          </a:p>
          <a:p>
            <a:endParaRPr lang="en-GB" dirty="0" smtClean="0"/>
          </a:p>
          <a:p>
            <a:r>
              <a:rPr lang="en-GB" dirty="0" smtClean="0"/>
              <a:t>To avoid similar practitioner disagreements arising again, amendments may be required to protocol and procedures.</a:t>
            </a:r>
          </a:p>
          <a:p>
            <a:endParaRPr lang="en-GB" dirty="0" smtClean="0"/>
          </a:p>
          <a:p>
            <a:r>
              <a:rPr lang="en-GB" dirty="0" smtClean="0"/>
              <a:t>A clear record should be kept at all stages by all parties.  In particular this must include written confirmation between the parties about an agreed outcome of the disagreement and how any outstanding  issues will be pursued.</a:t>
            </a:r>
          </a:p>
          <a:p>
            <a:endParaRPr lang="en-GB" dirty="0"/>
          </a:p>
        </p:txBody>
      </p:sp>
      <p:sp>
        <p:nvSpPr>
          <p:cNvPr id="4" name="Slide Number Placeholder 3"/>
          <p:cNvSpPr>
            <a:spLocks noGrp="1"/>
          </p:cNvSpPr>
          <p:nvPr>
            <p:ph type="sldNum" sz="quarter" idx="10"/>
          </p:nvPr>
        </p:nvSpPr>
        <p:spPr/>
        <p:txBody>
          <a:bodyPr/>
          <a:lstStyle/>
          <a:p>
            <a:fld id="{2295F8E4-3ADF-4E74-BE14-AE292482638C}"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3122369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r>
              <a:rPr lang="en-GB" sz="1200" b="1" dirty="0" smtClean="0">
                <a:effectLst/>
                <a:latin typeface="Arial"/>
                <a:ea typeface="Calibri"/>
                <a:cs typeface="Times New Roman"/>
              </a:rPr>
              <a:t>Recap the emphasis</a:t>
            </a:r>
          </a:p>
          <a:p>
            <a:pPr>
              <a:lnSpc>
                <a:spcPct val="115000"/>
              </a:lnSpc>
              <a:spcAft>
                <a:spcPts val="1000"/>
              </a:spcAft>
            </a:pPr>
            <a:endParaRPr lang="en-GB" sz="1200" b="1" dirty="0" smtClean="0">
              <a:effectLst/>
              <a:latin typeface="Arial"/>
              <a:ea typeface="Calibri"/>
              <a:cs typeface="Times New Roman"/>
            </a:endParaRPr>
          </a:p>
          <a:p>
            <a:pPr>
              <a:lnSpc>
                <a:spcPct val="115000"/>
              </a:lnSpc>
              <a:spcAft>
                <a:spcPts val="1000"/>
              </a:spcAft>
            </a:pPr>
            <a:r>
              <a:rPr lang="en-GB" sz="1200" b="1" dirty="0" smtClean="0">
                <a:effectLst/>
                <a:latin typeface="Arial"/>
                <a:ea typeface="Calibri"/>
                <a:cs typeface="Times New Roman"/>
              </a:rPr>
              <a:t>Key changes to procedures</a:t>
            </a:r>
            <a:endParaRPr lang="en-GB" sz="1100" dirty="0" smtClean="0">
              <a:effectLst/>
              <a:latin typeface="+mn-lt"/>
              <a:ea typeface="Calibri"/>
              <a:cs typeface="Times New Roman"/>
            </a:endParaRPr>
          </a:p>
          <a:p>
            <a:pPr marL="742950" lvl="1" indent="-285750">
              <a:lnSpc>
                <a:spcPct val="115000"/>
              </a:lnSpc>
              <a:spcAft>
                <a:spcPts val="1000"/>
              </a:spcAft>
              <a:buFont typeface="Courier New"/>
              <a:buChar char="o"/>
            </a:pPr>
            <a:r>
              <a:rPr lang="en-GB" sz="1200" dirty="0" smtClean="0">
                <a:effectLst/>
                <a:latin typeface="Arial"/>
                <a:ea typeface="Calibri"/>
                <a:cs typeface="Times New Roman"/>
              </a:rPr>
              <a:t>Language – term changed from Professional to Practitioner – this term encompasses all those who work within Children and Adult workforce across LLR</a:t>
            </a:r>
            <a:endParaRPr lang="en-GB" sz="1100" dirty="0" smtClean="0">
              <a:effectLst/>
              <a:latin typeface="+mn-lt"/>
              <a:ea typeface="Calibri"/>
              <a:cs typeface="Times New Roman"/>
            </a:endParaRPr>
          </a:p>
          <a:p>
            <a:pPr marL="742950" lvl="1" indent="-285750">
              <a:lnSpc>
                <a:spcPct val="115000"/>
              </a:lnSpc>
              <a:spcAft>
                <a:spcPts val="1000"/>
              </a:spcAft>
              <a:buFont typeface="Courier New"/>
              <a:buChar char="o"/>
            </a:pPr>
            <a:r>
              <a:rPr lang="en-GB" sz="1200" dirty="0" smtClean="0">
                <a:effectLst/>
                <a:latin typeface="Arial"/>
                <a:ea typeface="Calibri"/>
                <a:cs typeface="Times New Roman"/>
              </a:rPr>
              <a:t>The term conflict is replaced with disagreement</a:t>
            </a:r>
            <a:endParaRPr lang="en-GB" sz="1100" dirty="0" smtClean="0">
              <a:effectLst/>
              <a:latin typeface="+mn-lt"/>
              <a:ea typeface="Calibri"/>
              <a:cs typeface="Times New Roman"/>
            </a:endParaRPr>
          </a:p>
          <a:p>
            <a:pPr marL="742950" lvl="1" indent="-285750">
              <a:lnSpc>
                <a:spcPct val="115000"/>
              </a:lnSpc>
              <a:spcAft>
                <a:spcPts val="1000"/>
              </a:spcAft>
              <a:buFont typeface="Courier New"/>
              <a:buChar char="o"/>
            </a:pPr>
            <a:r>
              <a:rPr lang="en-GB" sz="1200" dirty="0" smtClean="0">
                <a:effectLst/>
                <a:latin typeface="Arial"/>
                <a:ea typeface="Calibri"/>
                <a:cs typeface="Times New Roman"/>
              </a:rPr>
              <a:t>Broader than Child Protection as the procedure is for all staff across LLR and includes a 4 step graduated  process</a:t>
            </a:r>
            <a:endParaRPr lang="en-GB" sz="1100" dirty="0" smtClean="0">
              <a:effectLst/>
              <a:latin typeface="+mn-lt"/>
              <a:ea typeface="Calibri"/>
              <a:cs typeface="Times New Roman"/>
            </a:endParaRPr>
          </a:p>
          <a:p>
            <a:pPr marL="742950" lvl="1" indent="-285750">
              <a:lnSpc>
                <a:spcPct val="115000"/>
              </a:lnSpc>
              <a:spcAft>
                <a:spcPts val="1000"/>
              </a:spcAft>
              <a:buFont typeface="Courier New"/>
              <a:buChar char="o"/>
            </a:pPr>
            <a:r>
              <a:rPr lang="en-GB" sz="1200" dirty="0" smtClean="0">
                <a:effectLst/>
                <a:latin typeface="Arial"/>
                <a:ea typeface="Calibri"/>
                <a:cs typeface="Times New Roman"/>
              </a:rPr>
              <a:t>The procedure includes a flow-chart</a:t>
            </a:r>
          </a:p>
          <a:p>
            <a:pPr marL="457200" lvl="1" indent="0">
              <a:lnSpc>
                <a:spcPct val="115000"/>
              </a:lnSpc>
              <a:spcAft>
                <a:spcPts val="1000"/>
              </a:spcAft>
              <a:buFont typeface="Courier New"/>
              <a:buNone/>
            </a:pPr>
            <a:endParaRPr lang="en-GB" sz="1100" dirty="0" smtClean="0">
              <a:effectLst/>
              <a:latin typeface="+mn-lt"/>
              <a:ea typeface="Calibri"/>
              <a:cs typeface="Times New Roman"/>
            </a:endParaRPr>
          </a:p>
          <a:p>
            <a:pPr marL="0" lvl="0" indent="0">
              <a:lnSpc>
                <a:spcPct val="115000"/>
              </a:lnSpc>
              <a:spcAft>
                <a:spcPts val="1000"/>
              </a:spcAft>
              <a:buFont typeface="Courier New"/>
              <a:buNone/>
            </a:pPr>
            <a:r>
              <a:rPr lang="en-GB" sz="1200" b="1" dirty="0" smtClean="0">
                <a:effectLst/>
                <a:latin typeface="Arial"/>
                <a:ea typeface="Calibri"/>
                <a:cs typeface="Times New Roman"/>
              </a:rPr>
              <a:t>Rationale for changes</a:t>
            </a:r>
          </a:p>
          <a:p>
            <a:pPr marL="0" lvl="0" indent="0">
              <a:lnSpc>
                <a:spcPct val="115000"/>
              </a:lnSpc>
              <a:spcAft>
                <a:spcPts val="1000"/>
              </a:spcAft>
              <a:buFont typeface="Courier New"/>
              <a:buNone/>
            </a:pPr>
            <a:endParaRPr lang="en-GB" sz="1100" dirty="0" smtClean="0">
              <a:effectLst/>
              <a:latin typeface="+mn-lt"/>
              <a:ea typeface="Calibri"/>
              <a:cs typeface="Times New Roman"/>
            </a:endParaRPr>
          </a:p>
          <a:p>
            <a:pPr marL="742950" lvl="1" indent="-285750">
              <a:lnSpc>
                <a:spcPct val="115000"/>
              </a:lnSpc>
              <a:spcAft>
                <a:spcPts val="1000"/>
              </a:spcAft>
              <a:buFont typeface="Courier New"/>
              <a:buChar char="o"/>
            </a:pPr>
            <a:r>
              <a:rPr lang="en-GB" sz="1200" dirty="0" smtClean="0">
                <a:effectLst/>
                <a:latin typeface="Arial"/>
                <a:ea typeface="Calibri"/>
                <a:cs typeface="Times New Roman"/>
              </a:rPr>
              <a:t>Audits and reviews evidence that practitioners  are not escalating concerns</a:t>
            </a:r>
            <a:endParaRPr lang="en-GB" sz="1100" dirty="0" smtClean="0">
              <a:effectLst/>
              <a:latin typeface="+mn-lt"/>
              <a:ea typeface="Calibri"/>
              <a:cs typeface="Times New Roman"/>
            </a:endParaRPr>
          </a:p>
          <a:p>
            <a:pPr marL="742950" lvl="1" indent="-285750">
              <a:lnSpc>
                <a:spcPct val="115000"/>
              </a:lnSpc>
              <a:spcAft>
                <a:spcPts val="1000"/>
              </a:spcAft>
              <a:buFont typeface="Courier New"/>
              <a:buChar char="o"/>
            </a:pPr>
            <a:r>
              <a:rPr lang="en-GB" sz="1200" dirty="0" smtClean="0">
                <a:effectLst/>
                <a:latin typeface="Arial"/>
                <a:ea typeface="Calibri"/>
                <a:cs typeface="Times New Roman"/>
              </a:rPr>
              <a:t>Practitioners were not aware of the procedures, where to access them and when to apply them</a:t>
            </a:r>
            <a:endParaRPr lang="en-GB" sz="1100" dirty="0" smtClean="0">
              <a:effectLst/>
              <a:latin typeface="+mn-lt"/>
              <a:ea typeface="Calibri"/>
              <a:cs typeface="Times New Roman"/>
            </a:endParaRPr>
          </a:p>
          <a:p>
            <a:endParaRPr lang="en-GB" dirty="0"/>
          </a:p>
        </p:txBody>
      </p:sp>
      <p:sp>
        <p:nvSpPr>
          <p:cNvPr id="4" name="Slide Number Placeholder 3"/>
          <p:cNvSpPr>
            <a:spLocks noGrp="1"/>
          </p:cNvSpPr>
          <p:nvPr>
            <p:ph type="sldNum" sz="quarter" idx="10"/>
          </p:nvPr>
        </p:nvSpPr>
        <p:spPr/>
        <p:txBody>
          <a:bodyPr/>
          <a:lstStyle/>
          <a:p>
            <a:fld id="{2295F8E4-3ADF-4E74-BE14-AE292482638C}" type="slidenum">
              <a:rPr lang="en-GB" smtClean="0"/>
              <a:t>7</a:t>
            </a:fld>
            <a:endParaRPr lang="en-GB"/>
          </a:p>
        </p:txBody>
      </p:sp>
    </p:spTree>
    <p:extLst>
      <p:ext uri="{BB962C8B-B14F-4D97-AF65-F5344CB8AC3E}">
        <p14:creationId xmlns:p14="http://schemas.microsoft.com/office/powerpoint/2010/main" val="3905840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2"/>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10AA4D-4760-49C3-8D55-BEF9CC32DB27}" type="datetimeFigureOut">
              <a:rPr lang="en-GB" smtClean="0"/>
              <a:t>18/09/2015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9AB1C0-3686-400A-99D1-5759A35CED2D}" type="slidenum">
              <a:rPr lang="en-GB" smtClean="0"/>
              <a:t>‹#›</a:t>
            </a:fld>
            <a:endParaRPr lang="en-GB"/>
          </a:p>
        </p:txBody>
      </p:sp>
    </p:spTree>
    <p:extLst>
      <p:ext uri="{BB962C8B-B14F-4D97-AF65-F5344CB8AC3E}">
        <p14:creationId xmlns:p14="http://schemas.microsoft.com/office/powerpoint/2010/main" val="2978890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10AA4D-4760-49C3-8D55-BEF9CC32DB27}" type="datetimeFigureOut">
              <a:rPr lang="en-GB" smtClean="0"/>
              <a:t>18/09/2015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9AB1C0-3686-400A-99D1-5759A35CED2D}" type="slidenum">
              <a:rPr lang="en-GB" smtClean="0"/>
              <a:t>‹#›</a:t>
            </a:fld>
            <a:endParaRPr lang="en-GB"/>
          </a:p>
        </p:txBody>
      </p:sp>
    </p:spTree>
    <p:extLst>
      <p:ext uri="{BB962C8B-B14F-4D97-AF65-F5344CB8AC3E}">
        <p14:creationId xmlns:p14="http://schemas.microsoft.com/office/powerpoint/2010/main" val="4290540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5"/>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5"/>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10AA4D-4760-49C3-8D55-BEF9CC32DB27}" type="datetimeFigureOut">
              <a:rPr lang="en-GB" smtClean="0"/>
              <a:t>18/09/2015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9AB1C0-3686-400A-99D1-5759A35CED2D}" type="slidenum">
              <a:rPr lang="en-GB" smtClean="0"/>
              <a:t>‹#›</a:t>
            </a:fld>
            <a:endParaRPr lang="en-GB"/>
          </a:p>
        </p:txBody>
      </p:sp>
    </p:spTree>
    <p:extLst>
      <p:ext uri="{BB962C8B-B14F-4D97-AF65-F5344CB8AC3E}">
        <p14:creationId xmlns:p14="http://schemas.microsoft.com/office/powerpoint/2010/main" val="219999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12D3AD2-C1FF-4642-9468-35DE75D7574B}" type="datetimeFigureOut">
              <a:rPr lang="en-GB">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8999D01-1F98-425C-A469-50F57722094E}"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791753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2D3AD2-C1FF-4642-9468-35DE75D7574B}" type="datetimeFigureOut">
              <a:rPr lang="en-GB">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8999D01-1F98-425C-A469-50F57722094E}"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854766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2D3AD2-C1FF-4642-9468-35DE75D7574B}" type="datetimeFigureOut">
              <a:rPr lang="en-GB">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8999D01-1F98-425C-A469-50F57722094E}"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119041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12D3AD2-C1FF-4642-9468-35DE75D7574B}" type="datetimeFigureOut">
              <a:rPr lang="en-GB">
                <a:solidFill>
                  <a:prstClr val="black">
                    <a:tint val="75000"/>
                  </a:prstClr>
                </a:solidFill>
              </a:rPr>
              <a:pPr/>
              <a:t>18/09/2015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8999D01-1F98-425C-A469-50F57722094E}"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79712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12D3AD2-C1FF-4642-9468-35DE75D7574B}" type="datetimeFigureOut">
              <a:rPr lang="en-GB">
                <a:solidFill>
                  <a:prstClr val="black">
                    <a:tint val="75000"/>
                  </a:prstClr>
                </a:solidFill>
              </a:rPr>
              <a:pPr/>
              <a:t>18/09/2015</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88999D01-1F98-425C-A469-50F57722094E}"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20996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12D3AD2-C1FF-4642-9468-35DE75D7574B}" type="datetimeFigureOut">
              <a:rPr lang="en-GB">
                <a:solidFill>
                  <a:prstClr val="black">
                    <a:tint val="75000"/>
                  </a:prstClr>
                </a:solidFill>
              </a:rPr>
              <a:pPr/>
              <a:t>18/09/2015</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88999D01-1F98-425C-A469-50F57722094E}"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194074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2D3AD2-C1FF-4642-9468-35DE75D7574B}" type="datetimeFigureOut">
              <a:rPr lang="en-GB">
                <a:solidFill>
                  <a:prstClr val="black">
                    <a:tint val="75000"/>
                  </a:prstClr>
                </a:solidFill>
              </a:rPr>
              <a:pPr/>
              <a:t>18/09/2015</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88999D01-1F98-425C-A469-50F57722094E}"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572041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2D3AD2-C1FF-4642-9468-35DE75D7574B}" type="datetimeFigureOut">
              <a:rPr lang="en-GB">
                <a:solidFill>
                  <a:prstClr val="black">
                    <a:tint val="75000"/>
                  </a:prstClr>
                </a:solidFill>
              </a:rPr>
              <a:pPr/>
              <a:t>18/09/2015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8999D01-1F98-425C-A469-50F57722094E}"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82875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10AA4D-4760-49C3-8D55-BEF9CC32DB27}" type="datetimeFigureOut">
              <a:rPr lang="en-GB" smtClean="0"/>
              <a:t>18/09/2015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9AB1C0-3686-400A-99D1-5759A35CED2D}" type="slidenum">
              <a:rPr lang="en-GB" smtClean="0"/>
              <a:t>‹#›</a:t>
            </a:fld>
            <a:endParaRPr lang="en-GB"/>
          </a:p>
        </p:txBody>
      </p:sp>
    </p:spTree>
    <p:extLst>
      <p:ext uri="{BB962C8B-B14F-4D97-AF65-F5344CB8AC3E}">
        <p14:creationId xmlns:p14="http://schemas.microsoft.com/office/powerpoint/2010/main" val="38998582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2D3AD2-C1FF-4642-9468-35DE75D7574B}" type="datetimeFigureOut">
              <a:rPr lang="en-GB">
                <a:solidFill>
                  <a:prstClr val="black">
                    <a:tint val="75000"/>
                  </a:prstClr>
                </a:solidFill>
              </a:rPr>
              <a:pPr/>
              <a:t>18/09/2015</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88999D01-1F98-425C-A469-50F57722094E}"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90523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2D3AD2-C1FF-4642-9468-35DE75D7574B}" type="datetimeFigureOut">
              <a:rPr lang="en-GB">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8999D01-1F98-425C-A469-50F57722094E}"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989409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49" y="366713"/>
            <a:ext cx="1543051"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42901" y="366713"/>
            <a:ext cx="4476751"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2D3AD2-C1FF-4642-9468-35DE75D7574B}" type="datetimeFigureOut">
              <a:rPr lang="en-GB">
                <a:solidFill>
                  <a:prstClr val="black">
                    <a:tint val="75000"/>
                  </a:prstClr>
                </a:solidFill>
              </a:rPr>
              <a:pPr/>
              <a:t>18/09/2015</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88999D01-1F98-425C-A469-50F57722094E}" type="slidenum">
              <a:rPr lang="en-GB">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7638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2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10AA4D-4760-49C3-8D55-BEF9CC32DB27}" type="datetimeFigureOut">
              <a:rPr lang="en-GB" smtClean="0"/>
              <a:t>18/09/2015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9AB1C0-3686-400A-99D1-5759A35CED2D}" type="slidenum">
              <a:rPr lang="en-GB" smtClean="0"/>
              <a:t>‹#›</a:t>
            </a:fld>
            <a:endParaRPr lang="en-GB"/>
          </a:p>
        </p:txBody>
      </p:sp>
    </p:spTree>
    <p:extLst>
      <p:ext uri="{BB962C8B-B14F-4D97-AF65-F5344CB8AC3E}">
        <p14:creationId xmlns:p14="http://schemas.microsoft.com/office/powerpoint/2010/main" val="112637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10AA4D-4760-49C3-8D55-BEF9CC32DB27}" type="datetimeFigureOut">
              <a:rPr lang="en-GB" smtClean="0"/>
              <a:t>18/09/2015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9AB1C0-3686-400A-99D1-5759A35CED2D}" type="slidenum">
              <a:rPr lang="en-GB" smtClean="0"/>
              <a:t>‹#›</a:t>
            </a:fld>
            <a:endParaRPr lang="en-GB"/>
          </a:p>
        </p:txBody>
      </p:sp>
    </p:spTree>
    <p:extLst>
      <p:ext uri="{BB962C8B-B14F-4D97-AF65-F5344CB8AC3E}">
        <p14:creationId xmlns:p14="http://schemas.microsoft.com/office/powerpoint/2010/main" val="3665870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34"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4"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10AA4D-4760-49C3-8D55-BEF9CC32DB27}" type="datetimeFigureOut">
              <a:rPr lang="en-GB" smtClean="0"/>
              <a:t>18/09/2015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9AB1C0-3686-400A-99D1-5759A35CED2D}" type="slidenum">
              <a:rPr lang="en-GB" smtClean="0"/>
              <a:t>‹#›</a:t>
            </a:fld>
            <a:endParaRPr lang="en-GB"/>
          </a:p>
        </p:txBody>
      </p:sp>
    </p:spTree>
    <p:extLst>
      <p:ext uri="{BB962C8B-B14F-4D97-AF65-F5344CB8AC3E}">
        <p14:creationId xmlns:p14="http://schemas.microsoft.com/office/powerpoint/2010/main" val="898558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10AA4D-4760-49C3-8D55-BEF9CC32DB27}" type="datetimeFigureOut">
              <a:rPr lang="en-GB" smtClean="0"/>
              <a:t>18/09/2015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9AB1C0-3686-400A-99D1-5759A35CED2D}" type="slidenum">
              <a:rPr lang="en-GB" smtClean="0"/>
              <a:t>‹#›</a:t>
            </a:fld>
            <a:endParaRPr lang="en-GB"/>
          </a:p>
        </p:txBody>
      </p:sp>
    </p:spTree>
    <p:extLst>
      <p:ext uri="{BB962C8B-B14F-4D97-AF65-F5344CB8AC3E}">
        <p14:creationId xmlns:p14="http://schemas.microsoft.com/office/powerpoint/2010/main" val="641867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10AA4D-4760-49C3-8D55-BEF9CC32DB27}" type="datetimeFigureOut">
              <a:rPr lang="en-GB" smtClean="0"/>
              <a:t>18/09/2015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9AB1C0-3686-400A-99D1-5759A35CED2D}" type="slidenum">
              <a:rPr lang="en-GB" smtClean="0"/>
              <a:t>‹#›</a:t>
            </a:fld>
            <a:endParaRPr lang="en-GB"/>
          </a:p>
        </p:txBody>
      </p:sp>
    </p:spTree>
    <p:extLst>
      <p:ext uri="{BB962C8B-B14F-4D97-AF65-F5344CB8AC3E}">
        <p14:creationId xmlns:p14="http://schemas.microsoft.com/office/powerpoint/2010/main" val="4141268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9"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8" y="273057"/>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9" y="143510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0AA4D-4760-49C3-8D55-BEF9CC32DB27}" type="datetimeFigureOut">
              <a:rPr lang="en-GB" smtClean="0"/>
              <a:t>18/09/2015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9AB1C0-3686-400A-99D1-5759A35CED2D}" type="slidenum">
              <a:rPr lang="en-GB" smtClean="0"/>
              <a:t>‹#›</a:t>
            </a:fld>
            <a:endParaRPr lang="en-GB"/>
          </a:p>
        </p:txBody>
      </p:sp>
    </p:spTree>
    <p:extLst>
      <p:ext uri="{BB962C8B-B14F-4D97-AF65-F5344CB8AC3E}">
        <p14:creationId xmlns:p14="http://schemas.microsoft.com/office/powerpoint/2010/main" val="2775280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10AA4D-4760-49C3-8D55-BEF9CC32DB27}" type="datetimeFigureOut">
              <a:rPr lang="en-GB" smtClean="0"/>
              <a:t>18/09/2015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9AB1C0-3686-400A-99D1-5759A35CED2D}" type="slidenum">
              <a:rPr lang="en-GB" smtClean="0"/>
              <a:t>‹#›</a:t>
            </a:fld>
            <a:endParaRPr lang="en-GB"/>
          </a:p>
        </p:txBody>
      </p:sp>
    </p:spTree>
    <p:extLst>
      <p:ext uri="{BB962C8B-B14F-4D97-AF65-F5344CB8AC3E}">
        <p14:creationId xmlns:p14="http://schemas.microsoft.com/office/powerpoint/2010/main" val="1157243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7"/>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10AA4D-4760-49C3-8D55-BEF9CC32DB27}" type="datetimeFigureOut">
              <a:rPr lang="en-GB" smtClean="0"/>
              <a:t>18/09/2015</a:t>
            </a:fld>
            <a:endParaRPr lang="en-GB"/>
          </a:p>
        </p:txBody>
      </p:sp>
      <p:sp>
        <p:nvSpPr>
          <p:cNvPr id="5" name="Footer Placeholder 4"/>
          <p:cNvSpPr>
            <a:spLocks noGrp="1"/>
          </p:cNvSpPr>
          <p:nvPr>
            <p:ph type="ftr" sz="quarter" idx="3"/>
          </p:nvPr>
        </p:nvSpPr>
        <p:spPr>
          <a:xfrm>
            <a:off x="3124200" y="6356357"/>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9AB1C0-3686-400A-99D1-5759A35CED2D}" type="slidenum">
              <a:rPr lang="en-GB" smtClean="0"/>
              <a:t>‹#›</a:t>
            </a:fld>
            <a:endParaRPr lang="en-GB"/>
          </a:p>
        </p:txBody>
      </p:sp>
    </p:spTree>
    <p:extLst>
      <p:ext uri="{BB962C8B-B14F-4D97-AF65-F5344CB8AC3E}">
        <p14:creationId xmlns:p14="http://schemas.microsoft.com/office/powerpoint/2010/main" val="969102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2D3AD2-C1FF-4642-9468-35DE75D7574B}" type="datetimeFigureOut">
              <a:rPr lang="en-GB" smtClean="0">
                <a:solidFill>
                  <a:prstClr val="black">
                    <a:tint val="75000"/>
                  </a:prstClr>
                </a:solidFill>
              </a:rPr>
              <a:pPr/>
              <a:t>18/09/2015</a:t>
            </a:fld>
            <a:endParaRPr lang="en-GB" smtClean="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smtClean="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999D01-1F98-425C-A469-50F57722094E}" type="slidenum">
              <a:rPr lang="en-GB" smtClean="0">
                <a:solidFill>
                  <a:prstClr val="black">
                    <a:tint val="75000"/>
                  </a:prstClr>
                </a:solidFill>
              </a:rPr>
              <a:pPr/>
              <a:t>‹#›</a:t>
            </a:fld>
            <a:endParaRPr lang="en-GB" smtClean="0">
              <a:solidFill>
                <a:prstClr val="black">
                  <a:tint val="75000"/>
                </a:prstClr>
              </a:solidFill>
            </a:endParaRPr>
          </a:p>
        </p:txBody>
      </p:sp>
    </p:spTree>
    <p:extLst>
      <p:ext uri="{BB962C8B-B14F-4D97-AF65-F5344CB8AC3E}">
        <p14:creationId xmlns:p14="http://schemas.microsoft.com/office/powerpoint/2010/main" val="28627861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llrscb.proceduresonline.com/chapters/p_res_profdisag.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556799"/>
            <a:ext cx="7772400" cy="1470025"/>
          </a:xfrm>
        </p:spPr>
        <p:txBody>
          <a:bodyPr/>
          <a:lstStyle/>
          <a:p>
            <a:r>
              <a:rPr lang="en-GB" dirty="0" smtClean="0"/>
              <a:t>LLR LSCB MULTI-AGENCY SAFEGUARDING PROCEDURES</a:t>
            </a:r>
            <a:endParaRPr lang="en-GB" dirty="0"/>
          </a:p>
        </p:txBody>
      </p:sp>
      <p:sp>
        <p:nvSpPr>
          <p:cNvPr id="3" name="Subtitle 2"/>
          <p:cNvSpPr>
            <a:spLocks noGrp="1"/>
          </p:cNvSpPr>
          <p:nvPr>
            <p:ph type="subTitle" idx="1"/>
          </p:nvPr>
        </p:nvSpPr>
        <p:spPr>
          <a:xfrm>
            <a:off x="971600" y="3501008"/>
            <a:ext cx="7128792" cy="1752600"/>
          </a:xfrm>
        </p:spPr>
        <p:txBody>
          <a:bodyPr>
            <a:normAutofit fontScale="92500" lnSpcReduction="10000"/>
          </a:bodyPr>
          <a:lstStyle/>
          <a:p>
            <a:r>
              <a:rPr lang="en-GB" sz="3600" dirty="0" smtClean="0"/>
              <a:t>3.7  </a:t>
            </a:r>
            <a:r>
              <a:rPr lang="en-GB" sz="3600" dirty="0"/>
              <a:t>Escalation of </a:t>
            </a:r>
            <a:r>
              <a:rPr lang="en-GB" sz="3600" dirty="0" smtClean="0"/>
              <a:t>Concerns and Resolving Practitioner Disagreements</a:t>
            </a:r>
          </a:p>
          <a:p>
            <a:r>
              <a:rPr lang="en-GB" sz="2400" dirty="0" smtClean="0">
                <a:hlinkClick r:id="rId3"/>
              </a:rPr>
              <a:t>http://llrscb.proceduresonline.com/chapters/p_res_profdisag.html</a:t>
            </a:r>
            <a:endParaRPr lang="en-GB" sz="2400" dirty="0" smtClean="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5815622"/>
            <a:ext cx="1828800" cy="65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217" y="5771381"/>
            <a:ext cx="14382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3076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p:txBody>
          <a:bodyPr>
            <a:normAutofit/>
          </a:bodyPr>
          <a:lstStyle/>
          <a:p>
            <a:r>
              <a:rPr lang="en-GB" sz="2400" dirty="0" smtClean="0"/>
              <a:t>This procedure has been developed in line with the guidance set out in </a:t>
            </a:r>
          </a:p>
          <a:p>
            <a:pPr marL="0" indent="0" algn="ctr">
              <a:buNone/>
            </a:pPr>
            <a:r>
              <a:rPr lang="en-GB" sz="2400" b="1" dirty="0" smtClean="0"/>
              <a:t>Working </a:t>
            </a:r>
            <a:r>
              <a:rPr lang="en-GB" sz="2400" b="1" dirty="0" smtClean="0"/>
              <a:t>Together to Safeguard Children: March 2015</a:t>
            </a:r>
          </a:p>
          <a:p>
            <a:pPr marL="0" indent="0" algn="ctr">
              <a:buNone/>
            </a:pPr>
            <a:r>
              <a:rPr lang="en-GB" sz="2400" dirty="0" smtClean="0"/>
              <a:t>A guide to inter-agency working to safeguard and promote the welfare of children</a:t>
            </a:r>
          </a:p>
          <a:p>
            <a:pPr marL="0" indent="0" algn="ctr">
              <a:buNone/>
            </a:pPr>
            <a:r>
              <a:rPr lang="en-GB" sz="2400" dirty="0" smtClean="0">
                <a:hlinkClick r:id="rId3" action="ppaction://hlinksldjump"/>
              </a:rPr>
              <a:t>http</a:t>
            </a:r>
            <a:r>
              <a:rPr lang="en-GB" sz="2400" dirty="0" smtClean="0">
                <a:hlinkClick r:id="rId3" action="ppaction://hlinksldjump"/>
              </a:rPr>
              <a:t>://www.workingtogetheronline.co.uk/ </a:t>
            </a:r>
            <a:endParaRPr lang="en-GB" sz="2400" dirty="0" smtClean="0"/>
          </a:p>
          <a:p>
            <a:pPr marL="0" indent="0" algn="ctr">
              <a:buNone/>
            </a:pPr>
            <a:endParaRPr lang="en-GB" sz="2400" dirty="0"/>
          </a:p>
          <a:p>
            <a:r>
              <a:rPr lang="en-GB" sz="2400" dirty="0" smtClean="0"/>
              <a:t>Findings from Serious Case Reviews/Learning Reviews</a:t>
            </a:r>
          </a:p>
          <a:p>
            <a:pPr marL="0" indent="0" algn="ctr">
              <a:buNone/>
            </a:pPr>
            <a:endParaRPr lang="en-GB" sz="2800" dirty="0"/>
          </a:p>
          <a:p>
            <a:pPr marL="0" indent="0" algn="ctr">
              <a:buNone/>
            </a:pPr>
            <a:endParaRPr lang="en-GB" sz="2800" dirty="0" smtClean="0"/>
          </a:p>
          <a:p>
            <a:pPr marL="0" indent="0">
              <a:buNone/>
            </a:pPr>
            <a:endParaRPr lang="en-GB" dirty="0" smtClean="0"/>
          </a:p>
          <a:p>
            <a:endParaRPr lang="en-GB" dirty="0" smtClean="0"/>
          </a:p>
          <a:p>
            <a:endParaRPr lang="en-GB" dirty="0"/>
          </a:p>
        </p:txBody>
      </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1" y="5877272"/>
            <a:ext cx="14382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7544" y="5886797"/>
            <a:ext cx="1828800" cy="65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3874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Principles of </a:t>
            </a:r>
            <a:r>
              <a:rPr lang="en-GB" dirty="0"/>
              <a:t>R</a:t>
            </a:r>
            <a:r>
              <a:rPr lang="en-GB" dirty="0" smtClean="0"/>
              <a:t>esolving Practitioner Disagreement</a:t>
            </a:r>
            <a:endParaRPr lang="en-GB" dirty="0"/>
          </a:p>
        </p:txBody>
      </p:sp>
      <p:sp>
        <p:nvSpPr>
          <p:cNvPr id="3" name="Content Placeholder 2"/>
          <p:cNvSpPr>
            <a:spLocks noGrp="1"/>
          </p:cNvSpPr>
          <p:nvPr>
            <p:ph idx="1"/>
          </p:nvPr>
        </p:nvSpPr>
        <p:spPr>
          <a:xfrm>
            <a:off x="467544" y="1556796"/>
            <a:ext cx="8229600" cy="4525963"/>
          </a:xfrm>
        </p:spPr>
        <p:txBody>
          <a:bodyPr>
            <a:normAutofit/>
          </a:bodyPr>
          <a:lstStyle/>
          <a:p>
            <a:pPr marL="0" indent="0" algn="ctr">
              <a:buNone/>
            </a:pPr>
            <a:endParaRPr lang="en-GB" b="1" i="1" dirty="0" smtClean="0"/>
          </a:p>
          <a:p>
            <a:pPr marL="0" indent="0" algn="ctr">
              <a:buNone/>
            </a:pPr>
            <a:r>
              <a:rPr lang="en-GB" b="1" i="1" dirty="0" smtClean="0"/>
              <a:t>At no time must practitioner disagreement detract from ensuring that the child is safeguarded.  The child’s welfare must remain </a:t>
            </a:r>
          </a:p>
          <a:p>
            <a:pPr marL="0" indent="0" algn="ctr">
              <a:buNone/>
            </a:pPr>
            <a:r>
              <a:rPr lang="en-GB" b="1" i="1" u="sng" dirty="0" smtClean="0"/>
              <a:t>paramount</a:t>
            </a:r>
            <a:r>
              <a:rPr lang="en-GB" b="1" i="1" dirty="0" smtClean="0"/>
              <a:t> throughout</a:t>
            </a:r>
            <a:endParaRPr lang="en-GB" b="1" i="1"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7" y="5805266"/>
            <a:ext cx="14382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5788442"/>
            <a:ext cx="1828800" cy="65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131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Practice Principles of Resolving Practitioner Disagreement</a:t>
            </a:r>
            <a:endParaRPr lang="en-GB" dirty="0"/>
          </a:p>
        </p:txBody>
      </p:sp>
      <p:sp>
        <p:nvSpPr>
          <p:cNvPr id="3" name="Content Placeholder 2"/>
          <p:cNvSpPr>
            <a:spLocks noGrp="1"/>
          </p:cNvSpPr>
          <p:nvPr>
            <p:ph idx="1"/>
          </p:nvPr>
        </p:nvSpPr>
        <p:spPr/>
        <p:txBody>
          <a:bodyPr/>
          <a:lstStyle/>
          <a:p>
            <a:pPr marL="0" lvl="0" indent="0">
              <a:spcBef>
                <a:spcPts val="0"/>
              </a:spcBef>
              <a:buNone/>
            </a:pPr>
            <a:r>
              <a:rPr lang="en-GB" sz="1600" dirty="0">
                <a:solidFill>
                  <a:prstClr val="black"/>
                </a:solidFill>
              </a:rPr>
              <a:t>•  All practitioners should take responsibility for their own cases, and their actions in relation to such case work</a:t>
            </a:r>
            <a:r>
              <a:rPr lang="en-GB" sz="1600" dirty="0" smtClean="0">
                <a:solidFill>
                  <a:prstClr val="black"/>
                </a:solidFill>
              </a:rPr>
              <a:t>.</a:t>
            </a:r>
          </a:p>
          <a:p>
            <a:pPr marL="0" lvl="0" indent="0">
              <a:spcBef>
                <a:spcPts val="0"/>
              </a:spcBef>
              <a:buNone/>
            </a:pPr>
            <a:endParaRPr lang="en-GB" sz="1600" dirty="0">
              <a:solidFill>
                <a:prstClr val="black"/>
              </a:solidFill>
            </a:endParaRPr>
          </a:p>
          <a:p>
            <a:pPr marL="0" lvl="0" indent="0">
              <a:spcBef>
                <a:spcPts val="0"/>
              </a:spcBef>
              <a:buNone/>
            </a:pPr>
            <a:r>
              <a:rPr lang="en-GB" sz="1600" dirty="0">
                <a:solidFill>
                  <a:prstClr val="black"/>
                </a:solidFill>
              </a:rPr>
              <a:t>•  Difficulties at practitioner / fieldworker level between agencies should be resolved as simply and quickly as possible</a:t>
            </a:r>
            <a:r>
              <a:rPr lang="en-GB" sz="1600" dirty="0" smtClean="0">
                <a:solidFill>
                  <a:prstClr val="black"/>
                </a:solidFill>
              </a:rPr>
              <a:t>.</a:t>
            </a:r>
          </a:p>
          <a:p>
            <a:pPr marL="0" lvl="0" indent="0">
              <a:spcBef>
                <a:spcPts val="0"/>
              </a:spcBef>
              <a:buNone/>
            </a:pPr>
            <a:endParaRPr lang="en-GB" sz="1600" dirty="0">
              <a:solidFill>
                <a:prstClr val="black"/>
              </a:solidFill>
            </a:endParaRPr>
          </a:p>
          <a:p>
            <a:pPr marL="0" lvl="0" indent="0">
              <a:spcBef>
                <a:spcPts val="0"/>
              </a:spcBef>
              <a:buNone/>
            </a:pPr>
            <a:r>
              <a:rPr lang="en-GB" sz="1600" dirty="0">
                <a:solidFill>
                  <a:prstClr val="black"/>
                </a:solidFill>
              </a:rPr>
              <a:t>•  All practitioners should respect the views of others, whatever their level of experience. They should also be mindful of the difficulties that challenging more senior or experienced practitioners may present to others</a:t>
            </a:r>
            <a:r>
              <a:rPr lang="en-GB" sz="1600" dirty="0" smtClean="0">
                <a:solidFill>
                  <a:prstClr val="black"/>
                </a:solidFill>
              </a:rPr>
              <a:t>.</a:t>
            </a:r>
          </a:p>
          <a:p>
            <a:pPr marL="0" lvl="0" indent="0">
              <a:spcBef>
                <a:spcPts val="0"/>
              </a:spcBef>
              <a:buNone/>
            </a:pPr>
            <a:endParaRPr lang="en-GB" sz="1600" dirty="0">
              <a:solidFill>
                <a:prstClr val="black"/>
              </a:solidFill>
            </a:endParaRPr>
          </a:p>
          <a:p>
            <a:pPr marL="0" lvl="0" indent="0">
              <a:spcBef>
                <a:spcPts val="0"/>
              </a:spcBef>
              <a:buNone/>
            </a:pPr>
            <a:r>
              <a:rPr lang="en-GB" sz="1600" dirty="0">
                <a:solidFill>
                  <a:prstClr val="black"/>
                </a:solidFill>
              </a:rPr>
              <a:t>•  Working Together effectively depends on an open approach and honest relationships between agencies</a:t>
            </a:r>
            <a:r>
              <a:rPr lang="en-GB" sz="1600" dirty="0" smtClean="0">
                <a:solidFill>
                  <a:prstClr val="black"/>
                </a:solidFill>
              </a:rPr>
              <a:t>.</a:t>
            </a:r>
          </a:p>
          <a:p>
            <a:pPr marL="0" lvl="0" indent="0">
              <a:spcBef>
                <a:spcPts val="0"/>
              </a:spcBef>
              <a:buNone/>
            </a:pPr>
            <a:endParaRPr lang="en-GB" sz="1600" dirty="0">
              <a:solidFill>
                <a:prstClr val="black"/>
              </a:solidFill>
            </a:endParaRPr>
          </a:p>
          <a:p>
            <a:pPr marL="0" lvl="0" indent="0">
              <a:spcBef>
                <a:spcPts val="0"/>
              </a:spcBef>
              <a:buNone/>
            </a:pPr>
            <a:r>
              <a:rPr lang="en-GB" sz="1600" dirty="0">
                <a:solidFill>
                  <a:prstClr val="black"/>
                </a:solidFill>
              </a:rPr>
              <a:t>•  Working together effectively also depends on resolving disagreements to the satisfaction of workers and agencies, with a genuine commitment to partnership</a:t>
            </a:r>
            <a:r>
              <a:rPr lang="en-GB" sz="1600" dirty="0" smtClean="0">
                <a:solidFill>
                  <a:prstClr val="black"/>
                </a:solidFill>
              </a:rPr>
              <a:t>.</a:t>
            </a:r>
          </a:p>
          <a:p>
            <a:pPr marL="0" lvl="0" indent="0">
              <a:spcBef>
                <a:spcPts val="0"/>
              </a:spcBef>
              <a:buNone/>
            </a:pPr>
            <a:endParaRPr lang="en-GB" sz="1600" dirty="0">
              <a:solidFill>
                <a:prstClr val="black"/>
              </a:solidFill>
            </a:endParaRPr>
          </a:p>
          <a:p>
            <a:pPr marL="0" lvl="0" indent="0">
              <a:spcBef>
                <a:spcPts val="0"/>
              </a:spcBef>
              <a:buNone/>
            </a:pPr>
            <a:r>
              <a:rPr lang="en-GB" sz="1600" dirty="0">
                <a:solidFill>
                  <a:prstClr val="black"/>
                </a:solidFill>
              </a:rPr>
              <a:t>•  </a:t>
            </a:r>
            <a:r>
              <a:rPr lang="en-GB" sz="1600" dirty="0" smtClean="0">
                <a:solidFill>
                  <a:prstClr val="black"/>
                </a:solidFill>
              </a:rPr>
              <a:t>Practitioner </a:t>
            </a:r>
            <a:r>
              <a:rPr lang="en-GB" sz="1600" dirty="0">
                <a:solidFill>
                  <a:prstClr val="black"/>
                </a:solidFill>
              </a:rPr>
              <a:t>disputes are reduced by clarity about roles and responsibilities, and airing and sharing problems in networking forums. </a:t>
            </a:r>
          </a:p>
          <a:p>
            <a:endParaRPr lang="en-GB" dirty="0"/>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76257" y="6094013"/>
            <a:ext cx="14382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6021292"/>
            <a:ext cx="1828800" cy="65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33713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Escalating a Concern</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Disagreements can arise in a number of areas of multi-agency working but are most likely to arise in relation to:</a:t>
            </a:r>
          </a:p>
          <a:p>
            <a:r>
              <a:rPr lang="en-GB" dirty="0"/>
              <a:t>Thresholds into services; </a:t>
            </a:r>
          </a:p>
          <a:p>
            <a:r>
              <a:rPr lang="en-GB" dirty="0"/>
              <a:t>Outcomes of assessments;</a:t>
            </a:r>
          </a:p>
          <a:p>
            <a:r>
              <a:rPr lang="en-GB" dirty="0"/>
              <a:t>Decision making;</a:t>
            </a:r>
          </a:p>
          <a:p>
            <a:r>
              <a:rPr lang="en-GB" dirty="0"/>
              <a:t>Roles and responsibilities of workers;</a:t>
            </a:r>
          </a:p>
          <a:p>
            <a:r>
              <a:rPr lang="en-GB" dirty="0"/>
              <a:t>Service provision;</a:t>
            </a:r>
          </a:p>
          <a:p>
            <a:r>
              <a:rPr lang="en-GB" dirty="0"/>
              <a:t>Information sharing and communication.</a:t>
            </a:r>
          </a:p>
          <a:p>
            <a:endParaRPr lang="en-GB"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5949280"/>
            <a:ext cx="1828800" cy="65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2" y="5949280"/>
            <a:ext cx="14382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08963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360040"/>
          </a:xfrm>
        </p:spPr>
        <p:txBody>
          <a:bodyPr>
            <a:normAutofit fontScale="90000"/>
          </a:bodyPr>
          <a:lstStyle/>
          <a:p>
            <a:r>
              <a:rPr lang="en-GB" sz="2000" b="1" dirty="0" smtClean="0"/>
              <a:t>Flowchart: Practitioner Disagreement Escalation and Resolution Procedure</a:t>
            </a:r>
            <a:endParaRPr lang="en-GB" sz="2000" b="1" dirty="0"/>
          </a:p>
        </p:txBody>
      </p:sp>
      <p:sp>
        <p:nvSpPr>
          <p:cNvPr id="3" name="Round Diagonal Corner Rectangle 2"/>
          <p:cNvSpPr/>
          <p:nvPr/>
        </p:nvSpPr>
        <p:spPr>
          <a:xfrm>
            <a:off x="1325709" y="536045"/>
            <a:ext cx="6196835" cy="504056"/>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200" dirty="0" smtClean="0">
                <a:solidFill>
                  <a:prstClr val="black"/>
                </a:solidFill>
              </a:rPr>
              <a:t>Escalating a concern arising from differing </a:t>
            </a:r>
            <a:r>
              <a:rPr lang="en-GB" sz="1200" dirty="0">
                <a:solidFill>
                  <a:prstClr val="black"/>
                </a:solidFill>
              </a:rPr>
              <a:t>practitioner </a:t>
            </a:r>
            <a:r>
              <a:rPr lang="en-GB" sz="1200" dirty="0" smtClean="0">
                <a:solidFill>
                  <a:prstClr val="black"/>
                </a:solidFill>
              </a:rPr>
              <a:t>view </a:t>
            </a:r>
            <a:r>
              <a:rPr lang="en-GB" sz="1200" dirty="0">
                <a:solidFill>
                  <a:prstClr val="black"/>
                </a:solidFill>
              </a:rPr>
              <a:t>or </a:t>
            </a:r>
            <a:r>
              <a:rPr lang="en-GB" sz="1200" dirty="0" smtClean="0">
                <a:solidFill>
                  <a:prstClr val="black"/>
                </a:solidFill>
              </a:rPr>
              <a:t>disagreement </a:t>
            </a:r>
            <a:r>
              <a:rPr lang="en-GB" sz="1200" dirty="0">
                <a:solidFill>
                  <a:prstClr val="black"/>
                </a:solidFill>
              </a:rPr>
              <a:t>to decisions made or actions </a:t>
            </a:r>
            <a:r>
              <a:rPr lang="en-GB" sz="1200" dirty="0" smtClean="0">
                <a:solidFill>
                  <a:prstClr val="black"/>
                </a:solidFill>
              </a:rPr>
              <a:t>taken at </a:t>
            </a:r>
            <a:r>
              <a:rPr lang="en-GB" sz="1200" dirty="0">
                <a:solidFill>
                  <a:prstClr val="black"/>
                </a:solidFill>
              </a:rPr>
              <a:t>any stage of the safeguarding process</a:t>
            </a:r>
            <a:endParaRPr lang="en-GB" sz="1050" dirty="0"/>
          </a:p>
        </p:txBody>
      </p:sp>
      <p:sp>
        <p:nvSpPr>
          <p:cNvPr id="11" name="Round Diagonal Corner Rectangle 10"/>
          <p:cNvSpPr/>
          <p:nvPr/>
        </p:nvSpPr>
        <p:spPr>
          <a:xfrm>
            <a:off x="3136520" y="1362425"/>
            <a:ext cx="5128503" cy="625103"/>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050" b="1" dirty="0" smtClean="0"/>
              <a:t>STEP  1:  </a:t>
            </a:r>
            <a:r>
              <a:rPr lang="en-GB" sz="1050" b="1" dirty="0" smtClean="0">
                <a:solidFill>
                  <a:srgbClr val="000000"/>
                </a:solidFill>
                <a:ea typeface="Calibri"/>
                <a:cs typeface="Times New Roman"/>
              </a:rPr>
              <a:t>Direct Practitioner to Practitioner </a:t>
            </a:r>
            <a:r>
              <a:rPr lang="en-GB" sz="1050" b="1" dirty="0">
                <a:solidFill>
                  <a:srgbClr val="000000"/>
                </a:solidFill>
                <a:ea typeface="Calibri"/>
                <a:cs typeface="Times New Roman"/>
              </a:rPr>
              <a:t>Discussion </a:t>
            </a:r>
            <a:endParaRPr lang="en-GB" sz="1050" b="1" dirty="0" smtClean="0">
              <a:solidFill>
                <a:srgbClr val="000000"/>
              </a:solidFill>
              <a:ea typeface="Calibri"/>
              <a:cs typeface="Times New Roman"/>
            </a:endParaRPr>
          </a:p>
          <a:p>
            <a:pPr algn="ctr"/>
            <a:r>
              <a:rPr lang="en-GB" sz="1050" dirty="0" smtClean="0">
                <a:solidFill>
                  <a:srgbClr val="000000"/>
                </a:solidFill>
                <a:ea typeface="Calibri"/>
                <a:cs typeface="Times New Roman"/>
              </a:rPr>
              <a:t>Differences </a:t>
            </a:r>
            <a:r>
              <a:rPr lang="en-GB" sz="1050" dirty="0">
                <a:solidFill>
                  <a:srgbClr val="000000"/>
                </a:solidFill>
                <a:ea typeface="Calibri"/>
                <a:cs typeface="Times New Roman"/>
              </a:rPr>
              <a:t>of opinion or judgment should be discussed amongst frontline </a:t>
            </a:r>
            <a:r>
              <a:rPr lang="en-GB" sz="1050" dirty="0" smtClean="0">
                <a:solidFill>
                  <a:srgbClr val="000000"/>
                </a:solidFill>
                <a:ea typeface="Calibri"/>
                <a:cs typeface="Times New Roman"/>
              </a:rPr>
              <a:t>practitioners </a:t>
            </a:r>
            <a:r>
              <a:rPr lang="en-GB" sz="1050" dirty="0">
                <a:solidFill>
                  <a:srgbClr val="000000"/>
                </a:solidFill>
                <a:ea typeface="Calibri"/>
                <a:cs typeface="Times New Roman"/>
              </a:rPr>
              <a:t>to attempt to achieve a shared understanding and agree a local resolution, in line with the plan, or to ensure a plan is developed if needed</a:t>
            </a:r>
            <a:endParaRPr lang="en-GB" sz="1050" dirty="0"/>
          </a:p>
        </p:txBody>
      </p:sp>
      <p:sp>
        <p:nvSpPr>
          <p:cNvPr id="12" name="Round Diagonal Corner Rectangle 11"/>
          <p:cNvSpPr/>
          <p:nvPr/>
        </p:nvSpPr>
        <p:spPr>
          <a:xfrm>
            <a:off x="3136520" y="2383599"/>
            <a:ext cx="5139119" cy="1189417"/>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spcAft>
                <a:spcPts val="0"/>
              </a:spcAft>
            </a:pPr>
            <a:r>
              <a:rPr lang="en-GB" sz="1600" dirty="0">
                <a:solidFill>
                  <a:srgbClr val="000000"/>
                </a:solidFill>
                <a:latin typeface="Arial"/>
                <a:ea typeface="Calibri"/>
              </a:rPr>
              <a:t> </a:t>
            </a:r>
            <a:r>
              <a:rPr lang="en-GB" sz="1050" b="1" dirty="0" smtClean="0">
                <a:solidFill>
                  <a:srgbClr val="000000"/>
                </a:solidFill>
                <a:ea typeface="Calibri"/>
              </a:rPr>
              <a:t>STEP 2: </a:t>
            </a:r>
            <a:r>
              <a:rPr lang="en-GB" sz="1050" b="1" dirty="0">
                <a:solidFill>
                  <a:srgbClr val="000000"/>
                </a:solidFill>
                <a:ea typeface="Calibri"/>
              </a:rPr>
              <a:t>Direct Manager to Manager Discussion </a:t>
            </a:r>
            <a:endParaRPr lang="en-GB" sz="1050" b="1" dirty="0" smtClean="0">
              <a:solidFill>
                <a:srgbClr val="000000"/>
              </a:solidFill>
              <a:ea typeface="Calibri"/>
            </a:endParaRPr>
          </a:p>
          <a:p>
            <a:pPr algn="ctr">
              <a:spcAft>
                <a:spcPts val="0"/>
              </a:spcAft>
            </a:pPr>
            <a:r>
              <a:rPr lang="en-GB" sz="1050" dirty="0" smtClean="0">
                <a:solidFill>
                  <a:srgbClr val="000000"/>
                </a:solidFill>
                <a:ea typeface="Calibri"/>
              </a:rPr>
              <a:t>If </a:t>
            </a:r>
            <a:r>
              <a:rPr lang="en-GB" sz="1050" dirty="0">
                <a:solidFill>
                  <a:srgbClr val="000000"/>
                </a:solidFill>
                <a:ea typeface="Calibri"/>
              </a:rPr>
              <a:t>Step 1 does not resolve the issue then each </a:t>
            </a:r>
            <a:r>
              <a:rPr lang="en-GB" sz="1050" dirty="0" smtClean="0">
                <a:solidFill>
                  <a:srgbClr val="000000"/>
                </a:solidFill>
                <a:ea typeface="Calibri"/>
              </a:rPr>
              <a:t>practitioner should </a:t>
            </a:r>
            <a:r>
              <a:rPr lang="en-GB" sz="1050" dirty="0">
                <a:solidFill>
                  <a:srgbClr val="000000"/>
                </a:solidFill>
                <a:ea typeface="Calibri"/>
              </a:rPr>
              <a:t>discuss the issue with their line manager or safeguarding supervisor. The line manager should review the concerns and ensure that they are justified and meet the purpose of this protocol. The line manager should then liaise with the other </a:t>
            </a:r>
            <a:r>
              <a:rPr lang="en-GB" sz="1050" dirty="0" smtClean="0">
                <a:solidFill>
                  <a:srgbClr val="000000"/>
                </a:solidFill>
                <a:ea typeface="Calibri"/>
              </a:rPr>
              <a:t> agency practitioners </a:t>
            </a:r>
            <a:r>
              <a:rPr lang="en-GB" sz="1050" dirty="0">
                <a:solidFill>
                  <a:srgbClr val="000000"/>
                </a:solidFill>
                <a:ea typeface="Calibri"/>
              </a:rPr>
              <a:t>line manager in an attempt to reach a resolution. </a:t>
            </a:r>
            <a:r>
              <a:rPr lang="en-GB" sz="1050" dirty="0" smtClean="0">
                <a:solidFill>
                  <a:srgbClr val="000000"/>
                </a:solidFill>
                <a:ea typeface="Calibri"/>
              </a:rPr>
              <a:t>Consultation </a:t>
            </a:r>
            <a:r>
              <a:rPr lang="en-GB" sz="1050" dirty="0">
                <a:solidFill>
                  <a:srgbClr val="000000"/>
                </a:solidFill>
                <a:ea typeface="Calibri"/>
              </a:rPr>
              <a:t>with senior managers </a:t>
            </a:r>
            <a:r>
              <a:rPr lang="en-GB" sz="1050" dirty="0" smtClean="0">
                <a:solidFill>
                  <a:srgbClr val="000000"/>
                </a:solidFill>
                <a:ea typeface="Calibri"/>
              </a:rPr>
              <a:t>(</a:t>
            </a:r>
            <a:r>
              <a:rPr lang="en-GB" sz="1050" dirty="0" err="1" smtClean="0">
                <a:solidFill>
                  <a:srgbClr val="000000"/>
                </a:solidFill>
                <a:ea typeface="Calibri"/>
              </a:rPr>
              <a:t>eg</a:t>
            </a:r>
            <a:r>
              <a:rPr lang="en-GB" sz="1050" dirty="0" smtClean="0">
                <a:solidFill>
                  <a:srgbClr val="000000"/>
                </a:solidFill>
                <a:ea typeface="Calibri"/>
              </a:rPr>
              <a:t> equivalent SM/</a:t>
            </a:r>
            <a:r>
              <a:rPr lang="en-GB" sz="1050" dirty="0" err="1" smtClean="0">
                <a:solidFill>
                  <a:srgbClr val="000000"/>
                </a:solidFill>
                <a:ea typeface="Calibri"/>
              </a:rPr>
              <a:t>HoS</a:t>
            </a:r>
            <a:r>
              <a:rPr lang="en-GB" sz="1050" dirty="0" smtClean="0">
                <a:solidFill>
                  <a:srgbClr val="000000"/>
                </a:solidFill>
                <a:ea typeface="Calibri"/>
              </a:rPr>
              <a:t>) within </a:t>
            </a:r>
            <a:r>
              <a:rPr lang="en-GB" sz="1050" dirty="0">
                <a:solidFill>
                  <a:srgbClr val="000000"/>
                </a:solidFill>
                <a:ea typeface="Calibri"/>
              </a:rPr>
              <a:t>each organisation can be used if this would be felt to assist resolution</a:t>
            </a:r>
            <a:r>
              <a:rPr lang="en-GB" sz="1050" dirty="0" smtClean="0">
                <a:solidFill>
                  <a:srgbClr val="000000"/>
                </a:solidFill>
                <a:ea typeface="Calibri"/>
              </a:rPr>
              <a:t>.</a:t>
            </a:r>
            <a:endParaRPr lang="en-GB" sz="1600" dirty="0">
              <a:solidFill>
                <a:srgbClr val="000000"/>
              </a:solidFill>
              <a:effectLst/>
              <a:latin typeface="Arial"/>
              <a:ea typeface="Calibri"/>
            </a:endParaRPr>
          </a:p>
        </p:txBody>
      </p:sp>
      <p:sp>
        <p:nvSpPr>
          <p:cNvPr id="13" name="Round Diagonal Corner Rectangle 12"/>
          <p:cNvSpPr/>
          <p:nvPr/>
        </p:nvSpPr>
        <p:spPr>
          <a:xfrm>
            <a:off x="179512" y="211962"/>
            <a:ext cx="437956" cy="6516253"/>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vert="vert270" rtlCol="0" anchor="ctr"/>
          <a:lstStyle/>
          <a:p>
            <a:pPr algn="ctr"/>
            <a:r>
              <a:rPr lang="en-GB" sz="1000" b="1" i="1" dirty="0" smtClean="0">
                <a:solidFill>
                  <a:schemeClr val="tx1"/>
                </a:solidFill>
                <a:latin typeface="Arial" panose="020B0604020202020204" pitchFamily="34" charset="0"/>
                <a:cs typeface="Arial" panose="020B0604020202020204" pitchFamily="34" charset="0"/>
              </a:rPr>
              <a:t>In </a:t>
            </a:r>
            <a:r>
              <a:rPr lang="en-GB" sz="1000" b="1" i="1" dirty="0" err="1" smtClean="0">
                <a:solidFill>
                  <a:schemeClr val="tx1"/>
                </a:solidFill>
                <a:latin typeface="Arial" panose="020B0604020202020204" pitchFamily="34" charset="0"/>
                <a:cs typeface="Arial" panose="020B0604020202020204" pitchFamily="34" charset="0"/>
              </a:rPr>
              <a:t>circumstanceswhere</a:t>
            </a:r>
            <a:r>
              <a:rPr lang="en-GB" sz="1000" b="1" i="1" dirty="0" smtClean="0">
                <a:solidFill>
                  <a:schemeClr val="tx1"/>
                </a:solidFill>
                <a:latin typeface="Arial" panose="020B0604020202020204" pitchFamily="34" charset="0"/>
                <a:cs typeface="Arial" panose="020B0604020202020204" pitchFamily="34" charset="0"/>
              </a:rPr>
              <a:t> </a:t>
            </a:r>
            <a:r>
              <a:rPr lang="en-GB" sz="1000" b="1" i="1" dirty="0">
                <a:solidFill>
                  <a:schemeClr val="tx1"/>
                </a:solidFill>
                <a:latin typeface="Arial" panose="020B0604020202020204" pitchFamily="34" charset="0"/>
                <a:cs typeface="Arial" panose="020B0604020202020204" pitchFamily="34" charset="0"/>
              </a:rPr>
              <a:t>a practitioner / agency believes that a child is at risk of Significant Harm, then, </a:t>
            </a:r>
            <a:r>
              <a:rPr lang="en-GB" sz="1000" b="1" i="1" dirty="0" smtClean="0">
                <a:solidFill>
                  <a:schemeClr val="tx1"/>
                </a:solidFill>
                <a:latin typeface="Arial" panose="020B0604020202020204" pitchFamily="34" charset="0"/>
                <a:cs typeface="Arial" panose="020B0604020202020204" pitchFamily="34" charset="0"/>
              </a:rPr>
              <a:t>the </a:t>
            </a:r>
            <a:r>
              <a:rPr lang="en-GB" sz="1000" b="1" i="1" dirty="0">
                <a:solidFill>
                  <a:schemeClr val="tx1"/>
                </a:solidFill>
                <a:latin typeface="Arial" panose="020B0604020202020204" pitchFamily="34" charset="0"/>
                <a:cs typeface="Arial" panose="020B0604020202020204" pitchFamily="34" charset="0"/>
              </a:rPr>
              <a:t>escalation must be made on the same working day. </a:t>
            </a:r>
          </a:p>
        </p:txBody>
      </p:sp>
      <p:sp>
        <p:nvSpPr>
          <p:cNvPr id="18" name="Round Diagonal Corner Rectangle 17"/>
          <p:cNvSpPr/>
          <p:nvPr/>
        </p:nvSpPr>
        <p:spPr>
          <a:xfrm>
            <a:off x="3128171" y="5335501"/>
            <a:ext cx="5147468" cy="1018874"/>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GB" sz="1050" b="1" dirty="0" smtClean="0"/>
              <a:t>Following satisfactory resolution </a:t>
            </a:r>
          </a:p>
          <a:p>
            <a:pPr algn="ctr"/>
            <a:r>
              <a:rPr lang="en-GB" sz="1050" b="1" dirty="0" smtClean="0"/>
              <a:t>A</a:t>
            </a:r>
            <a:r>
              <a:rPr lang="en-GB" sz="1050" dirty="0" smtClean="0"/>
              <a:t>ny general principles should be identified and referred to the LSCB for discussion and further learning.</a:t>
            </a:r>
          </a:p>
          <a:p>
            <a:pPr algn="ctr"/>
            <a:endParaRPr lang="en-GB" sz="1050" dirty="0" smtClean="0"/>
          </a:p>
          <a:p>
            <a:pPr algn="ctr"/>
            <a:r>
              <a:rPr lang="en-GB" sz="1050" dirty="0" smtClean="0"/>
              <a:t>It may also be helpful for individuals to debrief following disagreements, in order to promote continuing good working relationships.</a:t>
            </a:r>
            <a:endParaRPr lang="en-GB" sz="1050" dirty="0"/>
          </a:p>
        </p:txBody>
      </p:sp>
      <p:sp>
        <p:nvSpPr>
          <p:cNvPr id="19" name="Round Diagonal Corner Rectangle 18"/>
          <p:cNvSpPr/>
          <p:nvPr/>
        </p:nvSpPr>
        <p:spPr>
          <a:xfrm>
            <a:off x="3136521" y="3933057"/>
            <a:ext cx="5082922" cy="1071752"/>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lvl="0" algn="ctr"/>
            <a:r>
              <a:rPr lang="en-GB" sz="1050" b="1" dirty="0" smtClean="0">
                <a:solidFill>
                  <a:srgbClr val="000000"/>
                </a:solidFill>
                <a:ea typeface="Calibri"/>
                <a:cs typeface="Times New Roman"/>
              </a:rPr>
              <a:t>STEP 3:  Where practitioner differences </a:t>
            </a:r>
            <a:r>
              <a:rPr lang="en-GB" sz="1050" b="1" dirty="0">
                <a:solidFill>
                  <a:srgbClr val="000000"/>
                </a:solidFill>
                <a:ea typeface="Calibri"/>
                <a:cs typeface="Times New Roman"/>
              </a:rPr>
              <a:t>remain </a:t>
            </a:r>
            <a:r>
              <a:rPr lang="en-GB" sz="1050" b="1" dirty="0" smtClean="0">
                <a:solidFill>
                  <a:srgbClr val="000000"/>
                </a:solidFill>
                <a:ea typeface="Calibri"/>
                <a:cs typeface="Times New Roman"/>
              </a:rPr>
              <a:t>unresolved</a:t>
            </a:r>
            <a:endParaRPr lang="en-GB" sz="1050" dirty="0" smtClean="0">
              <a:solidFill>
                <a:srgbClr val="000000"/>
              </a:solidFill>
              <a:ea typeface="Calibri"/>
              <a:cs typeface="Times New Roman"/>
            </a:endParaRPr>
          </a:p>
          <a:p>
            <a:pPr lvl="0" algn="ctr"/>
            <a:r>
              <a:rPr lang="en-GB" sz="1050" dirty="0" smtClean="0">
                <a:solidFill>
                  <a:prstClr val="black"/>
                </a:solidFill>
              </a:rPr>
              <a:t>Where </a:t>
            </a:r>
            <a:r>
              <a:rPr lang="en-GB" sz="1050" dirty="0">
                <a:solidFill>
                  <a:prstClr val="black"/>
                </a:solidFill>
              </a:rPr>
              <a:t>agreement cannot be reached at </a:t>
            </a:r>
            <a:r>
              <a:rPr lang="en-GB" sz="1050" b="1" dirty="0">
                <a:solidFill>
                  <a:prstClr val="black"/>
                </a:solidFill>
              </a:rPr>
              <a:t>S</a:t>
            </a:r>
            <a:r>
              <a:rPr lang="en-GB" sz="1050" b="1" dirty="0" smtClean="0">
                <a:solidFill>
                  <a:prstClr val="black"/>
                </a:solidFill>
              </a:rPr>
              <a:t>teps 1 &amp; 2</a:t>
            </a:r>
            <a:r>
              <a:rPr lang="en-GB" sz="1050" dirty="0" smtClean="0">
                <a:solidFill>
                  <a:prstClr val="black"/>
                </a:solidFill>
              </a:rPr>
              <a:t>; </a:t>
            </a:r>
            <a:r>
              <a:rPr lang="en-GB" sz="1050" dirty="0">
                <a:solidFill>
                  <a:prstClr val="black"/>
                </a:solidFill>
              </a:rPr>
              <a:t>the matter </a:t>
            </a:r>
            <a:r>
              <a:rPr lang="en-GB" sz="1050" dirty="0" smtClean="0">
                <a:solidFill>
                  <a:prstClr val="black"/>
                </a:solidFill>
              </a:rPr>
              <a:t>must </a:t>
            </a:r>
            <a:r>
              <a:rPr lang="en-GB" sz="1050" dirty="0">
                <a:solidFill>
                  <a:prstClr val="black"/>
                </a:solidFill>
              </a:rPr>
              <a:t>be referred to the </a:t>
            </a:r>
            <a:r>
              <a:rPr lang="en-GB" sz="1050" dirty="0" smtClean="0">
                <a:solidFill>
                  <a:prstClr val="black"/>
                </a:solidFill>
              </a:rPr>
              <a:t>Designated Safeguarding Lead within your own agency</a:t>
            </a:r>
            <a:r>
              <a:rPr lang="en-GB" sz="1050" dirty="0">
                <a:solidFill>
                  <a:prstClr val="black"/>
                </a:solidFill>
              </a:rPr>
              <a:t>. A professionals meeting should then be convened, </a:t>
            </a:r>
            <a:r>
              <a:rPr lang="en-GB" sz="1050" dirty="0" smtClean="0">
                <a:solidFill>
                  <a:prstClr val="black"/>
                </a:solidFill>
              </a:rPr>
              <a:t>chaired </a:t>
            </a:r>
            <a:r>
              <a:rPr lang="en-GB" sz="1050" dirty="0">
                <a:solidFill>
                  <a:prstClr val="black"/>
                </a:solidFill>
              </a:rPr>
              <a:t>by the </a:t>
            </a:r>
            <a:r>
              <a:rPr lang="en-GB" sz="1050" dirty="0" smtClean="0">
                <a:solidFill>
                  <a:prstClr val="black"/>
                </a:solidFill>
              </a:rPr>
              <a:t> Children’s Services Service </a:t>
            </a:r>
            <a:r>
              <a:rPr lang="en-GB" sz="1050" dirty="0">
                <a:solidFill>
                  <a:prstClr val="black"/>
                </a:solidFill>
              </a:rPr>
              <a:t>Manager/</a:t>
            </a:r>
            <a:r>
              <a:rPr lang="en-GB" sz="1050" dirty="0" err="1">
                <a:solidFill>
                  <a:prstClr val="black"/>
                </a:solidFill>
              </a:rPr>
              <a:t>HoS.</a:t>
            </a:r>
            <a:endParaRPr lang="en-GB" sz="1050" dirty="0">
              <a:solidFill>
                <a:prstClr val="black"/>
              </a:solidFill>
            </a:endParaRPr>
          </a:p>
          <a:p>
            <a:pPr lvl="0" algn="ctr"/>
            <a:r>
              <a:rPr lang="en-GB" sz="1050" dirty="0" smtClean="0">
                <a:solidFill>
                  <a:prstClr val="black"/>
                </a:solidFill>
              </a:rPr>
              <a:t>If the agency who raised the initial concern </a:t>
            </a:r>
            <a:r>
              <a:rPr lang="en-GB" sz="1050" dirty="0">
                <a:solidFill>
                  <a:prstClr val="black"/>
                </a:solidFill>
              </a:rPr>
              <a:t>remains unsatisfied </a:t>
            </a:r>
            <a:r>
              <a:rPr lang="en-GB" sz="1050" dirty="0" smtClean="0">
                <a:solidFill>
                  <a:prstClr val="black"/>
                </a:solidFill>
              </a:rPr>
              <a:t>that agency's Designated Safeguarding Lead/Senior </a:t>
            </a:r>
            <a:r>
              <a:rPr lang="en-GB" sz="1050" dirty="0">
                <a:solidFill>
                  <a:prstClr val="black"/>
                </a:solidFill>
              </a:rPr>
              <a:t>Officer </a:t>
            </a:r>
            <a:r>
              <a:rPr lang="en-GB" sz="1050" dirty="0" smtClean="0">
                <a:solidFill>
                  <a:prstClr val="black"/>
                </a:solidFill>
              </a:rPr>
              <a:t>should refer </a:t>
            </a:r>
            <a:r>
              <a:rPr lang="en-GB" sz="1050" dirty="0">
                <a:solidFill>
                  <a:prstClr val="black"/>
                </a:solidFill>
              </a:rPr>
              <a:t>the matter to the </a:t>
            </a:r>
            <a:r>
              <a:rPr lang="en-GB" sz="1050" dirty="0" smtClean="0">
                <a:solidFill>
                  <a:prstClr val="black"/>
                </a:solidFill>
              </a:rPr>
              <a:t>LSCB.</a:t>
            </a:r>
            <a:endParaRPr lang="en-GB" sz="1050" dirty="0">
              <a:solidFill>
                <a:prstClr val="black"/>
              </a:solidFill>
            </a:endParaRPr>
          </a:p>
        </p:txBody>
      </p:sp>
      <p:sp>
        <p:nvSpPr>
          <p:cNvPr id="21" name="Round Diagonal Corner Rectangle 20"/>
          <p:cNvSpPr/>
          <p:nvPr/>
        </p:nvSpPr>
        <p:spPr>
          <a:xfrm>
            <a:off x="842430" y="3356992"/>
            <a:ext cx="1857362" cy="3364784"/>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GB" sz="1050" b="1" dirty="0" smtClean="0"/>
              <a:t>STEP 4: The LSCB Manager </a:t>
            </a:r>
            <a:r>
              <a:rPr lang="en-GB" sz="1050" dirty="0"/>
              <a:t>should determine a course of action, </a:t>
            </a:r>
            <a:r>
              <a:rPr lang="en-GB" sz="1050" dirty="0" smtClean="0"/>
              <a:t>if </a:t>
            </a:r>
            <a:r>
              <a:rPr lang="en-GB" sz="1050" dirty="0"/>
              <a:t>all steps to resolve the matter fail and/or discussions raise a policy </a:t>
            </a:r>
            <a:r>
              <a:rPr lang="en-GB" sz="1050" dirty="0" smtClean="0"/>
              <a:t>issue</a:t>
            </a:r>
            <a:r>
              <a:rPr lang="en-GB" sz="1050" dirty="0"/>
              <a:t>. This </a:t>
            </a:r>
            <a:r>
              <a:rPr lang="en-GB" sz="1050" dirty="0" smtClean="0"/>
              <a:t>should </a:t>
            </a:r>
            <a:r>
              <a:rPr lang="en-GB" sz="1050" dirty="0"/>
              <a:t>include reporting the matter to the LSCB </a:t>
            </a:r>
            <a:r>
              <a:rPr lang="en-GB" sz="1050" dirty="0" smtClean="0"/>
              <a:t>Independent Chair</a:t>
            </a:r>
            <a:r>
              <a:rPr lang="en-GB" sz="1050" dirty="0"/>
              <a:t>, who would then consider the merit of convening a  Senior Officer </a:t>
            </a:r>
            <a:r>
              <a:rPr lang="en-GB" sz="1050" dirty="0" smtClean="0"/>
              <a:t>Resolutions Meeting to </a:t>
            </a:r>
            <a:r>
              <a:rPr lang="en-GB" sz="1050" dirty="0"/>
              <a:t>resolve the disagreement.</a:t>
            </a:r>
          </a:p>
          <a:p>
            <a:pPr algn="just"/>
            <a:r>
              <a:rPr lang="en-GB" sz="1050" dirty="0"/>
              <a:t>The outcome of  any discussions  at this stage will be fed back to your own  agency’s Designated Safeguarding Lead/Senior Officer.</a:t>
            </a:r>
          </a:p>
        </p:txBody>
      </p:sp>
      <p:sp>
        <p:nvSpPr>
          <p:cNvPr id="22" name="Round Diagonal Corner Rectangle 21"/>
          <p:cNvSpPr/>
          <p:nvPr/>
        </p:nvSpPr>
        <p:spPr>
          <a:xfrm>
            <a:off x="827584" y="1260566"/>
            <a:ext cx="1872207" cy="1808394"/>
          </a:xfrm>
          <a:prstGeom prst="round2DiagRect">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en-GB" sz="1050" b="1" dirty="0" smtClean="0"/>
              <a:t>Practitioners  and Managers </a:t>
            </a:r>
            <a:r>
              <a:rPr lang="en-GB" sz="1050" dirty="0" smtClean="0"/>
              <a:t>can </a:t>
            </a:r>
            <a:r>
              <a:rPr lang="en-GB" sz="1050" dirty="0"/>
              <a:t>seek advice from the Safeguarding Unit Manager (LLR) or Named Nurses (Health professionals) or respective leads for safeguarding within their organisation, i.e. Police,</a:t>
            </a:r>
          </a:p>
          <a:p>
            <a:pPr algn="just"/>
            <a:r>
              <a:rPr lang="en-GB" sz="1050" dirty="0"/>
              <a:t>Probation and Education Services</a:t>
            </a:r>
          </a:p>
        </p:txBody>
      </p:sp>
      <p:cxnSp>
        <p:nvCxnSpPr>
          <p:cNvPr id="5" name="Straight Arrow Connector 4"/>
          <p:cNvCxnSpPr/>
          <p:nvPr/>
        </p:nvCxnSpPr>
        <p:spPr>
          <a:xfrm>
            <a:off x="6081134" y="1040101"/>
            <a:ext cx="0" cy="32232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8" name="Straight Arrow Connector 27"/>
          <p:cNvCxnSpPr/>
          <p:nvPr/>
        </p:nvCxnSpPr>
        <p:spPr>
          <a:xfrm flipH="1" flipV="1">
            <a:off x="2699792" y="1674976"/>
            <a:ext cx="398383" cy="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2440" y="179689"/>
            <a:ext cx="463550" cy="654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65" name="Straight Arrow Connector 64"/>
          <p:cNvCxnSpPr/>
          <p:nvPr/>
        </p:nvCxnSpPr>
        <p:spPr>
          <a:xfrm>
            <a:off x="6095512" y="5013177"/>
            <a:ext cx="0" cy="32232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6" name="Straight Arrow Connector 65"/>
          <p:cNvCxnSpPr/>
          <p:nvPr/>
        </p:nvCxnSpPr>
        <p:spPr>
          <a:xfrm>
            <a:off x="6081134" y="3610733"/>
            <a:ext cx="0" cy="32232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7" name="Straight Arrow Connector 66"/>
          <p:cNvCxnSpPr/>
          <p:nvPr/>
        </p:nvCxnSpPr>
        <p:spPr>
          <a:xfrm>
            <a:off x="6081134" y="2033986"/>
            <a:ext cx="0" cy="322324"/>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69" name="Straight Arrow Connector 68"/>
          <p:cNvCxnSpPr/>
          <p:nvPr/>
        </p:nvCxnSpPr>
        <p:spPr>
          <a:xfrm>
            <a:off x="2688307" y="4221088"/>
            <a:ext cx="436729"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50" name="Straight Arrow Connector 49"/>
          <p:cNvCxnSpPr/>
          <p:nvPr/>
        </p:nvCxnSpPr>
        <p:spPr>
          <a:xfrm flipH="1">
            <a:off x="2699792" y="2708920"/>
            <a:ext cx="428379" cy="0"/>
          </a:xfrm>
          <a:prstGeom prst="straightConnector1">
            <a:avLst/>
          </a:prstGeom>
          <a:ln>
            <a:headEnd type="arrow"/>
            <a:tailEnd type="arrow"/>
          </a:ln>
        </p:spPr>
        <p:style>
          <a:lnRef idx="3">
            <a:schemeClr val="accent2"/>
          </a:lnRef>
          <a:fillRef idx="0">
            <a:schemeClr val="accent2"/>
          </a:fillRef>
          <a:effectRef idx="2">
            <a:schemeClr val="accent2"/>
          </a:effectRef>
          <a:fontRef idx="minor">
            <a:schemeClr val="tx1"/>
          </a:fontRef>
        </p:style>
      </p:cxnSp>
      <p:cxnSp>
        <p:nvCxnSpPr>
          <p:cNvPr id="81" name="Straight Arrow Connector 80"/>
          <p:cNvCxnSpPr/>
          <p:nvPr/>
        </p:nvCxnSpPr>
        <p:spPr>
          <a:xfrm flipH="1">
            <a:off x="2688307" y="4653136"/>
            <a:ext cx="440432"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2037191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Messages</a:t>
            </a:r>
            <a:endParaRPr lang="en-GB"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GB" dirty="0" smtClean="0"/>
              <a:t>Follow the procedure and act </a:t>
            </a:r>
            <a:r>
              <a:rPr lang="en-GB" dirty="0"/>
              <a:t>promptly</a:t>
            </a:r>
          </a:p>
          <a:p>
            <a:pPr marL="514350" indent="-514350">
              <a:buFont typeface="+mj-lt"/>
              <a:buAutoNum type="arabicPeriod"/>
            </a:pPr>
            <a:r>
              <a:rPr lang="en-GB" dirty="0" smtClean="0"/>
              <a:t>Clearly identify your concern and the impact this has on the child(</a:t>
            </a:r>
            <a:r>
              <a:rPr lang="en-GB" dirty="0" err="1" smtClean="0"/>
              <a:t>ren</a:t>
            </a:r>
            <a:r>
              <a:rPr lang="en-GB" dirty="0" smtClean="0"/>
              <a:t>)</a:t>
            </a:r>
          </a:p>
          <a:p>
            <a:pPr marL="514350" indent="-514350">
              <a:buFont typeface="+mj-lt"/>
              <a:buAutoNum type="arabicPeriod"/>
            </a:pPr>
            <a:r>
              <a:rPr lang="en-GB" dirty="0" smtClean="0"/>
              <a:t>Try to resolve the issue practitioner to practitioner</a:t>
            </a:r>
          </a:p>
          <a:p>
            <a:pPr marL="514350" indent="-514350">
              <a:buFont typeface="+mj-lt"/>
              <a:buAutoNum type="arabicPeriod"/>
            </a:pPr>
            <a:r>
              <a:rPr lang="en-GB" dirty="0" smtClean="0"/>
              <a:t>Provide a written account of your concerns and make a record of your conversation</a:t>
            </a:r>
          </a:p>
          <a:p>
            <a:pPr marL="514350" indent="-514350">
              <a:buFont typeface="+mj-lt"/>
              <a:buAutoNum type="arabicPeriod"/>
            </a:pPr>
            <a:r>
              <a:rPr lang="en-GB" dirty="0" smtClean="0"/>
              <a:t>Respond to requests for further information</a:t>
            </a:r>
          </a:p>
          <a:p>
            <a:pPr marL="514350" indent="-514350">
              <a:buFont typeface="+mj-lt"/>
              <a:buAutoNum type="arabicPeriod"/>
            </a:pPr>
            <a:r>
              <a:rPr lang="en-GB" dirty="0" smtClean="0"/>
              <a:t>Ensure you are clear of the outcome of any discussions held (including any contingency arrangements to assure the child(</a:t>
            </a:r>
            <a:r>
              <a:rPr lang="en-GB" dirty="0" err="1" smtClean="0"/>
              <a:t>rens</a:t>
            </a:r>
            <a:r>
              <a:rPr lang="en-GB" dirty="0" smtClean="0"/>
              <a:t>) safety</a:t>
            </a:r>
          </a:p>
          <a:p>
            <a:endParaRPr lang="en-GB" dirty="0"/>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3" y="5805266"/>
            <a:ext cx="1438275"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5805268"/>
            <a:ext cx="1828800" cy="658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1472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965</TotalTime>
  <Words>2009</Words>
  <Application>Microsoft Office PowerPoint</Application>
  <PresentationFormat>On-screen Show (4:3)</PresentationFormat>
  <Paragraphs>204</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Office Theme</vt:lpstr>
      <vt:lpstr>1_Office Theme</vt:lpstr>
      <vt:lpstr>LLR LSCB MULTI-AGENCY SAFEGUARDING PROCEDURES</vt:lpstr>
      <vt:lpstr>Context</vt:lpstr>
      <vt:lpstr>Principles of Resolving Practitioner Disagreement</vt:lpstr>
      <vt:lpstr>Practice Principles of Resolving Practitioner Disagreement</vt:lpstr>
      <vt:lpstr>Escalating a Concern</vt:lpstr>
      <vt:lpstr>Flowchart: Practitioner Disagreement Escalation and Resolution Procedure</vt:lpstr>
      <vt:lpstr>Key Messages</vt:lpstr>
    </vt:vector>
  </TitlesOfParts>
  <Company>Leicester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LLR LSCB PROCEDURE</dc:title>
  <dc:creator>Janet Russell</dc:creator>
  <cp:lastModifiedBy>Janet Russell</cp:lastModifiedBy>
  <cp:revision>50</cp:revision>
  <cp:lastPrinted>2015-09-08T14:47:17Z</cp:lastPrinted>
  <dcterms:created xsi:type="dcterms:W3CDTF">2015-09-07T08:40:48Z</dcterms:created>
  <dcterms:modified xsi:type="dcterms:W3CDTF">2015-09-18T09:54:47Z</dcterms:modified>
</cp:coreProperties>
</file>