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33" r:id="rId2"/>
    <p:sldId id="444" r:id="rId3"/>
    <p:sldId id="311" r:id="rId4"/>
    <p:sldId id="442" r:id="rId5"/>
    <p:sldId id="623" r:id="rId6"/>
    <p:sldId id="624" r:id="rId7"/>
    <p:sldId id="614" r:id="rId8"/>
    <p:sldId id="615" r:id="rId9"/>
    <p:sldId id="618" r:id="rId10"/>
    <p:sldId id="613" r:id="rId11"/>
    <p:sldId id="583" r:id="rId12"/>
    <p:sldId id="589" r:id="rId13"/>
    <p:sldId id="606" r:id="rId14"/>
    <p:sldId id="607" r:id="rId15"/>
    <p:sldId id="608" r:id="rId16"/>
    <p:sldId id="609" r:id="rId17"/>
    <p:sldId id="601" r:id="rId18"/>
    <p:sldId id="619" r:id="rId19"/>
    <p:sldId id="612" r:id="rId20"/>
    <p:sldId id="585" r:id="rId21"/>
    <p:sldId id="587" r:id="rId22"/>
    <p:sldId id="588" r:id="rId23"/>
    <p:sldId id="590" r:id="rId24"/>
    <p:sldId id="591" r:id="rId25"/>
    <p:sldId id="593" r:id="rId26"/>
    <p:sldId id="594" r:id="rId27"/>
    <p:sldId id="596" r:id="rId28"/>
    <p:sldId id="598" r:id="rId29"/>
    <p:sldId id="597" r:id="rId30"/>
    <p:sldId id="563" r:id="rId31"/>
    <p:sldId id="556" r:id="rId32"/>
    <p:sldId id="605" r:id="rId33"/>
    <p:sldId id="616" r:id="rId34"/>
    <p:sldId id="550" r:id="rId35"/>
    <p:sldId id="552" r:id="rId36"/>
    <p:sldId id="553" r:id="rId37"/>
    <p:sldId id="502" r:id="rId38"/>
    <p:sldId id="620" r:id="rId39"/>
    <p:sldId id="622" r:id="rId40"/>
    <p:sldId id="625" r:id="rId41"/>
    <p:sldId id="256" r:id="rId42"/>
    <p:sldId id="46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di J Clarke" initials="HJC" lastIdx="1" clrIdx="0">
    <p:extLst>
      <p:ext uri="{19B8F6BF-5375-455C-9EA6-DF929625EA0E}">
        <p15:presenceInfo xmlns:p15="http://schemas.microsoft.com/office/powerpoint/2012/main" userId="S::Heidi.Clarke@leics.gov.uk::ea226088-9057-48e9-8dda-0cd737bcbd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3698" autoAdjust="0"/>
  </p:normalViewPr>
  <p:slideViewPr>
    <p:cSldViewPr snapToGrid="0">
      <p:cViewPr varScale="1">
        <p:scale>
          <a:sx n="114" d="100"/>
          <a:sy n="114" d="100"/>
        </p:scale>
        <p:origin x="492" y="84"/>
      </p:cViewPr>
      <p:guideLst/>
    </p:cSldViewPr>
  </p:slideViewPr>
  <p:notesTextViewPr>
    <p:cViewPr>
      <p:scale>
        <a:sx n="1" d="1"/>
        <a:sy n="1" d="1"/>
      </p:scale>
      <p:origin x="0" y="0"/>
    </p:cViewPr>
  </p:notesTextViewPr>
  <p:sorterViewPr>
    <p:cViewPr varScale="1">
      <p:scale>
        <a:sx n="100" d="100"/>
        <a:sy n="100" d="100"/>
      </p:scale>
      <p:origin x="0" y="-19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_rels/data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image" Target="../media/image13.jpeg"/><Relationship Id="rId6" Type="http://schemas.openxmlformats.org/officeDocument/2006/relationships/image" Target="../media/image18.jpg"/><Relationship Id="rId5" Type="http://schemas.openxmlformats.org/officeDocument/2006/relationships/image" Target="../media/image17.jpeg"/><Relationship Id="rId10" Type="http://schemas.openxmlformats.org/officeDocument/2006/relationships/image" Target="../media/image22.jpg"/><Relationship Id="rId4" Type="http://schemas.openxmlformats.org/officeDocument/2006/relationships/image" Target="../media/image16.jpg"/><Relationship Id="rId9" Type="http://schemas.openxmlformats.org/officeDocument/2006/relationships/image" Target="../media/image21.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_rels/drawing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image" Target="../media/image13.jpeg"/><Relationship Id="rId6" Type="http://schemas.openxmlformats.org/officeDocument/2006/relationships/image" Target="../media/image18.jpg"/><Relationship Id="rId5" Type="http://schemas.openxmlformats.org/officeDocument/2006/relationships/image" Target="../media/image17.jpeg"/><Relationship Id="rId10" Type="http://schemas.openxmlformats.org/officeDocument/2006/relationships/image" Target="../media/image22.jpg"/><Relationship Id="rId4" Type="http://schemas.openxmlformats.org/officeDocument/2006/relationships/image" Target="../media/image16.jpg"/><Relationship Id="rId9" Type="http://schemas.openxmlformats.org/officeDocument/2006/relationships/image" Target="../media/image2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DBCA28-CB29-4D34-9BFA-8F4261CCADC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BCAEC1E-01A7-44DB-9E00-5C183E46B6B6}">
      <dgm:prSet phldrT="[Text]" custT="1"/>
      <dgm:spPr>
        <a:solidFill>
          <a:schemeClr val="tx2"/>
        </a:solidFill>
      </dgm:spPr>
      <dgm:t>
        <a:bodyPr/>
        <a:lstStyle/>
        <a:p>
          <a:pPr>
            <a:buClr>
              <a:srgbClr val="990033"/>
            </a:buClr>
            <a:buFontTx/>
            <a:buAutoNum type="arabicPeriod"/>
          </a:pPr>
          <a:r>
            <a:rPr lang="en-GB" altLang="en-US" sz="2400" b="0" dirty="0">
              <a:solidFill>
                <a:schemeClr val="bg1"/>
              </a:solidFill>
              <a:latin typeface="+mj-lt"/>
              <a:cs typeface="Arial" panose="020B0604020202020204" pitchFamily="34" charset="0"/>
            </a:rPr>
            <a:t>Has needs for care and support (whether or not the local authority is meeting any of those needs) </a:t>
          </a:r>
          <a:r>
            <a:rPr lang="en-GB" altLang="en-US" sz="2400" b="1" dirty="0">
              <a:solidFill>
                <a:schemeClr val="bg1"/>
              </a:solidFill>
              <a:latin typeface="+mj-lt"/>
              <a:cs typeface="Arial" panose="020B0604020202020204" pitchFamily="34" charset="0"/>
            </a:rPr>
            <a:t>and;</a:t>
          </a:r>
          <a:endParaRPr lang="en-GB" sz="2400" dirty="0">
            <a:solidFill>
              <a:schemeClr val="bg1"/>
            </a:solidFill>
            <a:latin typeface="+mj-lt"/>
          </a:endParaRPr>
        </a:p>
      </dgm:t>
      <dgm:extLst>
        <a:ext uri="{E40237B7-FDA0-4F09-8148-C483321AD2D9}">
          <dgm14:cNvPr xmlns:dgm14="http://schemas.microsoft.com/office/drawing/2010/diagram" id="0" name="" descr="Has needs for care and support (whether or not the local authority is meeting any of those needs) and;&#10;"/>
        </a:ext>
      </dgm:extLst>
    </dgm:pt>
    <dgm:pt modelId="{CF2AB4CE-7AC1-4E0E-BA6C-9D9C74828B39}" type="parTrans" cxnId="{C1E35B70-D979-42BA-B70D-1B8EE5FE7C39}">
      <dgm:prSet/>
      <dgm:spPr/>
      <dgm:t>
        <a:bodyPr/>
        <a:lstStyle/>
        <a:p>
          <a:endParaRPr lang="en-GB"/>
        </a:p>
      </dgm:t>
    </dgm:pt>
    <dgm:pt modelId="{700D8D1E-2586-41FD-AF2E-33594A908A37}" type="sibTrans" cxnId="{C1E35B70-D979-42BA-B70D-1B8EE5FE7C39}">
      <dgm:prSet/>
      <dgm:spPr/>
      <dgm:t>
        <a:bodyPr/>
        <a:lstStyle/>
        <a:p>
          <a:endParaRPr lang="en-GB"/>
        </a:p>
      </dgm:t>
    </dgm:pt>
    <dgm:pt modelId="{7326019A-7794-411B-9D05-28097E8B7D0E}">
      <dgm:prSet custT="1"/>
      <dgm:spPr>
        <a:solidFill>
          <a:schemeClr val="tx2">
            <a:lumMod val="50000"/>
          </a:schemeClr>
        </a:solidFill>
      </dgm:spPr>
      <dgm:t>
        <a:bodyPr/>
        <a:lstStyle/>
        <a:p>
          <a:r>
            <a:rPr lang="en-GB" altLang="en-US" sz="2400" b="0" dirty="0">
              <a:solidFill>
                <a:schemeClr val="bg1"/>
              </a:solidFill>
              <a:latin typeface="+mj-lt"/>
              <a:cs typeface="Arial" panose="020B0604020202020204" pitchFamily="34" charset="0"/>
            </a:rPr>
            <a:t>Is experiencing, or at risk of, abuse or neglect</a:t>
          </a:r>
          <a:r>
            <a:rPr lang="en-GB" altLang="en-US" sz="2400" b="1" dirty="0">
              <a:solidFill>
                <a:schemeClr val="bg1"/>
              </a:solidFill>
              <a:latin typeface="+mj-lt"/>
              <a:cs typeface="Arial" panose="020B0604020202020204" pitchFamily="34" charset="0"/>
            </a:rPr>
            <a:t>; and</a:t>
          </a:r>
          <a:r>
            <a:rPr lang="en-GB" altLang="en-US" sz="2400" b="1" dirty="0">
              <a:solidFill>
                <a:schemeClr val="bg1"/>
              </a:solidFill>
              <a:cs typeface="Arial" panose="020B0604020202020204" pitchFamily="34" charset="0"/>
            </a:rPr>
            <a:t>;</a:t>
          </a:r>
        </a:p>
      </dgm:t>
      <dgm:extLst>
        <a:ext uri="{E40237B7-FDA0-4F09-8148-C483321AD2D9}">
          <dgm14:cNvPr xmlns:dgm14="http://schemas.microsoft.com/office/drawing/2010/diagram" id="0" name="" descr="Is experiencing, or at risk of, abuse or neglect; and;&#10;"/>
        </a:ext>
      </dgm:extLst>
    </dgm:pt>
    <dgm:pt modelId="{3D2C5626-23D1-4C67-840B-D9709982C5B3}" type="parTrans" cxnId="{CA2FFAED-4EB8-4CDB-9E97-E94ED3BB16B5}">
      <dgm:prSet/>
      <dgm:spPr/>
      <dgm:t>
        <a:bodyPr/>
        <a:lstStyle/>
        <a:p>
          <a:endParaRPr lang="en-GB"/>
        </a:p>
      </dgm:t>
    </dgm:pt>
    <dgm:pt modelId="{1B024B42-245B-4018-8284-A3387844F94B}" type="sibTrans" cxnId="{CA2FFAED-4EB8-4CDB-9E97-E94ED3BB16B5}">
      <dgm:prSet/>
      <dgm:spPr/>
      <dgm:t>
        <a:bodyPr/>
        <a:lstStyle/>
        <a:p>
          <a:endParaRPr lang="en-GB"/>
        </a:p>
      </dgm:t>
    </dgm:pt>
    <dgm:pt modelId="{397A19FC-9903-487F-9575-7A806B21D9C4}">
      <dgm:prSet custT="1"/>
      <dgm:spPr>
        <a:solidFill>
          <a:srgbClr val="C00000">
            <a:alpha val="65000"/>
          </a:srgbClr>
        </a:solidFill>
      </dgm:spPr>
      <dgm:t>
        <a:bodyPr/>
        <a:lstStyle/>
        <a:p>
          <a:r>
            <a:rPr lang="en-GB" altLang="en-US" sz="2400" b="0" dirty="0">
              <a:solidFill>
                <a:schemeClr val="bg1"/>
              </a:solidFill>
              <a:latin typeface="+mj-lt"/>
              <a:cs typeface="Arial" panose="020B0604020202020204" pitchFamily="34" charset="0"/>
            </a:rPr>
            <a:t>As a result of those care and support needs is unable to protect themselves from either the risk of, or the experience of abuse or neglect.</a:t>
          </a:r>
        </a:p>
      </dgm:t>
      <dgm:extLst>
        <a:ext uri="{E40237B7-FDA0-4F09-8148-C483321AD2D9}">
          <dgm14:cNvPr xmlns:dgm14="http://schemas.microsoft.com/office/drawing/2010/diagram" id="0" name="" descr="As a result of those care and support needs is unable to protect themselves from either the risk of, or the experience of abuse or neglect.&#10;"/>
        </a:ext>
      </dgm:extLst>
    </dgm:pt>
    <dgm:pt modelId="{8B1F38BD-BCAB-4CAB-82DF-06403C95A11C}" type="parTrans" cxnId="{AAA42F84-B4AC-4616-BCCE-B690B355FF80}">
      <dgm:prSet/>
      <dgm:spPr/>
      <dgm:t>
        <a:bodyPr/>
        <a:lstStyle/>
        <a:p>
          <a:endParaRPr lang="en-GB"/>
        </a:p>
      </dgm:t>
    </dgm:pt>
    <dgm:pt modelId="{E6F30634-D7A5-4956-8B70-4201046D1ED2}" type="sibTrans" cxnId="{AAA42F84-B4AC-4616-BCCE-B690B355FF80}">
      <dgm:prSet/>
      <dgm:spPr/>
      <dgm:t>
        <a:bodyPr/>
        <a:lstStyle/>
        <a:p>
          <a:endParaRPr lang="en-GB"/>
        </a:p>
      </dgm:t>
    </dgm:pt>
    <dgm:pt modelId="{D633217C-E070-4FC7-8052-B6B9D0426142}" type="pres">
      <dgm:prSet presAssocID="{1ADBCA28-CB29-4D34-9BFA-8F4261CCADC8}" presName="linear" presStyleCnt="0">
        <dgm:presLayoutVars>
          <dgm:animLvl val="lvl"/>
          <dgm:resizeHandles val="exact"/>
        </dgm:presLayoutVars>
      </dgm:prSet>
      <dgm:spPr/>
    </dgm:pt>
    <dgm:pt modelId="{31ADF301-A449-4D79-83E9-2138ECB14BFA}" type="pres">
      <dgm:prSet presAssocID="{1BCAEC1E-01A7-44DB-9E00-5C183E46B6B6}" presName="parentText" presStyleLbl="node1" presStyleIdx="0" presStyleCnt="3">
        <dgm:presLayoutVars>
          <dgm:chMax val="0"/>
          <dgm:bulletEnabled val="1"/>
        </dgm:presLayoutVars>
      </dgm:prSet>
      <dgm:spPr/>
    </dgm:pt>
    <dgm:pt modelId="{0FB9F987-F920-4EDB-9C0D-A1B407988C11}" type="pres">
      <dgm:prSet presAssocID="{700D8D1E-2586-41FD-AF2E-33594A908A37}" presName="spacer" presStyleCnt="0"/>
      <dgm:spPr/>
    </dgm:pt>
    <dgm:pt modelId="{1FD2C150-9F22-433F-8A4C-C303FD64E0BF}" type="pres">
      <dgm:prSet presAssocID="{7326019A-7794-411B-9D05-28097E8B7D0E}" presName="parentText" presStyleLbl="node1" presStyleIdx="1" presStyleCnt="3">
        <dgm:presLayoutVars>
          <dgm:chMax val="0"/>
          <dgm:bulletEnabled val="1"/>
        </dgm:presLayoutVars>
      </dgm:prSet>
      <dgm:spPr/>
    </dgm:pt>
    <dgm:pt modelId="{86DC6B24-390A-4239-9CAF-ABAE4C1E5E5C}" type="pres">
      <dgm:prSet presAssocID="{1B024B42-245B-4018-8284-A3387844F94B}" presName="spacer" presStyleCnt="0"/>
      <dgm:spPr/>
    </dgm:pt>
    <dgm:pt modelId="{B10FB171-7B24-4B4C-9DA0-A705E9C97BAF}" type="pres">
      <dgm:prSet presAssocID="{397A19FC-9903-487F-9575-7A806B21D9C4}" presName="parentText" presStyleLbl="node1" presStyleIdx="2" presStyleCnt="3">
        <dgm:presLayoutVars>
          <dgm:chMax val="0"/>
          <dgm:bulletEnabled val="1"/>
        </dgm:presLayoutVars>
      </dgm:prSet>
      <dgm:spPr/>
    </dgm:pt>
  </dgm:ptLst>
  <dgm:cxnLst>
    <dgm:cxn modelId="{C1E35B70-D979-42BA-B70D-1B8EE5FE7C39}" srcId="{1ADBCA28-CB29-4D34-9BFA-8F4261CCADC8}" destId="{1BCAEC1E-01A7-44DB-9E00-5C183E46B6B6}" srcOrd="0" destOrd="0" parTransId="{CF2AB4CE-7AC1-4E0E-BA6C-9D9C74828B39}" sibTransId="{700D8D1E-2586-41FD-AF2E-33594A908A37}"/>
    <dgm:cxn modelId="{AAA42F84-B4AC-4616-BCCE-B690B355FF80}" srcId="{1ADBCA28-CB29-4D34-9BFA-8F4261CCADC8}" destId="{397A19FC-9903-487F-9575-7A806B21D9C4}" srcOrd="2" destOrd="0" parTransId="{8B1F38BD-BCAB-4CAB-82DF-06403C95A11C}" sibTransId="{E6F30634-D7A5-4956-8B70-4201046D1ED2}"/>
    <dgm:cxn modelId="{844D94AA-C5B9-4DD9-81DB-31D84224F0A0}" type="presOf" srcId="{397A19FC-9903-487F-9575-7A806B21D9C4}" destId="{B10FB171-7B24-4B4C-9DA0-A705E9C97BAF}" srcOrd="0" destOrd="0" presId="urn:microsoft.com/office/officeart/2005/8/layout/vList2"/>
    <dgm:cxn modelId="{7BE092BE-E876-4247-B1F4-4F34E6775A47}" type="presOf" srcId="{1ADBCA28-CB29-4D34-9BFA-8F4261CCADC8}" destId="{D633217C-E070-4FC7-8052-B6B9D0426142}" srcOrd="0" destOrd="0" presId="urn:microsoft.com/office/officeart/2005/8/layout/vList2"/>
    <dgm:cxn modelId="{C69B3ACD-9174-4ECB-87B9-57FBEE7E714C}" type="presOf" srcId="{1BCAEC1E-01A7-44DB-9E00-5C183E46B6B6}" destId="{31ADF301-A449-4D79-83E9-2138ECB14BFA}" srcOrd="0" destOrd="0" presId="urn:microsoft.com/office/officeart/2005/8/layout/vList2"/>
    <dgm:cxn modelId="{CA2FFAED-4EB8-4CDB-9E97-E94ED3BB16B5}" srcId="{1ADBCA28-CB29-4D34-9BFA-8F4261CCADC8}" destId="{7326019A-7794-411B-9D05-28097E8B7D0E}" srcOrd="1" destOrd="0" parTransId="{3D2C5626-23D1-4C67-840B-D9709982C5B3}" sibTransId="{1B024B42-245B-4018-8284-A3387844F94B}"/>
    <dgm:cxn modelId="{64D615FE-199B-4142-AE0F-EB03754E56CB}" type="presOf" srcId="{7326019A-7794-411B-9D05-28097E8B7D0E}" destId="{1FD2C150-9F22-433F-8A4C-C303FD64E0BF}" srcOrd="0" destOrd="0" presId="urn:microsoft.com/office/officeart/2005/8/layout/vList2"/>
    <dgm:cxn modelId="{DC68ACCE-579E-45E7-8B24-4D02FE7EAFE4}" type="presParOf" srcId="{D633217C-E070-4FC7-8052-B6B9D0426142}" destId="{31ADF301-A449-4D79-83E9-2138ECB14BFA}" srcOrd="0" destOrd="0" presId="urn:microsoft.com/office/officeart/2005/8/layout/vList2"/>
    <dgm:cxn modelId="{24725878-F317-44EB-AEE3-6D4558DE879D}" type="presParOf" srcId="{D633217C-E070-4FC7-8052-B6B9D0426142}" destId="{0FB9F987-F920-4EDB-9C0D-A1B407988C11}" srcOrd="1" destOrd="0" presId="urn:microsoft.com/office/officeart/2005/8/layout/vList2"/>
    <dgm:cxn modelId="{51BA1B8E-3084-457A-A5EE-FF4B4CC4DF33}" type="presParOf" srcId="{D633217C-E070-4FC7-8052-B6B9D0426142}" destId="{1FD2C150-9F22-433F-8A4C-C303FD64E0BF}" srcOrd="2" destOrd="0" presId="urn:microsoft.com/office/officeart/2005/8/layout/vList2"/>
    <dgm:cxn modelId="{914FC5EF-AB14-476C-B6FF-6ABD2A73963A}" type="presParOf" srcId="{D633217C-E070-4FC7-8052-B6B9D0426142}" destId="{86DC6B24-390A-4239-9CAF-ABAE4C1E5E5C}" srcOrd="3" destOrd="0" presId="urn:microsoft.com/office/officeart/2005/8/layout/vList2"/>
    <dgm:cxn modelId="{9E58AF32-0B09-4F19-AE16-29E4EC015876}" type="presParOf" srcId="{D633217C-E070-4FC7-8052-B6B9D0426142}" destId="{B10FB171-7B24-4B4C-9DA0-A705E9C97BAF}" srcOrd="4" destOrd="0" presId="urn:microsoft.com/office/officeart/2005/8/layout/vList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CE380E-6D8B-43B3-A0FB-D11B63179636}" type="doc">
      <dgm:prSet loTypeId="urn:microsoft.com/office/officeart/2005/8/layout/pList1" loCatId="list" qsTypeId="urn:microsoft.com/office/officeart/2005/8/quickstyle/3d2" qsCatId="3D" csTypeId="urn:microsoft.com/office/officeart/2005/8/colors/accent2_2" csCatId="accent2" phldr="1"/>
      <dgm:spPr/>
      <dgm:t>
        <a:bodyPr/>
        <a:lstStyle/>
        <a:p>
          <a:endParaRPr lang="en-GB"/>
        </a:p>
      </dgm:t>
    </dgm:pt>
    <dgm:pt modelId="{E2685048-DC10-4A07-AD59-30428EC33A46}">
      <dgm:prSet/>
      <dgm:spPr/>
      <dgm:t>
        <a:bodyPr/>
        <a:lstStyle/>
        <a:p>
          <a:pPr rtl="0"/>
          <a:r>
            <a:rPr lang="en-GB" dirty="0">
              <a:solidFill>
                <a:schemeClr val="bg1"/>
              </a:solidFill>
            </a:rPr>
            <a:t>Emotional</a:t>
          </a:r>
        </a:p>
      </dgm:t>
    </dgm:pt>
    <dgm:pt modelId="{479A4564-ED4A-423A-AC72-9EDE23868E43}" type="parTrans" cxnId="{0AAC8DA9-EA7A-4B9D-9F39-96D32A9BFE38}">
      <dgm:prSet/>
      <dgm:spPr/>
      <dgm:t>
        <a:bodyPr/>
        <a:lstStyle/>
        <a:p>
          <a:endParaRPr lang="en-GB"/>
        </a:p>
      </dgm:t>
    </dgm:pt>
    <dgm:pt modelId="{A129A7EE-EE97-4E3C-ACA3-2E245F7431EB}" type="sibTrans" cxnId="{0AAC8DA9-EA7A-4B9D-9F39-96D32A9BFE38}">
      <dgm:prSet/>
      <dgm:spPr/>
      <dgm:t>
        <a:bodyPr/>
        <a:lstStyle/>
        <a:p>
          <a:endParaRPr lang="en-GB"/>
        </a:p>
      </dgm:t>
    </dgm:pt>
    <dgm:pt modelId="{A498895D-9746-4E0C-9892-A95131112A4A}">
      <dgm:prSet/>
      <dgm:spPr/>
      <dgm:t>
        <a:bodyPr/>
        <a:lstStyle/>
        <a:p>
          <a:pPr rtl="0"/>
          <a:r>
            <a:rPr lang="en-GB" dirty="0">
              <a:solidFill>
                <a:schemeClr val="bg1"/>
              </a:solidFill>
            </a:rPr>
            <a:t>Physical</a:t>
          </a:r>
        </a:p>
      </dgm:t>
    </dgm:pt>
    <dgm:pt modelId="{D547BE3B-4968-486F-BB53-FF6C97B31178}" type="parTrans" cxnId="{B158E379-56A6-4F90-8588-60B01C56B3D7}">
      <dgm:prSet/>
      <dgm:spPr/>
      <dgm:t>
        <a:bodyPr/>
        <a:lstStyle/>
        <a:p>
          <a:endParaRPr lang="en-GB"/>
        </a:p>
      </dgm:t>
    </dgm:pt>
    <dgm:pt modelId="{C829212F-27CE-4A6E-AC10-6E411E558476}" type="sibTrans" cxnId="{B158E379-56A6-4F90-8588-60B01C56B3D7}">
      <dgm:prSet/>
      <dgm:spPr/>
      <dgm:t>
        <a:bodyPr/>
        <a:lstStyle/>
        <a:p>
          <a:endParaRPr lang="en-GB"/>
        </a:p>
      </dgm:t>
    </dgm:pt>
    <dgm:pt modelId="{B7C18381-1308-459B-9830-B3B06C5C82DA}">
      <dgm:prSet/>
      <dgm:spPr/>
      <dgm:t>
        <a:bodyPr/>
        <a:lstStyle/>
        <a:p>
          <a:pPr rtl="0"/>
          <a:r>
            <a:rPr lang="en-GB" dirty="0">
              <a:solidFill>
                <a:schemeClr val="bg1"/>
              </a:solidFill>
            </a:rPr>
            <a:t>Sexual</a:t>
          </a:r>
        </a:p>
      </dgm:t>
    </dgm:pt>
    <dgm:pt modelId="{F812BE61-7533-424B-ACE5-221AADDA8D61}" type="parTrans" cxnId="{2074FC90-EAC0-40D9-A64C-5D3BF5B51D51}">
      <dgm:prSet/>
      <dgm:spPr/>
      <dgm:t>
        <a:bodyPr/>
        <a:lstStyle/>
        <a:p>
          <a:endParaRPr lang="en-GB"/>
        </a:p>
      </dgm:t>
    </dgm:pt>
    <dgm:pt modelId="{FD229468-1D7E-4051-9728-503E62F3EF01}" type="sibTrans" cxnId="{2074FC90-EAC0-40D9-A64C-5D3BF5B51D51}">
      <dgm:prSet/>
      <dgm:spPr/>
      <dgm:t>
        <a:bodyPr/>
        <a:lstStyle/>
        <a:p>
          <a:endParaRPr lang="en-GB"/>
        </a:p>
      </dgm:t>
    </dgm:pt>
    <dgm:pt modelId="{86ED6B64-BA92-4AA6-8922-983BC9574759}">
      <dgm:prSet/>
      <dgm:spPr/>
      <dgm:t>
        <a:bodyPr/>
        <a:lstStyle/>
        <a:p>
          <a:pPr rtl="0"/>
          <a:r>
            <a:rPr lang="en-GB" dirty="0">
              <a:solidFill>
                <a:schemeClr val="bg1"/>
              </a:solidFill>
            </a:rPr>
            <a:t>Neglect</a:t>
          </a:r>
          <a:r>
            <a:rPr lang="en-GB" dirty="0"/>
            <a:t> </a:t>
          </a:r>
        </a:p>
      </dgm:t>
    </dgm:pt>
    <dgm:pt modelId="{D8D526EE-3060-4B4E-A2FE-FFED16D987BE}" type="parTrans" cxnId="{8EDAD685-2E54-4D92-94B8-DC26D8BBED86}">
      <dgm:prSet/>
      <dgm:spPr/>
      <dgm:t>
        <a:bodyPr/>
        <a:lstStyle/>
        <a:p>
          <a:endParaRPr lang="en-GB"/>
        </a:p>
      </dgm:t>
    </dgm:pt>
    <dgm:pt modelId="{98D68717-09A7-47BD-8259-4E2EB193E549}" type="sibTrans" cxnId="{8EDAD685-2E54-4D92-94B8-DC26D8BBED86}">
      <dgm:prSet/>
      <dgm:spPr/>
      <dgm:t>
        <a:bodyPr/>
        <a:lstStyle/>
        <a:p>
          <a:endParaRPr lang="en-GB"/>
        </a:p>
      </dgm:t>
    </dgm:pt>
    <dgm:pt modelId="{6503BCAB-2477-4F36-B136-82E543C7EC69}" type="pres">
      <dgm:prSet presAssocID="{0ECE380E-6D8B-43B3-A0FB-D11B63179636}" presName="Name0" presStyleCnt="0">
        <dgm:presLayoutVars>
          <dgm:dir/>
          <dgm:resizeHandles val="exact"/>
        </dgm:presLayoutVars>
      </dgm:prSet>
      <dgm:spPr/>
    </dgm:pt>
    <dgm:pt modelId="{8605DD4E-52E9-4186-BCDC-72E12CC30CE8}" type="pres">
      <dgm:prSet presAssocID="{E2685048-DC10-4A07-AD59-30428EC33A46}" presName="compNode" presStyleCnt="0"/>
      <dgm:spPr/>
    </dgm:pt>
    <dgm:pt modelId="{2325B977-A526-4B05-8DB8-C35A10848061}" type="pres">
      <dgm:prSet presAssocID="{E2685048-DC10-4A07-AD59-30428EC33A46}" presName="pict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22000" b="-22000"/>
          </a:stretch>
        </a:blipFill>
      </dgm:spPr>
    </dgm:pt>
    <dgm:pt modelId="{DF3FAB5E-E4EC-45B6-8C13-4A4ED5D20C7E}" type="pres">
      <dgm:prSet presAssocID="{E2685048-DC10-4A07-AD59-30428EC33A46}" presName="textRect" presStyleLbl="revTx" presStyleIdx="0" presStyleCnt="4">
        <dgm:presLayoutVars>
          <dgm:bulletEnabled val="1"/>
        </dgm:presLayoutVars>
      </dgm:prSet>
      <dgm:spPr/>
    </dgm:pt>
    <dgm:pt modelId="{0608BD5A-E2A4-4B80-BE96-10815B60ABAF}" type="pres">
      <dgm:prSet presAssocID="{A129A7EE-EE97-4E3C-ACA3-2E245F7431EB}" presName="sibTrans" presStyleLbl="sibTrans2D1" presStyleIdx="0" presStyleCnt="0"/>
      <dgm:spPr/>
    </dgm:pt>
    <dgm:pt modelId="{4C3CA3A2-8D25-4DCA-921D-8F4C452439DC}" type="pres">
      <dgm:prSet presAssocID="{A498895D-9746-4E0C-9892-A95131112A4A}" presName="compNode" presStyleCnt="0"/>
      <dgm:spPr/>
    </dgm:pt>
    <dgm:pt modelId="{0FF63EF9-0853-461E-B531-9CA2D441896D}" type="pres">
      <dgm:prSet presAssocID="{A498895D-9746-4E0C-9892-A95131112A4A}" presName="pictRect" presStyleLbl="node1" presStyleIdx="1" presStyleCnt="4"/>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59000" b="-59000"/>
          </a:stretch>
        </a:blipFill>
      </dgm:spPr>
    </dgm:pt>
    <dgm:pt modelId="{E0BEEA58-718E-48F9-9AA5-0671386B6F63}" type="pres">
      <dgm:prSet presAssocID="{A498895D-9746-4E0C-9892-A95131112A4A}" presName="textRect" presStyleLbl="revTx" presStyleIdx="1" presStyleCnt="4">
        <dgm:presLayoutVars>
          <dgm:bulletEnabled val="1"/>
        </dgm:presLayoutVars>
      </dgm:prSet>
      <dgm:spPr/>
    </dgm:pt>
    <dgm:pt modelId="{24CE9E93-BD6D-40EE-B87B-45C246085535}" type="pres">
      <dgm:prSet presAssocID="{C829212F-27CE-4A6E-AC10-6E411E558476}" presName="sibTrans" presStyleLbl="sibTrans2D1" presStyleIdx="0" presStyleCnt="0"/>
      <dgm:spPr/>
    </dgm:pt>
    <dgm:pt modelId="{7312187E-07D8-45B8-8AC0-3F8DBAB3961F}" type="pres">
      <dgm:prSet presAssocID="{B7C18381-1308-459B-9830-B3B06C5C82DA}" presName="compNode" presStyleCnt="0"/>
      <dgm:spPr/>
    </dgm:pt>
    <dgm:pt modelId="{A97FCAD2-A5C9-4FC5-B4C9-F5E097B6CE72}" type="pres">
      <dgm:prSet presAssocID="{B7C18381-1308-459B-9830-B3B06C5C82DA}" presName="pictRect" presStyleLbl="node1" presStyleIdx="2" presStyleCnt="4" custLinFactNeighborX="-1838" custLinFactNeighborY="519"/>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pt>
    <dgm:pt modelId="{03F7530A-9CAD-4085-ABDC-70E9E5A1A471}" type="pres">
      <dgm:prSet presAssocID="{B7C18381-1308-459B-9830-B3B06C5C82DA}" presName="textRect" presStyleLbl="revTx" presStyleIdx="2" presStyleCnt="4">
        <dgm:presLayoutVars>
          <dgm:bulletEnabled val="1"/>
        </dgm:presLayoutVars>
      </dgm:prSet>
      <dgm:spPr/>
    </dgm:pt>
    <dgm:pt modelId="{EC7C0005-57B7-4830-8866-7EC2DD31324A}" type="pres">
      <dgm:prSet presAssocID="{FD229468-1D7E-4051-9728-503E62F3EF01}" presName="sibTrans" presStyleLbl="sibTrans2D1" presStyleIdx="0" presStyleCnt="0"/>
      <dgm:spPr/>
    </dgm:pt>
    <dgm:pt modelId="{6F405BAF-7A4C-47C1-88C5-FE002DC6D90C}" type="pres">
      <dgm:prSet presAssocID="{86ED6B64-BA92-4AA6-8922-983BC9574759}" presName="compNode" presStyleCnt="0"/>
      <dgm:spPr/>
    </dgm:pt>
    <dgm:pt modelId="{32E3E90C-D4FA-4DDC-88CD-27C13F447971}" type="pres">
      <dgm:prSet presAssocID="{86ED6B64-BA92-4AA6-8922-983BC9574759}" presName="pictRect" presStyleLbl="node1" presStyleIdx="3" presStyleCnt="4" custLinFactNeighborX="1586" custLinFactNeighborY="-4817"/>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dgm:spPr>
    </dgm:pt>
    <dgm:pt modelId="{B8D8E529-59CF-4B8C-AB9C-140B9E1725EF}" type="pres">
      <dgm:prSet presAssocID="{86ED6B64-BA92-4AA6-8922-983BC9574759}" presName="textRect" presStyleLbl="revTx" presStyleIdx="3" presStyleCnt="4">
        <dgm:presLayoutVars>
          <dgm:bulletEnabled val="1"/>
        </dgm:presLayoutVars>
      </dgm:prSet>
      <dgm:spPr/>
    </dgm:pt>
  </dgm:ptLst>
  <dgm:cxnLst>
    <dgm:cxn modelId="{88513320-2119-4DFF-A965-4B5AC6755A2A}" type="presOf" srcId="{B7C18381-1308-459B-9830-B3B06C5C82DA}" destId="{03F7530A-9CAD-4085-ABDC-70E9E5A1A471}" srcOrd="0" destOrd="0" presId="urn:microsoft.com/office/officeart/2005/8/layout/pList1"/>
    <dgm:cxn modelId="{0B5BCF47-3CB2-4637-B443-71A0952C3E7A}" type="presOf" srcId="{A498895D-9746-4E0C-9892-A95131112A4A}" destId="{E0BEEA58-718E-48F9-9AA5-0671386B6F63}" srcOrd="0" destOrd="0" presId="urn:microsoft.com/office/officeart/2005/8/layout/pList1"/>
    <dgm:cxn modelId="{1A19FE73-26E9-48BE-B5C7-D7B240F8DD8D}" type="presOf" srcId="{C829212F-27CE-4A6E-AC10-6E411E558476}" destId="{24CE9E93-BD6D-40EE-B87B-45C246085535}" srcOrd="0" destOrd="0" presId="urn:microsoft.com/office/officeart/2005/8/layout/pList1"/>
    <dgm:cxn modelId="{B158E379-56A6-4F90-8588-60B01C56B3D7}" srcId="{0ECE380E-6D8B-43B3-A0FB-D11B63179636}" destId="{A498895D-9746-4E0C-9892-A95131112A4A}" srcOrd="1" destOrd="0" parTransId="{D547BE3B-4968-486F-BB53-FF6C97B31178}" sibTransId="{C829212F-27CE-4A6E-AC10-6E411E558476}"/>
    <dgm:cxn modelId="{5995CC82-E8BF-4AD5-A4DD-B0E861E96175}" type="presOf" srcId="{FD229468-1D7E-4051-9728-503E62F3EF01}" destId="{EC7C0005-57B7-4830-8866-7EC2DD31324A}" srcOrd="0" destOrd="0" presId="urn:microsoft.com/office/officeart/2005/8/layout/pList1"/>
    <dgm:cxn modelId="{8EDAD685-2E54-4D92-94B8-DC26D8BBED86}" srcId="{0ECE380E-6D8B-43B3-A0FB-D11B63179636}" destId="{86ED6B64-BA92-4AA6-8922-983BC9574759}" srcOrd="3" destOrd="0" parTransId="{D8D526EE-3060-4B4E-A2FE-FFED16D987BE}" sibTransId="{98D68717-09A7-47BD-8259-4E2EB193E549}"/>
    <dgm:cxn modelId="{2074FC90-EAC0-40D9-A64C-5D3BF5B51D51}" srcId="{0ECE380E-6D8B-43B3-A0FB-D11B63179636}" destId="{B7C18381-1308-459B-9830-B3B06C5C82DA}" srcOrd="2" destOrd="0" parTransId="{F812BE61-7533-424B-ACE5-221AADDA8D61}" sibTransId="{FD229468-1D7E-4051-9728-503E62F3EF01}"/>
    <dgm:cxn modelId="{A63CE8A4-D2B6-4FAE-9671-16AE5BE7CFA8}" type="presOf" srcId="{0ECE380E-6D8B-43B3-A0FB-D11B63179636}" destId="{6503BCAB-2477-4F36-B136-82E543C7EC69}" srcOrd="0" destOrd="0" presId="urn:microsoft.com/office/officeart/2005/8/layout/pList1"/>
    <dgm:cxn modelId="{CE9425A8-5C87-4DC0-B6EF-BB1DD3A61048}" type="presOf" srcId="{A129A7EE-EE97-4E3C-ACA3-2E245F7431EB}" destId="{0608BD5A-E2A4-4B80-BE96-10815B60ABAF}" srcOrd="0" destOrd="0" presId="urn:microsoft.com/office/officeart/2005/8/layout/pList1"/>
    <dgm:cxn modelId="{0AAC8DA9-EA7A-4B9D-9F39-96D32A9BFE38}" srcId="{0ECE380E-6D8B-43B3-A0FB-D11B63179636}" destId="{E2685048-DC10-4A07-AD59-30428EC33A46}" srcOrd="0" destOrd="0" parTransId="{479A4564-ED4A-423A-AC72-9EDE23868E43}" sibTransId="{A129A7EE-EE97-4E3C-ACA3-2E245F7431EB}"/>
    <dgm:cxn modelId="{6C10E1BD-E454-4467-8A5B-0C62F32FDC64}" type="presOf" srcId="{86ED6B64-BA92-4AA6-8922-983BC9574759}" destId="{B8D8E529-59CF-4B8C-AB9C-140B9E1725EF}" srcOrd="0" destOrd="0" presId="urn:microsoft.com/office/officeart/2005/8/layout/pList1"/>
    <dgm:cxn modelId="{15BA40FA-4DFA-45DC-9502-ECCB85B38540}" type="presOf" srcId="{E2685048-DC10-4A07-AD59-30428EC33A46}" destId="{DF3FAB5E-E4EC-45B6-8C13-4A4ED5D20C7E}" srcOrd="0" destOrd="0" presId="urn:microsoft.com/office/officeart/2005/8/layout/pList1"/>
    <dgm:cxn modelId="{26028855-8647-4818-A7B9-2FCAA10ADBDD}" type="presParOf" srcId="{6503BCAB-2477-4F36-B136-82E543C7EC69}" destId="{8605DD4E-52E9-4186-BCDC-72E12CC30CE8}" srcOrd="0" destOrd="0" presId="urn:microsoft.com/office/officeart/2005/8/layout/pList1"/>
    <dgm:cxn modelId="{758485AE-927C-454A-A1B5-CF446450D2A4}" type="presParOf" srcId="{8605DD4E-52E9-4186-BCDC-72E12CC30CE8}" destId="{2325B977-A526-4B05-8DB8-C35A10848061}" srcOrd="0" destOrd="0" presId="urn:microsoft.com/office/officeart/2005/8/layout/pList1"/>
    <dgm:cxn modelId="{ABB6DAAC-8B52-4D66-8FEB-7307196B5353}" type="presParOf" srcId="{8605DD4E-52E9-4186-BCDC-72E12CC30CE8}" destId="{DF3FAB5E-E4EC-45B6-8C13-4A4ED5D20C7E}" srcOrd="1" destOrd="0" presId="urn:microsoft.com/office/officeart/2005/8/layout/pList1"/>
    <dgm:cxn modelId="{CE106450-C51E-424C-99B3-BA4BA4B51460}" type="presParOf" srcId="{6503BCAB-2477-4F36-B136-82E543C7EC69}" destId="{0608BD5A-E2A4-4B80-BE96-10815B60ABAF}" srcOrd="1" destOrd="0" presId="urn:microsoft.com/office/officeart/2005/8/layout/pList1"/>
    <dgm:cxn modelId="{080CE62C-5520-4AC1-9643-86CC49DF754B}" type="presParOf" srcId="{6503BCAB-2477-4F36-B136-82E543C7EC69}" destId="{4C3CA3A2-8D25-4DCA-921D-8F4C452439DC}" srcOrd="2" destOrd="0" presId="urn:microsoft.com/office/officeart/2005/8/layout/pList1"/>
    <dgm:cxn modelId="{90A4B5C7-4BE2-473B-81D5-CDB39F3F3B35}" type="presParOf" srcId="{4C3CA3A2-8D25-4DCA-921D-8F4C452439DC}" destId="{0FF63EF9-0853-461E-B531-9CA2D441896D}" srcOrd="0" destOrd="0" presId="urn:microsoft.com/office/officeart/2005/8/layout/pList1"/>
    <dgm:cxn modelId="{2AAEC74A-8A0D-4500-8973-40CCA39692C2}" type="presParOf" srcId="{4C3CA3A2-8D25-4DCA-921D-8F4C452439DC}" destId="{E0BEEA58-718E-48F9-9AA5-0671386B6F63}" srcOrd="1" destOrd="0" presId="urn:microsoft.com/office/officeart/2005/8/layout/pList1"/>
    <dgm:cxn modelId="{39073927-0B89-47AD-9512-ECA9DCF49871}" type="presParOf" srcId="{6503BCAB-2477-4F36-B136-82E543C7EC69}" destId="{24CE9E93-BD6D-40EE-B87B-45C246085535}" srcOrd="3" destOrd="0" presId="urn:microsoft.com/office/officeart/2005/8/layout/pList1"/>
    <dgm:cxn modelId="{FCF50B87-442D-420F-B244-DB470854771A}" type="presParOf" srcId="{6503BCAB-2477-4F36-B136-82E543C7EC69}" destId="{7312187E-07D8-45B8-8AC0-3F8DBAB3961F}" srcOrd="4" destOrd="0" presId="urn:microsoft.com/office/officeart/2005/8/layout/pList1"/>
    <dgm:cxn modelId="{059573F1-3FCD-4468-978A-932ECB51E854}" type="presParOf" srcId="{7312187E-07D8-45B8-8AC0-3F8DBAB3961F}" destId="{A97FCAD2-A5C9-4FC5-B4C9-F5E097B6CE72}" srcOrd="0" destOrd="0" presId="urn:microsoft.com/office/officeart/2005/8/layout/pList1"/>
    <dgm:cxn modelId="{E5F7DFD8-AC09-4FDB-90E8-2F60E643995B}" type="presParOf" srcId="{7312187E-07D8-45B8-8AC0-3F8DBAB3961F}" destId="{03F7530A-9CAD-4085-ABDC-70E9E5A1A471}" srcOrd="1" destOrd="0" presId="urn:microsoft.com/office/officeart/2005/8/layout/pList1"/>
    <dgm:cxn modelId="{CEDC79F9-E556-4D29-A144-029FC2295791}" type="presParOf" srcId="{6503BCAB-2477-4F36-B136-82E543C7EC69}" destId="{EC7C0005-57B7-4830-8866-7EC2DD31324A}" srcOrd="5" destOrd="0" presId="urn:microsoft.com/office/officeart/2005/8/layout/pList1"/>
    <dgm:cxn modelId="{4BFB5C6D-FD07-4E61-A4D3-1516CC248119}" type="presParOf" srcId="{6503BCAB-2477-4F36-B136-82E543C7EC69}" destId="{6F405BAF-7A4C-47C1-88C5-FE002DC6D90C}" srcOrd="6" destOrd="0" presId="urn:microsoft.com/office/officeart/2005/8/layout/pList1"/>
    <dgm:cxn modelId="{CA7547A8-BDB6-4E81-990C-73B62A3C9D40}" type="presParOf" srcId="{6F405BAF-7A4C-47C1-88C5-FE002DC6D90C}" destId="{32E3E90C-D4FA-4DDC-88CD-27C13F447971}" srcOrd="0" destOrd="0" presId="urn:microsoft.com/office/officeart/2005/8/layout/pList1"/>
    <dgm:cxn modelId="{B1BAAA67-D229-4734-A405-65EE7FCD615B}" type="presParOf" srcId="{6F405BAF-7A4C-47C1-88C5-FE002DC6D90C}" destId="{B8D8E529-59CF-4B8C-AB9C-140B9E1725EF}"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B16494-B618-4BA6-BC28-11D0C1E96BB3}" type="doc">
      <dgm:prSet loTypeId="urn:microsoft.com/office/officeart/2005/8/layout/default" loCatId="list" qsTypeId="urn:microsoft.com/office/officeart/2005/8/quickstyle/simple4" qsCatId="simple" csTypeId="urn:microsoft.com/office/officeart/2005/8/colors/accent0_3" csCatId="mainScheme" phldr="1"/>
      <dgm:spPr/>
      <dgm:t>
        <a:bodyPr/>
        <a:lstStyle/>
        <a:p>
          <a:endParaRPr lang="en-US"/>
        </a:p>
      </dgm:t>
    </dgm:pt>
    <dgm:pt modelId="{C3024DD3-5040-4303-9796-887BFA5AC68C}">
      <dgm:prSet/>
      <dgm:spPr/>
      <dgm:t>
        <a:bodyPr/>
        <a:lstStyle/>
        <a:p>
          <a:r>
            <a:rPr lang="en-GB"/>
            <a:t>Unexplained changes in behaviour or personality </a:t>
          </a:r>
          <a:endParaRPr lang="en-US"/>
        </a:p>
      </dgm:t>
    </dgm:pt>
    <dgm:pt modelId="{9DE002C3-882B-41DA-B610-8FC94CC08296}" type="parTrans" cxnId="{AE565234-7551-4394-BBC9-DFACF2D355B2}">
      <dgm:prSet/>
      <dgm:spPr/>
      <dgm:t>
        <a:bodyPr/>
        <a:lstStyle/>
        <a:p>
          <a:endParaRPr lang="en-US"/>
        </a:p>
      </dgm:t>
    </dgm:pt>
    <dgm:pt modelId="{6441F399-69FB-413E-AEA7-FDBA35AF392D}" type="sibTrans" cxnId="{AE565234-7551-4394-BBC9-DFACF2D355B2}">
      <dgm:prSet/>
      <dgm:spPr/>
      <dgm:t>
        <a:bodyPr/>
        <a:lstStyle/>
        <a:p>
          <a:endParaRPr lang="en-US"/>
        </a:p>
      </dgm:t>
    </dgm:pt>
    <dgm:pt modelId="{3CCAB9DB-C061-495D-ABA2-B1F4AD724638}">
      <dgm:prSet/>
      <dgm:spPr/>
      <dgm:t>
        <a:bodyPr/>
        <a:lstStyle/>
        <a:p>
          <a:r>
            <a:rPr lang="en-GB"/>
            <a:t>Becoming withdrawn/seeming anxious</a:t>
          </a:r>
          <a:endParaRPr lang="en-US"/>
        </a:p>
      </dgm:t>
    </dgm:pt>
    <dgm:pt modelId="{92ADFADC-B820-470D-A95A-E196F6194BC5}" type="parTrans" cxnId="{897B5D42-8D78-41F4-A151-688A6DD321BA}">
      <dgm:prSet/>
      <dgm:spPr/>
      <dgm:t>
        <a:bodyPr/>
        <a:lstStyle/>
        <a:p>
          <a:endParaRPr lang="en-US"/>
        </a:p>
      </dgm:t>
    </dgm:pt>
    <dgm:pt modelId="{8746DCB4-9B44-4E0D-B14B-3BA22071805E}" type="sibTrans" cxnId="{897B5D42-8D78-41F4-A151-688A6DD321BA}">
      <dgm:prSet/>
      <dgm:spPr/>
      <dgm:t>
        <a:bodyPr/>
        <a:lstStyle/>
        <a:p>
          <a:endParaRPr lang="en-US"/>
        </a:p>
      </dgm:t>
    </dgm:pt>
    <dgm:pt modelId="{836E2ECE-DAF3-4D62-8656-D4D601E2E0B2}">
      <dgm:prSet/>
      <dgm:spPr/>
      <dgm:t>
        <a:bodyPr/>
        <a:lstStyle/>
        <a:p>
          <a:r>
            <a:rPr lang="en-GB" dirty="0"/>
            <a:t>Becoming uncharacteristically aggressive</a:t>
          </a:r>
          <a:endParaRPr lang="en-US" dirty="0"/>
        </a:p>
      </dgm:t>
    </dgm:pt>
    <dgm:pt modelId="{EE8DC150-F5AE-48B7-8E08-D7C9437289F1}" type="parTrans" cxnId="{981CF03F-8875-46F0-9B5C-78C073BE091B}">
      <dgm:prSet/>
      <dgm:spPr/>
      <dgm:t>
        <a:bodyPr/>
        <a:lstStyle/>
        <a:p>
          <a:endParaRPr lang="en-US"/>
        </a:p>
      </dgm:t>
    </dgm:pt>
    <dgm:pt modelId="{3A6DD7E9-35F5-4465-81E4-967C4C372299}" type="sibTrans" cxnId="{981CF03F-8875-46F0-9B5C-78C073BE091B}">
      <dgm:prSet/>
      <dgm:spPr/>
      <dgm:t>
        <a:bodyPr/>
        <a:lstStyle/>
        <a:p>
          <a:endParaRPr lang="en-US"/>
        </a:p>
      </dgm:t>
    </dgm:pt>
    <dgm:pt modelId="{F01D644A-0E31-41CE-BEE0-F9AD2617B63B}">
      <dgm:prSet/>
      <dgm:spPr/>
      <dgm:t>
        <a:bodyPr/>
        <a:lstStyle/>
        <a:p>
          <a:r>
            <a:rPr lang="en-GB"/>
            <a:t>Lack of social skills and few friends, if any</a:t>
          </a:r>
          <a:endParaRPr lang="en-US"/>
        </a:p>
      </dgm:t>
    </dgm:pt>
    <dgm:pt modelId="{D5219A51-8597-4683-953E-6E9FD52BC66D}" type="parTrans" cxnId="{02D0711C-E48B-453B-BC6E-7F36EB1DBCB8}">
      <dgm:prSet/>
      <dgm:spPr/>
      <dgm:t>
        <a:bodyPr/>
        <a:lstStyle/>
        <a:p>
          <a:endParaRPr lang="en-US"/>
        </a:p>
      </dgm:t>
    </dgm:pt>
    <dgm:pt modelId="{940B78B3-9164-4006-819F-4D1CD029963E}" type="sibTrans" cxnId="{02D0711C-E48B-453B-BC6E-7F36EB1DBCB8}">
      <dgm:prSet/>
      <dgm:spPr/>
      <dgm:t>
        <a:bodyPr/>
        <a:lstStyle/>
        <a:p>
          <a:endParaRPr lang="en-US"/>
        </a:p>
      </dgm:t>
    </dgm:pt>
    <dgm:pt modelId="{1392C52C-CF03-4A93-B7C0-D8D9E90E6D1B}">
      <dgm:prSet/>
      <dgm:spPr/>
      <dgm:t>
        <a:bodyPr/>
        <a:lstStyle/>
        <a:p>
          <a:r>
            <a:rPr lang="en-GB" dirty="0"/>
            <a:t>Poor bond or relationship with a parent</a:t>
          </a:r>
          <a:endParaRPr lang="en-US" dirty="0"/>
        </a:p>
      </dgm:t>
    </dgm:pt>
    <dgm:pt modelId="{5733BECE-03B3-4F0F-BFB0-D9CD814324EC}" type="parTrans" cxnId="{028EB189-784A-49E8-827F-7A8699CD42DA}">
      <dgm:prSet/>
      <dgm:spPr/>
      <dgm:t>
        <a:bodyPr/>
        <a:lstStyle/>
        <a:p>
          <a:endParaRPr lang="en-US"/>
        </a:p>
      </dgm:t>
    </dgm:pt>
    <dgm:pt modelId="{73A786FB-4239-4892-A20C-2228BAEE83F6}" type="sibTrans" cxnId="{028EB189-784A-49E8-827F-7A8699CD42DA}">
      <dgm:prSet/>
      <dgm:spPr/>
      <dgm:t>
        <a:bodyPr/>
        <a:lstStyle/>
        <a:p>
          <a:endParaRPr lang="en-US"/>
        </a:p>
      </dgm:t>
    </dgm:pt>
    <dgm:pt modelId="{93E5A0CD-756B-46E9-A0D0-DF4AFA7700B8}">
      <dgm:prSet/>
      <dgm:spPr/>
      <dgm:t>
        <a:bodyPr/>
        <a:lstStyle/>
        <a:p>
          <a:r>
            <a:rPr lang="en-GB"/>
            <a:t>Knowledge of adult issues inappropriate for their age</a:t>
          </a:r>
          <a:endParaRPr lang="en-US"/>
        </a:p>
      </dgm:t>
    </dgm:pt>
    <dgm:pt modelId="{11804ED3-53F0-4E54-8902-FCF37192B399}" type="parTrans" cxnId="{81D1629C-D981-401F-8FE3-54A9539448DE}">
      <dgm:prSet/>
      <dgm:spPr/>
      <dgm:t>
        <a:bodyPr/>
        <a:lstStyle/>
        <a:p>
          <a:endParaRPr lang="en-US"/>
        </a:p>
      </dgm:t>
    </dgm:pt>
    <dgm:pt modelId="{1970E928-9D8F-46A7-BAB7-04457FCDF68E}" type="sibTrans" cxnId="{81D1629C-D981-401F-8FE3-54A9539448DE}">
      <dgm:prSet/>
      <dgm:spPr/>
      <dgm:t>
        <a:bodyPr/>
        <a:lstStyle/>
        <a:p>
          <a:endParaRPr lang="en-US"/>
        </a:p>
      </dgm:t>
    </dgm:pt>
    <dgm:pt modelId="{3850D7F2-300B-48D8-B8F4-E3122664B5A4}">
      <dgm:prSet/>
      <dgm:spPr/>
      <dgm:t>
        <a:bodyPr/>
        <a:lstStyle/>
        <a:p>
          <a:r>
            <a:rPr lang="en-GB"/>
            <a:t>Running away or going missing</a:t>
          </a:r>
          <a:endParaRPr lang="en-US"/>
        </a:p>
      </dgm:t>
    </dgm:pt>
    <dgm:pt modelId="{6172FF4C-F294-481E-AA31-3F73EE803282}" type="parTrans" cxnId="{130FBB8D-81EB-4F77-B06A-3C7E837D5FFE}">
      <dgm:prSet/>
      <dgm:spPr/>
      <dgm:t>
        <a:bodyPr/>
        <a:lstStyle/>
        <a:p>
          <a:endParaRPr lang="en-US"/>
        </a:p>
      </dgm:t>
    </dgm:pt>
    <dgm:pt modelId="{B78B76F8-B076-4ACB-8412-A6DC9FC48911}" type="sibTrans" cxnId="{130FBB8D-81EB-4F77-B06A-3C7E837D5FFE}">
      <dgm:prSet/>
      <dgm:spPr/>
      <dgm:t>
        <a:bodyPr/>
        <a:lstStyle/>
        <a:p>
          <a:endParaRPr lang="en-US"/>
        </a:p>
      </dgm:t>
    </dgm:pt>
    <dgm:pt modelId="{2B8B89C1-7E8F-4EEB-87E7-697F4FB1E963}">
      <dgm:prSet/>
      <dgm:spPr/>
      <dgm:t>
        <a:bodyPr/>
        <a:lstStyle/>
        <a:p>
          <a:r>
            <a:rPr lang="en-GB"/>
            <a:t>Always choosing to wear clothes that cover their body</a:t>
          </a:r>
          <a:endParaRPr lang="en-US"/>
        </a:p>
      </dgm:t>
    </dgm:pt>
    <dgm:pt modelId="{2D4B90DE-3B56-4E8E-853F-14C166545E39}" type="parTrans" cxnId="{805E39F6-1243-4F4B-8C52-5C3742E0CC90}">
      <dgm:prSet/>
      <dgm:spPr/>
      <dgm:t>
        <a:bodyPr/>
        <a:lstStyle/>
        <a:p>
          <a:endParaRPr lang="en-US"/>
        </a:p>
      </dgm:t>
    </dgm:pt>
    <dgm:pt modelId="{1421E75E-58DB-4BAA-A56F-FD7EF6761F61}" type="sibTrans" cxnId="{805E39F6-1243-4F4B-8C52-5C3742E0CC90}">
      <dgm:prSet/>
      <dgm:spPr/>
      <dgm:t>
        <a:bodyPr/>
        <a:lstStyle/>
        <a:p>
          <a:endParaRPr lang="en-US"/>
        </a:p>
      </dgm:t>
    </dgm:pt>
    <dgm:pt modelId="{3A5D753A-7B25-445C-9B98-EECF09F36EB1}">
      <dgm:prSet/>
      <dgm:spPr/>
      <dgm:t>
        <a:bodyPr/>
        <a:lstStyle/>
        <a:p>
          <a:r>
            <a:rPr lang="en-GB"/>
            <a:t>Unexplained injuries /inconsistent explanations </a:t>
          </a:r>
          <a:endParaRPr lang="en-US"/>
        </a:p>
      </dgm:t>
    </dgm:pt>
    <dgm:pt modelId="{620E4F02-2D35-4636-A3D5-B6AFA7EEA241}" type="parTrans" cxnId="{A7B74574-AE88-4CAD-AFD5-B01509FF47C7}">
      <dgm:prSet/>
      <dgm:spPr/>
      <dgm:t>
        <a:bodyPr/>
        <a:lstStyle/>
        <a:p>
          <a:endParaRPr lang="en-US"/>
        </a:p>
      </dgm:t>
    </dgm:pt>
    <dgm:pt modelId="{788438EE-A90B-4188-9D66-1415C4D253C6}" type="sibTrans" cxnId="{A7B74574-AE88-4CAD-AFD5-B01509FF47C7}">
      <dgm:prSet/>
      <dgm:spPr/>
      <dgm:t>
        <a:bodyPr/>
        <a:lstStyle/>
        <a:p>
          <a:endParaRPr lang="en-US"/>
        </a:p>
      </dgm:t>
    </dgm:pt>
    <dgm:pt modelId="{6EE063E0-63DC-4CD1-8F1F-7724AD8DA90C}">
      <dgm:prSet/>
      <dgm:spPr/>
      <dgm:t>
        <a:bodyPr/>
        <a:lstStyle/>
        <a:p>
          <a:r>
            <a:rPr lang="en-GB" dirty="0"/>
            <a:t>You may also notice some concerning behaviour from adults who have children in their care</a:t>
          </a:r>
          <a:endParaRPr lang="en-US" dirty="0"/>
        </a:p>
      </dgm:t>
    </dgm:pt>
    <dgm:pt modelId="{B6F82702-B926-4A42-B24F-6C92A76C2181}" type="parTrans" cxnId="{A4354674-8C35-484C-A34F-B8CCCF83F6D3}">
      <dgm:prSet/>
      <dgm:spPr/>
      <dgm:t>
        <a:bodyPr/>
        <a:lstStyle/>
        <a:p>
          <a:endParaRPr lang="en-US"/>
        </a:p>
      </dgm:t>
    </dgm:pt>
    <dgm:pt modelId="{8F8CFD46-588D-467C-85A0-4D853323460C}" type="sibTrans" cxnId="{A4354674-8C35-484C-A34F-B8CCCF83F6D3}">
      <dgm:prSet/>
      <dgm:spPr/>
      <dgm:t>
        <a:bodyPr/>
        <a:lstStyle/>
        <a:p>
          <a:endParaRPr lang="en-US"/>
        </a:p>
      </dgm:t>
    </dgm:pt>
    <dgm:pt modelId="{F2CC48B3-2859-46B4-B304-3F214302D5CD}">
      <dgm:prSet/>
      <dgm:spPr/>
      <dgm:t>
        <a:bodyPr/>
        <a:lstStyle/>
        <a:p>
          <a:r>
            <a:rPr lang="en-US" dirty="0"/>
            <a:t>Isolation</a:t>
          </a:r>
        </a:p>
      </dgm:t>
    </dgm:pt>
    <dgm:pt modelId="{B2ABCA8D-3B4C-4733-9E4E-50956C44D440}" type="parTrans" cxnId="{42F5AB75-CB2F-416B-A248-27FCD14BBB9D}">
      <dgm:prSet/>
      <dgm:spPr/>
      <dgm:t>
        <a:bodyPr/>
        <a:lstStyle/>
        <a:p>
          <a:endParaRPr lang="en-GB"/>
        </a:p>
      </dgm:t>
    </dgm:pt>
    <dgm:pt modelId="{B265A78B-ED64-43F3-93BB-CEED8ADBDDB7}" type="sibTrans" cxnId="{42F5AB75-CB2F-416B-A248-27FCD14BBB9D}">
      <dgm:prSet/>
      <dgm:spPr/>
      <dgm:t>
        <a:bodyPr/>
        <a:lstStyle/>
        <a:p>
          <a:endParaRPr lang="en-GB"/>
        </a:p>
      </dgm:t>
    </dgm:pt>
    <dgm:pt modelId="{27F73328-D40E-4E64-847F-27B041911A75}">
      <dgm:prSet/>
      <dgm:spPr/>
      <dgm:t>
        <a:bodyPr/>
        <a:lstStyle/>
        <a:p>
          <a:r>
            <a:rPr lang="en-US" dirty="0"/>
            <a:t>Restrictive movements or access to personal resources</a:t>
          </a:r>
        </a:p>
      </dgm:t>
    </dgm:pt>
    <dgm:pt modelId="{E6A6A37E-809C-457F-BEF7-35B7D2948C63}" type="parTrans" cxnId="{A930EBDD-D486-4642-8A06-5CB59686E977}">
      <dgm:prSet/>
      <dgm:spPr/>
      <dgm:t>
        <a:bodyPr/>
        <a:lstStyle/>
        <a:p>
          <a:endParaRPr lang="en-GB"/>
        </a:p>
      </dgm:t>
    </dgm:pt>
    <dgm:pt modelId="{E0CC42AE-9BD9-4600-8D2B-02811690C239}" type="sibTrans" cxnId="{A930EBDD-D486-4642-8A06-5CB59686E977}">
      <dgm:prSet/>
      <dgm:spPr/>
      <dgm:t>
        <a:bodyPr/>
        <a:lstStyle/>
        <a:p>
          <a:endParaRPr lang="en-GB"/>
        </a:p>
      </dgm:t>
    </dgm:pt>
    <dgm:pt modelId="{0F6DB802-0C30-40BF-BE7D-307E4761AB64}" type="pres">
      <dgm:prSet presAssocID="{3DB16494-B618-4BA6-BC28-11D0C1E96BB3}" presName="diagram" presStyleCnt="0">
        <dgm:presLayoutVars>
          <dgm:dir/>
          <dgm:resizeHandles val="exact"/>
        </dgm:presLayoutVars>
      </dgm:prSet>
      <dgm:spPr/>
    </dgm:pt>
    <dgm:pt modelId="{018F93E2-19B4-4EDF-AF36-B99B42AF7DC3}" type="pres">
      <dgm:prSet presAssocID="{C3024DD3-5040-4303-9796-887BFA5AC68C}" presName="node" presStyleLbl="node1" presStyleIdx="0" presStyleCnt="12">
        <dgm:presLayoutVars>
          <dgm:bulletEnabled val="1"/>
        </dgm:presLayoutVars>
      </dgm:prSet>
      <dgm:spPr/>
    </dgm:pt>
    <dgm:pt modelId="{1FF83471-9E46-4AFE-8881-4514C7FD7B0C}" type="pres">
      <dgm:prSet presAssocID="{6441F399-69FB-413E-AEA7-FDBA35AF392D}" presName="sibTrans" presStyleCnt="0"/>
      <dgm:spPr/>
    </dgm:pt>
    <dgm:pt modelId="{29F801A6-ACC2-4EE3-9593-66870A193D40}" type="pres">
      <dgm:prSet presAssocID="{3CCAB9DB-C061-495D-ABA2-B1F4AD724638}" presName="node" presStyleLbl="node1" presStyleIdx="1" presStyleCnt="12">
        <dgm:presLayoutVars>
          <dgm:bulletEnabled val="1"/>
        </dgm:presLayoutVars>
      </dgm:prSet>
      <dgm:spPr/>
    </dgm:pt>
    <dgm:pt modelId="{77A3A76A-7138-4D76-BC03-1B7BF75DDDBC}" type="pres">
      <dgm:prSet presAssocID="{8746DCB4-9B44-4E0D-B14B-3BA22071805E}" presName="sibTrans" presStyleCnt="0"/>
      <dgm:spPr/>
    </dgm:pt>
    <dgm:pt modelId="{C553C9D5-8120-4910-9F79-FA8EE601CF50}" type="pres">
      <dgm:prSet presAssocID="{836E2ECE-DAF3-4D62-8656-D4D601E2E0B2}" presName="node" presStyleLbl="node1" presStyleIdx="2" presStyleCnt="12">
        <dgm:presLayoutVars>
          <dgm:bulletEnabled val="1"/>
        </dgm:presLayoutVars>
      </dgm:prSet>
      <dgm:spPr/>
    </dgm:pt>
    <dgm:pt modelId="{89D83C58-E77E-49E4-9E90-A8B50074A156}" type="pres">
      <dgm:prSet presAssocID="{3A6DD7E9-35F5-4465-81E4-967C4C372299}" presName="sibTrans" presStyleCnt="0"/>
      <dgm:spPr/>
    </dgm:pt>
    <dgm:pt modelId="{4EECE1B1-3716-49DD-9F97-175AC36559B6}" type="pres">
      <dgm:prSet presAssocID="{F01D644A-0E31-41CE-BEE0-F9AD2617B63B}" presName="node" presStyleLbl="node1" presStyleIdx="3" presStyleCnt="12">
        <dgm:presLayoutVars>
          <dgm:bulletEnabled val="1"/>
        </dgm:presLayoutVars>
      </dgm:prSet>
      <dgm:spPr/>
    </dgm:pt>
    <dgm:pt modelId="{2FFED4F8-56E9-48D0-9572-8CA833C17C41}" type="pres">
      <dgm:prSet presAssocID="{940B78B3-9164-4006-819F-4D1CD029963E}" presName="sibTrans" presStyleCnt="0"/>
      <dgm:spPr/>
    </dgm:pt>
    <dgm:pt modelId="{6650D4B0-C82F-43F7-805E-90969252EE66}" type="pres">
      <dgm:prSet presAssocID="{1392C52C-CF03-4A93-B7C0-D8D9E90E6D1B}" presName="node" presStyleLbl="node1" presStyleIdx="4" presStyleCnt="12">
        <dgm:presLayoutVars>
          <dgm:bulletEnabled val="1"/>
        </dgm:presLayoutVars>
      </dgm:prSet>
      <dgm:spPr/>
    </dgm:pt>
    <dgm:pt modelId="{A63846CA-5562-447A-81BA-AAE19CD51306}" type="pres">
      <dgm:prSet presAssocID="{73A786FB-4239-4892-A20C-2228BAEE83F6}" presName="sibTrans" presStyleCnt="0"/>
      <dgm:spPr/>
    </dgm:pt>
    <dgm:pt modelId="{8BE8CF09-7BD6-4B07-9944-C7881CC73739}" type="pres">
      <dgm:prSet presAssocID="{F2CC48B3-2859-46B4-B304-3F214302D5CD}" presName="node" presStyleLbl="node1" presStyleIdx="5" presStyleCnt="12">
        <dgm:presLayoutVars>
          <dgm:bulletEnabled val="1"/>
        </dgm:presLayoutVars>
      </dgm:prSet>
      <dgm:spPr/>
    </dgm:pt>
    <dgm:pt modelId="{B56FC521-ED41-45CB-8240-E90B12F924F9}" type="pres">
      <dgm:prSet presAssocID="{B265A78B-ED64-43F3-93BB-CEED8ADBDDB7}" presName="sibTrans" presStyleCnt="0"/>
      <dgm:spPr/>
    </dgm:pt>
    <dgm:pt modelId="{1C42DE9E-7E60-4296-92C9-4F17285FDF89}" type="pres">
      <dgm:prSet presAssocID="{27F73328-D40E-4E64-847F-27B041911A75}" presName="node" presStyleLbl="node1" presStyleIdx="6" presStyleCnt="12">
        <dgm:presLayoutVars>
          <dgm:bulletEnabled val="1"/>
        </dgm:presLayoutVars>
      </dgm:prSet>
      <dgm:spPr/>
    </dgm:pt>
    <dgm:pt modelId="{6CE647E7-B153-468B-A17F-D3D20D6C3E10}" type="pres">
      <dgm:prSet presAssocID="{E0CC42AE-9BD9-4600-8D2B-02811690C239}" presName="sibTrans" presStyleCnt="0"/>
      <dgm:spPr/>
    </dgm:pt>
    <dgm:pt modelId="{371D624D-F003-44DC-BEEE-B41B2DE3746C}" type="pres">
      <dgm:prSet presAssocID="{93E5A0CD-756B-46E9-A0D0-DF4AFA7700B8}" presName="node" presStyleLbl="node1" presStyleIdx="7" presStyleCnt="12">
        <dgm:presLayoutVars>
          <dgm:bulletEnabled val="1"/>
        </dgm:presLayoutVars>
      </dgm:prSet>
      <dgm:spPr/>
    </dgm:pt>
    <dgm:pt modelId="{0D1C5A1E-12DF-4A98-A4BA-E56FAC3B494A}" type="pres">
      <dgm:prSet presAssocID="{1970E928-9D8F-46A7-BAB7-04457FCDF68E}" presName="sibTrans" presStyleCnt="0"/>
      <dgm:spPr/>
    </dgm:pt>
    <dgm:pt modelId="{E1FEECFD-383C-4112-9513-335AC8281CA8}" type="pres">
      <dgm:prSet presAssocID="{3850D7F2-300B-48D8-B8F4-E3122664B5A4}" presName="node" presStyleLbl="node1" presStyleIdx="8" presStyleCnt="12">
        <dgm:presLayoutVars>
          <dgm:bulletEnabled val="1"/>
        </dgm:presLayoutVars>
      </dgm:prSet>
      <dgm:spPr/>
    </dgm:pt>
    <dgm:pt modelId="{3F5BAE67-FF81-4E7F-A32F-0F38BF58A50F}" type="pres">
      <dgm:prSet presAssocID="{B78B76F8-B076-4ACB-8412-A6DC9FC48911}" presName="sibTrans" presStyleCnt="0"/>
      <dgm:spPr/>
    </dgm:pt>
    <dgm:pt modelId="{C5B9CA7E-0FFE-477F-B16E-D82AF9D3788B}" type="pres">
      <dgm:prSet presAssocID="{2B8B89C1-7E8F-4EEB-87E7-697F4FB1E963}" presName="node" presStyleLbl="node1" presStyleIdx="9" presStyleCnt="12">
        <dgm:presLayoutVars>
          <dgm:bulletEnabled val="1"/>
        </dgm:presLayoutVars>
      </dgm:prSet>
      <dgm:spPr/>
    </dgm:pt>
    <dgm:pt modelId="{E219DB72-B91F-42B2-8B48-E804C51F350C}" type="pres">
      <dgm:prSet presAssocID="{1421E75E-58DB-4BAA-A56F-FD7EF6761F61}" presName="sibTrans" presStyleCnt="0"/>
      <dgm:spPr/>
    </dgm:pt>
    <dgm:pt modelId="{29C50151-E8FC-4140-80B6-D859DEE4D36A}" type="pres">
      <dgm:prSet presAssocID="{3A5D753A-7B25-445C-9B98-EECF09F36EB1}" presName="node" presStyleLbl="node1" presStyleIdx="10" presStyleCnt="12">
        <dgm:presLayoutVars>
          <dgm:bulletEnabled val="1"/>
        </dgm:presLayoutVars>
      </dgm:prSet>
      <dgm:spPr/>
    </dgm:pt>
    <dgm:pt modelId="{FF8CD41C-DBE7-49BE-89F3-6600EA676E7F}" type="pres">
      <dgm:prSet presAssocID="{788438EE-A90B-4188-9D66-1415C4D253C6}" presName="sibTrans" presStyleCnt="0"/>
      <dgm:spPr/>
    </dgm:pt>
    <dgm:pt modelId="{42C76C47-C29F-4ACF-A67C-E7CA33DBC214}" type="pres">
      <dgm:prSet presAssocID="{6EE063E0-63DC-4CD1-8F1F-7724AD8DA90C}" presName="node" presStyleLbl="node1" presStyleIdx="11" presStyleCnt="12">
        <dgm:presLayoutVars>
          <dgm:bulletEnabled val="1"/>
        </dgm:presLayoutVars>
      </dgm:prSet>
      <dgm:spPr/>
    </dgm:pt>
  </dgm:ptLst>
  <dgm:cxnLst>
    <dgm:cxn modelId="{02D0711C-E48B-453B-BC6E-7F36EB1DBCB8}" srcId="{3DB16494-B618-4BA6-BC28-11D0C1E96BB3}" destId="{F01D644A-0E31-41CE-BEE0-F9AD2617B63B}" srcOrd="3" destOrd="0" parTransId="{D5219A51-8597-4683-953E-6E9FD52BC66D}" sibTransId="{940B78B3-9164-4006-819F-4D1CD029963E}"/>
    <dgm:cxn modelId="{AF00EA2A-8D2D-4E3F-A4E0-E2048DFF4E5E}" type="presOf" srcId="{2B8B89C1-7E8F-4EEB-87E7-697F4FB1E963}" destId="{C5B9CA7E-0FFE-477F-B16E-D82AF9D3788B}" srcOrd="0" destOrd="0" presId="urn:microsoft.com/office/officeart/2005/8/layout/default"/>
    <dgm:cxn modelId="{C5A49E2E-F623-43C9-9C4C-EA62618BCD91}" type="presOf" srcId="{F01D644A-0E31-41CE-BEE0-F9AD2617B63B}" destId="{4EECE1B1-3716-49DD-9F97-175AC36559B6}" srcOrd="0" destOrd="0" presId="urn:microsoft.com/office/officeart/2005/8/layout/default"/>
    <dgm:cxn modelId="{AE565234-7551-4394-BBC9-DFACF2D355B2}" srcId="{3DB16494-B618-4BA6-BC28-11D0C1E96BB3}" destId="{C3024DD3-5040-4303-9796-887BFA5AC68C}" srcOrd="0" destOrd="0" parTransId="{9DE002C3-882B-41DA-B610-8FC94CC08296}" sibTransId="{6441F399-69FB-413E-AEA7-FDBA35AF392D}"/>
    <dgm:cxn modelId="{981CF03F-8875-46F0-9B5C-78C073BE091B}" srcId="{3DB16494-B618-4BA6-BC28-11D0C1E96BB3}" destId="{836E2ECE-DAF3-4D62-8656-D4D601E2E0B2}" srcOrd="2" destOrd="0" parTransId="{EE8DC150-F5AE-48B7-8E08-D7C9437289F1}" sibTransId="{3A6DD7E9-35F5-4465-81E4-967C4C372299}"/>
    <dgm:cxn modelId="{897B5D42-8D78-41F4-A151-688A6DD321BA}" srcId="{3DB16494-B618-4BA6-BC28-11D0C1E96BB3}" destId="{3CCAB9DB-C061-495D-ABA2-B1F4AD724638}" srcOrd="1" destOrd="0" parTransId="{92ADFADC-B820-470D-A95A-E196F6194BC5}" sibTransId="{8746DCB4-9B44-4E0D-B14B-3BA22071805E}"/>
    <dgm:cxn modelId="{234AA76C-D635-460A-B5F1-72C7F4C2C52C}" type="presOf" srcId="{3CCAB9DB-C061-495D-ABA2-B1F4AD724638}" destId="{29F801A6-ACC2-4EE3-9593-66870A193D40}" srcOrd="0" destOrd="0" presId="urn:microsoft.com/office/officeart/2005/8/layout/default"/>
    <dgm:cxn modelId="{A7B74574-AE88-4CAD-AFD5-B01509FF47C7}" srcId="{3DB16494-B618-4BA6-BC28-11D0C1E96BB3}" destId="{3A5D753A-7B25-445C-9B98-EECF09F36EB1}" srcOrd="10" destOrd="0" parTransId="{620E4F02-2D35-4636-A3D5-B6AFA7EEA241}" sibTransId="{788438EE-A90B-4188-9D66-1415C4D253C6}"/>
    <dgm:cxn modelId="{A4354674-8C35-484C-A34F-B8CCCF83F6D3}" srcId="{3DB16494-B618-4BA6-BC28-11D0C1E96BB3}" destId="{6EE063E0-63DC-4CD1-8F1F-7724AD8DA90C}" srcOrd="11" destOrd="0" parTransId="{B6F82702-B926-4A42-B24F-6C92A76C2181}" sibTransId="{8F8CFD46-588D-467C-85A0-4D853323460C}"/>
    <dgm:cxn modelId="{42F5AB75-CB2F-416B-A248-27FCD14BBB9D}" srcId="{3DB16494-B618-4BA6-BC28-11D0C1E96BB3}" destId="{F2CC48B3-2859-46B4-B304-3F214302D5CD}" srcOrd="5" destOrd="0" parTransId="{B2ABCA8D-3B4C-4733-9E4E-50956C44D440}" sibTransId="{B265A78B-ED64-43F3-93BB-CEED8ADBDDB7}"/>
    <dgm:cxn modelId="{3A9C737C-E552-4EFA-9E72-8D365D4DBE0D}" type="presOf" srcId="{3A5D753A-7B25-445C-9B98-EECF09F36EB1}" destId="{29C50151-E8FC-4140-80B6-D859DEE4D36A}" srcOrd="0" destOrd="0" presId="urn:microsoft.com/office/officeart/2005/8/layout/default"/>
    <dgm:cxn modelId="{028EB189-784A-49E8-827F-7A8699CD42DA}" srcId="{3DB16494-B618-4BA6-BC28-11D0C1E96BB3}" destId="{1392C52C-CF03-4A93-B7C0-D8D9E90E6D1B}" srcOrd="4" destOrd="0" parTransId="{5733BECE-03B3-4F0F-BFB0-D9CD814324EC}" sibTransId="{73A786FB-4239-4892-A20C-2228BAEE83F6}"/>
    <dgm:cxn modelId="{130FBB8D-81EB-4F77-B06A-3C7E837D5FFE}" srcId="{3DB16494-B618-4BA6-BC28-11D0C1E96BB3}" destId="{3850D7F2-300B-48D8-B8F4-E3122664B5A4}" srcOrd="8" destOrd="0" parTransId="{6172FF4C-F294-481E-AA31-3F73EE803282}" sibTransId="{B78B76F8-B076-4ACB-8412-A6DC9FC48911}"/>
    <dgm:cxn modelId="{7E2FDB8F-A86F-41C2-8F42-9E9666D15D62}" type="presOf" srcId="{F2CC48B3-2859-46B4-B304-3F214302D5CD}" destId="{8BE8CF09-7BD6-4B07-9944-C7881CC73739}" srcOrd="0" destOrd="0" presId="urn:microsoft.com/office/officeart/2005/8/layout/default"/>
    <dgm:cxn modelId="{81D1629C-D981-401F-8FE3-54A9539448DE}" srcId="{3DB16494-B618-4BA6-BC28-11D0C1E96BB3}" destId="{93E5A0CD-756B-46E9-A0D0-DF4AFA7700B8}" srcOrd="7" destOrd="0" parTransId="{11804ED3-53F0-4E54-8902-FCF37192B399}" sibTransId="{1970E928-9D8F-46A7-BAB7-04457FCDF68E}"/>
    <dgm:cxn modelId="{808A3A9E-5501-46F2-9A6C-F5C9BDFBA7E1}" type="presOf" srcId="{93E5A0CD-756B-46E9-A0D0-DF4AFA7700B8}" destId="{371D624D-F003-44DC-BEEE-B41B2DE3746C}" srcOrd="0" destOrd="0" presId="urn:microsoft.com/office/officeart/2005/8/layout/default"/>
    <dgm:cxn modelId="{256C66A6-C65A-49B2-A00F-1CE0E6EC4A97}" type="presOf" srcId="{836E2ECE-DAF3-4D62-8656-D4D601E2E0B2}" destId="{C553C9D5-8120-4910-9F79-FA8EE601CF50}" srcOrd="0" destOrd="0" presId="urn:microsoft.com/office/officeart/2005/8/layout/default"/>
    <dgm:cxn modelId="{C9A1C5C6-B8B6-4618-B1B2-B4E632F713E0}" type="presOf" srcId="{3DB16494-B618-4BA6-BC28-11D0C1E96BB3}" destId="{0F6DB802-0C30-40BF-BE7D-307E4761AB64}" srcOrd="0" destOrd="0" presId="urn:microsoft.com/office/officeart/2005/8/layout/default"/>
    <dgm:cxn modelId="{245840CE-3581-43AA-99DE-50F5CA74BF2A}" type="presOf" srcId="{6EE063E0-63DC-4CD1-8F1F-7724AD8DA90C}" destId="{42C76C47-C29F-4ACF-A67C-E7CA33DBC214}" srcOrd="0" destOrd="0" presId="urn:microsoft.com/office/officeart/2005/8/layout/default"/>
    <dgm:cxn modelId="{A930EBDD-D486-4642-8A06-5CB59686E977}" srcId="{3DB16494-B618-4BA6-BC28-11D0C1E96BB3}" destId="{27F73328-D40E-4E64-847F-27B041911A75}" srcOrd="6" destOrd="0" parTransId="{E6A6A37E-809C-457F-BEF7-35B7D2948C63}" sibTransId="{E0CC42AE-9BD9-4600-8D2B-02811690C239}"/>
    <dgm:cxn modelId="{B1CC45E3-3E75-460B-B26F-5BC9C1528970}" type="presOf" srcId="{C3024DD3-5040-4303-9796-887BFA5AC68C}" destId="{018F93E2-19B4-4EDF-AF36-B99B42AF7DC3}" srcOrd="0" destOrd="0" presId="urn:microsoft.com/office/officeart/2005/8/layout/default"/>
    <dgm:cxn modelId="{FA6B14EE-67E6-4D44-AF0D-D65B27E74A1B}" type="presOf" srcId="{3850D7F2-300B-48D8-B8F4-E3122664B5A4}" destId="{E1FEECFD-383C-4112-9513-335AC8281CA8}" srcOrd="0" destOrd="0" presId="urn:microsoft.com/office/officeart/2005/8/layout/default"/>
    <dgm:cxn modelId="{805E39F6-1243-4F4B-8C52-5C3742E0CC90}" srcId="{3DB16494-B618-4BA6-BC28-11D0C1E96BB3}" destId="{2B8B89C1-7E8F-4EEB-87E7-697F4FB1E963}" srcOrd="9" destOrd="0" parTransId="{2D4B90DE-3B56-4E8E-853F-14C166545E39}" sibTransId="{1421E75E-58DB-4BAA-A56F-FD7EF6761F61}"/>
    <dgm:cxn modelId="{415AAEF6-E1A4-4EBE-BDB1-51FD9E4ADBBA}" type="presOf" srcId="{27F73328-D40E-4E64-847F-27B041911A75}" destId="{1C42DE9E-7E60-4296-92C9-4F17285FDF89}" srcOrd="0" destOrd="0" presId="urn:microsoft.com/office/officeart/2005/8/layout/default"/>
    <dgm:cxn modelId="{3DBD9CF7-A46D-47E1-9D56-818511DBE0A8}" type="presOf" srcId="{1392C52C-CF03-4A93-B7C0-D8D9E90E6D1B}" destId="{6650D4B0-C82F-43F7-805E-90969252EE66}" srcOrd="0" destOrd="0" presId="urn:microsoft.com/office/officeart/2005/8/layout/default"/>
    <dgm:cxn modelId="{4EE9DD52-0715-468C-84EF-21B35D2EE8B0}" type="presParOf" srcId="{0F6DB802-0C30-40BF-BE7D-307E4761AB64}" destId="{018F93E2-19B4-4EDF-AF36-B99B42AF7DC3}" srcOrd="0" destOrd="0" presId="urn:microsoft.com/office/officeart/2005/8/layout/default"/>
    <dgm:cxn modelId="{D61202D2-4B3E-477E-9846-F27EB916261B}" type="presParOf" srcId="{0F6DB802-0C30-40BF-BE7D-307E4761AB64}" destId="{1FF83471-9E46-4AFE-8881-4514C7FD7B0C}" srcOrd="1" destOrd="0" presId="urn:microsoft.com/office/officeart/2005/8/layout/default"/>
    <dgm:cxn modelId="{0533C2DF-1522-4173-A390-BC90C91A82DF}" type="presParOf" srcId="{0F6DB802-0C30-40BF-BE7D-307E4761AB64}" destId="{29F801A6-ACC2-4EE3-9593-66870A193D40}" srcOrd="2" destOrd="0" presId="urn:microsoft.com/office/officeart/2005/8/layout/default"/>
    <dgm:cxn modelId="{B7A3D51F-9B03-4BFE-BCBE-FCE2D5FE2F93}" type="presParOf" srcId="{0F6DB802-0C30-40BF-BE7D-307E4761AB64}" destId="{77A3A76A-7138-4D76-BC03-1B7BF75DDDBC}" srcOrd="3" destOrd="0" presId="urn:microsoft.com/office/officeart/2005/8/layout/default"/>
    <dgm:cxn modelId="{085388F4-4A1C-4758-B28C-40AD8B344BDA}" type="presParOf" srcId="{0F6DB802-0C30-40BF-BE7D-307E4761AB64}" destId="{C553C9D5-8120-4910-9F79-FA8EE601CF50}" srcOrd="4" destOrd="0" presId="urn:microsoft.com/office/officeart/2005/8/layout/default"/>
    <dgm:cxn modelId="{0FDF1DEE-2549-42D1-8072-3F4692C7DB06}" type="presParOf" srcId="{0F6DB802-0C30-40BF-BE7D-307E4761AB64}" destId="{89D83C58-E77E-49E4-9E90-A8B50074A156}" srcOrd="5" destOrd="0" presId="urn:microsoft.com/office/officeart/2005/8/layout/default"/>
    <dgm:cxn modelId="{1C7BD605-45B9-4693-A023-402608806AB1}" type="presParOf" srcId="{0F6DB802-0C30-40BF-BE7D-307E4761AB64}" destId="{4EECE1B1-3716-49DD-9F97-175AC36559B6}" srcOrd="6" destOrd="0" presId="urn:microsoft.com/office/officeart/2005/8/layout/default"/>
    <dgm:cxn modelId="{B92A3068-791B-4584-A054-5086433CBC23}" type="presParOf" srcId="{0F6DB802-0C30-40BF-BE7D-307E4761AB64}" destId="{2FFED4F8-56E9-48D0-9572-8CA833C17C41}" srcOrd="7" destOrd="0" presId="urn:microsoft.com/office/officeart/2005/8/layout/default"/>
    <dgm:cxn modelId="{55F03DD2-D5F3-401C-B6B9-36F6ECE3338D}" type="presParOf" srcId="{0F6DB802-0C30-40BF-BE7D-307E4761AB64}" destId="{6650D4B0-C82F-43F7-805E-90969252EE66}" srcOrd="8" destOrd="0" presId="urn:microsoft.com/office/officeart/2005/8/layout/default"/>
    <dgm:cxn modelId="{649ADF84-DF88-4B6A-AA3D-1B2167E50310}" type="presParOf" srcId="{0F6DB802-0C30-40BF-BE7D-307E4761AB64}" destId="{A63846CA-5562-447A-81BA-AAE19CD51306}" srcOrd="9" destOrd="0" presId="urn:microsoft.com/office/officeart/2005/8/layout/default"/>
    <dgm:cxn modelId="{13DCC6E3-A54F-4BA4-9E0E-4177A3287490}" type="presParOf" srcId="{0F6DB802-0C30-40BF-BE7D-307E4761AB64}" destId="{8BE8CF09-7BD6-4B07-9944-C7881CC73739}" srcOrd="10" destOrd="0" presId="urn:microsoft.com/office/officeart/2005/8/layout/default"/>
    <dgm:cxn modelId="{3241345E-4F55-422A-A34B-9AA8216DE3B8}" type="presParOf" srcId="{0F6DB802-0C30-40BF-BE7D-307E4761AB64}" destId="{B56FC521-ED41-45CB-8240-E90B12F924F9}" srcOrd="11" destOrd="0" presId="urn:microsoft.com/office/officeart/2005/8/layout/default"/>
    <dgm:cxn modelId="{5BC2E58E-630D-4E5D-AD6E-3BEEEE54BC8B}" type="presParOf" srcId="{0F6DB802-0C30-40BF-BE7D-307E4761AB64}" destId="{1C42DE9E-7E60-4296-92C9-4F17285FDF89}" srcOrd="12" destOrd="0" presId="urn:microsoft.com/office/officeart/2005/8/layout/default"/>
    <dgm:cxn modelId="{955C2E95-38A8-4AEA-A55A-991A9D58394C}" type="presParOf" srcId="{0F6DB802-0C30-40BF-BE7D-307E4761AB64}" destId="{6CE647E7-B153-468B-A17F-D3D20D6C3E10}" srcOrd="13" destOrd="0" presId="urn:microsoft.com/office/officeart/2005/8/layout/default"/>
    <dgm:cxn modelId="{09E3E798-B569-4C48-8F68-9354907EFA79}" type="presParOf" srcId="{0F6DB802-0C30-40BF-BE7D-307E4761AB64}" destId="{371D624D-F003-44DC-BEEE-B41B2DE3746C}" srcOrd="14" destOrd="0" presId="urn:microsoft.com/office/officeart/2005/8/layout/default"/>
    <dgm:cxn modelId="{05503949-3CBD-4F0F-8DAA-4D4E0821EE2C}" type="presParOf" srcId="{0F6DB802-0C30-40BF-BE7D-307E4761AB64}" destId="{0D1C5A1E-12DF-4A98-A4BA-E56FAC3B494A}" srcOrd="15" destOrd="0" presId="urn:microsoft.com/office/officeart/2005/8/layout/default"/>
    <dgm:cxn modelId="{8F719931-F383-409E-83F8-7A1650755A77}" type="presParOf" srcId="{0F6DB802-0C30-40BF-BE7D-307E4761AB64}" destId="{E1FEECFD-383C-4112-9513-335AC8281CA8}" srcOrd="16" destOrd="0" presId="urn:microsoft.com/office/officeart/2005/8/layout/default"/>
    <dgm:cxn modelId="{7ACA460D-5929-4A03-AE17-F0F4908DEB5E}" type="presParOf" srcId="{0F6DB802-0C30-40BF-BE7D-307E4761AB64}" destId="{3F5BAE67-FF81-4E7F-A32F-0F38BF58A50F}" srcOrd="17" destOrd="0" presId="urn:microsoft.com/office/officeart/2005/8/layout/default"/>
    <dgm:cxn modelId="{69528FAE-1B74-4032-9459-29D2E39D4AED}" type="presParOf" srcId="{0F6DB802-0C30-40BF-BE7D-307E4761AB64}" destId="{C5B9CA7E-0FFE-477F-B16E-D82AF9D3788B}" srcOrd="18" destOrd="0" presId="urn:microsoft.com/office/officeart/2005/8/layout/default"/>
    <dgm:cxn modelId="{ED82F64E-570B-46F0-A69F-199FC3247C0A}" type="presParOf" srcId="{0F6DB802-0C30-40BF-BE7D-307E4761AB64}" destId="{E219DB72-B91F-42B2-8B48-E804C51F350C}" srcOrd="19" destOrd="0" presId="urn:microsoft.com/office/officeart/2005/8/layout/default"/>
    <dgm:cxn modelId="{D26E9C41-5216-4FBF-A63C-44C01481C050}" type="presParOf" srcId="{0F6DB802-0C30-40BF-BE7D-307E4761AB64}" destId="{29C50151-E8FC-4140-80B6-D859DEE4D36A}" srcOrd="20" destOrd="0" presId="urn:microsoft.com/office/officeart/2005/8/layout/default"/>
    <dgm:cxn modelId="{1A9BC283-13D0-40F4-B1A2-583B703F1280}" type="presParOf" srcId="{0F6DB802-0C30-40BF-BE7D-307E4761AB64}" destId="{FF8CD41C-DBE7-49BE-89F3-6600EA676E7F}" srcOrd="21" destOrd="0" presId="urn:microsoft.com/office/officeart/2005/8/layout/default"/>
    <dgm:cxn modelId="{4EDEC8D1-8B24-4FD5-A1C9-3C58D2C6651E}" type="presParOf" srcId="{0F6DB802-0C30-40BF-BE7D-307E4761AB64}" destId="{42C76C47-C29F-4ACF-A67C-E7CA33DBC214}"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CE380E-6D8B-43B3-A0FB-D11B63179636}" type="doc">
      <dgm:prSet loTypeId="urn:microsoft.com/office/officeart/2005/8/layout/pList1" loCatId="list" qsTypeId="urn:microsoft.com/office/officeart/2005/8/quickstyle/3d2" qsCatId="3D" csTypeId="urn:microsoft.com/office/officeart/2005/8/colors/accent2_2" csCatId="accent2" phldr="1"/>
      <dgm:spPr/>
      <dgm:t>
        <a:bodyPr/>
        <a:lstStyle/>
        <a:p>
          <a:endParaRPr lang="en-GB"/>
        </a:p>
      </dgm:t>
    </dgm:pt>
    <dgm:pt modelId="{E2685048-DC10-4A07-AD59-30428EC33A46}">
      <dgm:prSet/>
      <dgm:spPr/>
      <dgm:t>
        <a:bodyPr/>
        <a:lstStyle/>
        <a:p>
          <a:pPr rtl="0"/>
          <a:r>
            <a:rPr lang="en-GB" dirty="0">
              <a:solidFill>
                <a:schemeClr val="bg1"/>
              </a:solidFill>
            </a:rPr>
            <a:t>Psychological</a:t>
          </a:r>
        </a:p>
      </dgm:t>
    </dgm:pt>
    <dgm:pt modelId="{479A4564-ED4A-423A-AC72-9EDE23868E43}" type="parTrans" cxnId="{0AAC8DA9-EA7A-4B9D-9F39-96D32A9BFE38}">
      <dgm:prSet/>
      <dgm:spPr/>
      <dgm:t>
        <a:bodyPr/>
        <a:lstStyle/>
        <a:p>
          <a:endParaRPr lang="en-GB"/>
        </a:p>
      </dgm:t>
    </dgm:pt>
    <dgm:pt modelId="{A129A7EE-EE97-4E3C-ACA3-2E245F7431EB}" type="sibTrans" cxnId="{0AAC8DA9-EA7A-4B9D-9F39-96D32A9BFE38}">
      <dgm:prSet/>
      <dgm:spPr/>
      <dgm:t>
        <a:bodyPr/>
        <a:lstStyle/>
        <a:p>
          <a:endParaRPr lang="en-GB"/>
        </a:p>
      </dgm:t>
    </dgm:pt>
    <dgm:pt modelId="{B7B8659A-E0CA-43F5-A0C4-4E2EEE8BFAF3}">
      <dgm:prSet/>
      <dgm:spPr/>
      <dgm:t>
        <a:bodyPr/>
        <a:lstStyle/>
        <a:p>
          <a:pPr rtl="0"/>
          <a:r>
            <a:rPr lang="en-GB" dirty="0">
              <a:solidFill>
                <a:schemeClr val="bg1"/>
              </a:solidFill>
            </a:rPr>
            <a:t>Self-Neglect</a:t>
          </a:r>
        </a:p>
      </dgm:t>
    </dgm:pt>
    <dgm:pt modelId="{588ECC9E-FA96-4CDB-B12F-9544CD789A25}" type="parTrans" cxnId="{2EC637FA-71E2-4200-AC21-E4D6AE226E96}">
      <dgm:prSet/>
      <dgm:spPr/>
      <dgm:t>
        <a:bodyPr/>
        <a:lstStyle/>
        <a:p>
          <a:endParaRPr lang="en-GB"/>
        </a:p>
      </dgm:t>
    </dgm:pt>
    <dgm:pt modelId="{BEC89A8D-1BD0-4FBD-92DC-AA1829245D5C}" type="sibTrans" cxnId="{2EC637FA-71E2-4200-AC21-E4D6AE226E96}">
      <dgm:prSet/>
      <dgm:spPr/>
      <dgm:t>
        <a:bodyPr/>
        <a:lstStyle/>
        <a:p>
          <a:endParaRPr lang="en-GB"/>
        </a:p>
      </dgm:t>
    </dgm:pt>
    <dgm:pt modelId="{FE9DCFCF-C678-428E-A6E6-5BF5064CBBD9}">
      <dgm:prSet/>
      <dgm:spPr/>
      <dgm:t>
        <a:bodyPr/>
        <a:lstStyle/>
        <a:p>
          <a:pPr rtl="0"/>
          <a:r>
            <a:rPr lang="en-GB" dirty="0">
              <a:solidFill>
                <a:schemeClr val="bg1"/>
              </a:solidFill>
            </a:rPr>
            <a:t>Financial or Material</a:t>
          </a:r>
        </a:p>
      </dgm:t>
    </dgm:pt>
    <dgm:pt modelId="{1E495408-9065-44AE-99CF-DF4304008D9F}" type="parTrans" cxnId="{A8B20678-F98B-431F-BDEC-CD500C0FDBAE}">
      <dgm:prSet/>
      <dgm:spPr/>
      <dgm:t>
        <a:bodyPr/>
        <a:lstStyle/>
        <a:p>
          <a:endParaRPr lang="en-GB"/>
        </a:p>
      </dgm:t>
    </dgm:pt>
    <dgm:pt modelId="{4904975B-F730-4A04-B34F-6A1A5164820F}" type="sibTrans" cxnId="{A8B20678-F98B-431F-BDEC-CD500C0FDBAE}">
      <dgm:prSet/>
      <dgm:spPr/>
      <dgm:t>
        <a:bodyPr/>
        <a:lstStyle/>
        <a:p>
          <a:endParaRPr lang="en-GB"/>
        </a:p>
      </dgm:t>
    </dgm:pt>
    <dgm:pt modelId="{A498895D-9746-4E0C-9892-A95131112A4A}">
      <dgm:prSet/>
      <dgm:spPr/>
      <dgm:t>
        <a:bodyPr/>
        <a:lstStyle/>
        <a:p>
          <a:pPr rtl="0"/>
          <a:r>
            <a:rPr lang="en-GB" dirty="0">
              <a:solidFill>
                <a:schemeClr val="bg1"/>
              </a:solidFill>
            </a:rPr>
            <a:t>Physical</a:t>
          </a:r>
        </a:p>
      </dgm:t>
    </dgm:pt>
    <dgm:pt modelId="{D547BE3B-4968-486F-BB53-FF6C97B31178}" type="parTrans" cxnId="{B158E379-56A6-4F90-8588-60B01C56B3D7}">
      <dgm:prSet/>
      <dgm:spPr/>
      <dgm:t>
        <a:bodyPr/>
        <a:lstStyle/>
        <a:p>
          <a:endParaRPr lang="en-GB"/>
        </a:p>
      </dgm:t>
    </dgm:pt>
    <dgm:pt modelId="{C829212F-27CE-4A6E-AC10-6E411E558476}" type="sibTrans" cxnId="{B158E379-56A6-4F90-8588-60B01C56B3D7}">
      <dgm:prSet/>
      <dgm:spPr/>
      <dgm:t>
        <a:bodyPr/>
        <a:lstStyle/>
        <a:p>
          <a:endParaRPr lang="en-GB"/>
        </a:p>
      </dgm:t>
    </dgm:pt>
    <dgm:pt modelId="{AD450076-F82D-4ECF-8721-33B06739B87B}">
      <dgm:prSet/>
      <dgm:spPr/>
      <dgm:t>
        <a:bodyPr/>
        <a:lstStyle/>
        <a:p>
          <a:pPr rtl="0"/>
          <a:r>
            <a:rPr lang="en-GB" dirty="0">
              <a:solidFill>
                <a:schemeClr val="bg1"/>
              </a:solidFill>
            </a:rPr>
            <a:t>Domestic Abuse</a:t>
          </a:r>
        </a:p>
      </dgm:t>
    </dgm:pt>
    <dgm:pt modelId="{70A77F1C-B690-48F7-B4A3-734330A0F500}" type="parTrans" cxnId="{6206A79F-C704-473C-8B6E-60CD3560CE2E}">
      <dgm:prSet/>
      <dgm:spPr/>
      <dgm:t>
        <a:bodyPr/>
        <a:lstStyle/>
        <a:p>
          <a:endParaRPr lang="en-GB"/>
        </a:p>
      </dgm:t>
    </dgm:pt>
    <dgm:pt modelId="{2709011F-F997-4A05-ACBC-D614FA89EFCE}" type="sibTrans" cxnId="{6206A79F-C704-473C-8B6E-60CD3560CE2E}">
      <dgm:prSet/>
      <dgm:spPr/>
      <dgm:t>
        <a:bodyPr/>
        <a:lstStyle/>
        <a:p>
          <a:endParaRPr lang="en-GB"/>
        </a:p>
      </dgm:t>
    </dgm:pt>
    <dgm:pt modelId="{BA78F7B9-AC0C-4590-891D-9D13D39BB005}">
      <dgm:prSet/>
      <dgm:spPr/>
      <dgm:t>
        <a:bodyPr/>
        <a:lstStyle/>
        <a:p>
          <a:pPr rtl="0"/>
          <a:r>
            <a:rPr lang="en-GB" dirty="0">
              <a:solidFill>
                <a:schemeClr val="bg1"/>
              </a:solidFill>
            </a:rPr>
            <a:t>Discriminatory</a:t>
          </a:r>
        </a:p>
      </dgm:t>
    </dgm:pt>
    <dgm:pt modelId="{90FF7B2F-6984-4C0E-864E-B4D6D6134310}" type="parTrans" cxnId="{6AE54628-B078-43F3-BFD1-2E4734D258B8}">
      <dgm:prSet/>
      <dgm:spPr/>
      <dgm:t>
        <a:bodyPr/>
        <a:lstStyle/>
        <a:p>
          <a:endParaRPr lang="en-GB"/>
        </a:p>
      </dgm:t>
    </dgm:pt>
    <dgm:pt modelId="{FB239C77-1B11-4245-903C-DCC5D4E37AF2}" type="sibTrans" cxnId="{6AE54628-B078-43F3-BFD1-2E4734D258B8}">
      <dgm:prSet/>
      <dgm:spPr/>
      <dgm:t>
        <a:bodyPr/>
        <a:lstStyle/>
        <a:p>
          <a:endParaRPr lang="en-GB"/>
        </a:p>
      </dgm:t>
    </dgm:pt>
    <dgm:pt modelId="{F001E802-64D5-419B-9608-1421640A50E0}">
      <dgm:prSet/>
      <dgm:spPr/>
      <dgm:t>
        <a:bodyPr/>
        <a:lstStyle/>
        <a:p>
          <a:pPr rtl="0"/>
          <a:r>
            <a:rPr lang="en-GB" dirty="0">
              <a:solidFill>
                <a:schemeClr val="bg1"/>
              </a:solidFill>
            </a:rPr>
            <a:t>Organisational</a:t>
          </a:r>
        </a:p>
      </dgm:t>
    </dgm:pt>
    <dgm:pt modelId="{981D947E-6FD1-4FB2-B8FA-BBEDA28F2058}" type="parTrans" cxnId="{16EE674D-7753-4A95-BBF6-AE3AC431A9D9}">
      <dgm:prSet/>
      <dgm:spPr/>
      <dgm:t>
        <a:bodyPr/>
        <a:lstStyle/>
        <a:p>
          <a:endParaRPr lang="en-GB"/>
        </a:p>
      </dgm:t>
    </dgm:pt>
    <dgm:pt modelId="{1290300B-B140-44B2-AA67-DA59A06F676C}" type="sibTrans" cxnId="{16EE674D-7753-4A95-BBF6-AE3AC431A9D9}">
      <dgm:prSet/>
      <dgm:spPr/>
      <dgm:t>
        <a:bodyPr/>
        <a:lstStyle/>
        <a:p>
          <a:endParaRPr lang="en-GB"/>
        </a:p>
      </dgm:t>
    </dgm:pt>
    <dgm:pt modelId="{4F5CD9BD-F11C-4F68-8F18-026EC870FE2E}">
      <dgm:prSet/>
      <dgm:spPr/>
      <dgm:t>
        <a:bodyPr/>
        <a:lstStyle/>
        <a:p>
          <a:pPr rtl="0"/>
          <a:r>
            <a:rPr lang="en-GB" dirty="0">
              <a:solidFill>
                <a:schemeClr val="bg1"/>
              </a:solidFill>
            </a:rPr>
            <a:t>Modern Slavery</a:t>
          </a:r>
        </a:p>
      </dgm:t>
    </dgm:pt>
    <dgm:pt modelId="{320449BB-7EBA-4CFD-8527-3E968D6E6D65}" type="parTrans" cxnId="{9819F808-7FCE-4F1B-8DFD-FC63447BBB4B}">
      <dgm:prSet/>
      <dgm:spPr/>
      <dgm:t>
        <a:bodyPr/>
        <a:lstStyle/>
        <a:p>
          <a:endParaRPr lang="en-GB"/>
        </a:p>
      </dgm:t>
    </dgm:pt>
    <dgm:pt modelId="{03FE7E96-DF66-4ACC-8C80-78F70C842F61}" type="sibTrans" cxnId="{9819F808-7FCE-4F1B-8DFD-FC63447BBB4B}">
      <dgm:prSet/>
      <dgm:spPr/>
      <dgm:t>
        <a:bodyPr/>
        <a:lstStyle/>
        <a:p>
          <a:endParaRPr lang="en-GB"/>
        </a:p>
      </dgm:t>
    </dgm:pt>
    <dgm:pt modelId="{B7C18381-1308-459B-9830-B3B06C5C82DA}">
      <dgm:prSet/>
      <dgm:spPr/>
      <dgm:t>
        <a:bodyPr/>
        <a:lstStyle/>
        <a:p>
          <a:pPr rtl="0"/>
          <a:r>
            <a:rPr lang="en-GB" dirty="0">
              <a:solidFill>
                <a:schemeClr val="bg1"/>
              </a:solidFill>
            </a:rPr>
            <a:t>Sexual</a:t>
          </a:r>
        </a:p>
      </dgm:t>
    </dgm:pt>
    <dgm:pt modelId="{F812BE61-7533-424B-ACE5-221AADDA8D61}" type="parTrans" cxnId="{2074FC90-EAC0-40D9-A64C-5D3BF5B51D51}">
      <dgm:prSet/>
      <dgm:spPr/>
      <dgm:t>
        <a:bodyPr/>
        <a:lstStyle/>
        <a:p>
          <a:endParaRPr lang="en-GB"/>
        </a:p>
      </dgm:t>
    </dgm:pt>
    <dgm:pt modelId="{FD229468-1D7E-4051-9728-503E62F3EF01}" type="sibTrans" cxnId="{2074FC90-EAC0-40D9-A64C-5D3BF5B51D51}">
      <dgm:prSet/>
      <dgm:spPr/>
      <dgm:t>
        <a:bodyPr/>
        <a:lstStyle/>
        <a:p>
          <a:endParaRPr lang="en-GB"/>
        </a:p>
      </dgm:t>
    </dgm:pt>
    <dgm:pt modelId="{86ED6B64-BA92-4AA6-8922-983BC9574759}">
      <dgm:prSet/>
      <dgm:spPr/>
      <dgm:t>
        <a:bodyPr/>
        <a:lstStyle/>
        <a:p>
          <a:pPr rtl="0"/>
          <a:r>
            <a:rPr lang="en-GB" dirty="0">
              <a:solidFill>
                <a:schemeClr val="bg1"/>
              </a:solidFill>
            </a:rPr>
            <a:t>Neglect and Acts of Omission</a:t>
          </a:r>
        </a:p>
      </dgm:t>
    </dgm:pt>
    <dgm:pt modelId="{D8D526EE-3060-4B4E-A2FE-FFED16D987BE}" type="parTrans" cxnId="{8EDAD685-2E54-4D92-94B8-DC26D8BBED86}">
      <dgm:prSet/>
      <dgm:spPr/>
      <dgm:t>
        <a:bodyPr/>
        <a:lstStyle/>
        <a:p>
          <a:endParaRPr lang="en-GB"/>
        </a:p>
      </dgm:t>
    </dgm:pt>
    <dgm:pt modelId="{98D68717-09A7-47BD-8259-4E2EB193E549}" type="sibTrans" cxnId="{8EDAD685-2E54-4D92-94B8-DC26D8BBED86}">
      <dgm:prSet/>
      <dgm:spPr/>
      <dgm:t>
        <a:bodyPr/>
        <a:lstStyle/>
        <a:p>
          <a:endParaRPr lang="en-GB"/>
        </a:p>
      </dgm:t>
    </dgm:pt>
    <dgm:pt modelId="{6503BCAB-2477-4F36-B136-82E543C7EC69}" type="pres">
      <dgm:prSet presAssocID="{0ECE380E-6D8B-43B3-A0FB-D11B63179636}" presName="Name0" presStyleCnt="0">
        <dgm:presLayoutVars>
          <dgm:dir/>
          <dgm:resizeHandles val="exact"/>
        </dgm:presLayoutVars>
      </dgm:prSet>
      <dgm:spPr/>
    </dgm:pt>
    <dgm:pt modelId="{8605DD4E-52E9-4186-BCDC-72E12CC30CE8}" type="pres">
      <dgm:prSet presAssocID="{E2685048-DC10-4A07-AD59-30428EC33A46}" presName="compNode" presStyleCnt="0"/>
      <dgm:spPr/>
    </dgm:pt>
    <dgm:pt modelId="{2325B977-A526-4B05-8DB8-C35A10848061}" type="pres">
      <dgm:prSet presAssocID="{E2685048-DC10-4A07-AD59-30428EC33A46}" presName="pictRect" presStyleLbl="nod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dgm:spPr>
    </dgm:pt>
    <dgm:pt modelId="{DF3FAB5E-E4EC-45B6-8C13-4A4ED5D20C7E}" type="pres">
      <dgm:prSet presAssocID="{E2685048-DC10-4A07-AD59-30428EC33A46}" presName="textRect" presStyleLbl="revTx" presStyleIdx="0" presStyleCnt="10" custLinFactNeighborY="1080">
        <dgm:presLayoutVars>
          <dgm:bulletEnabled val="1"/>
        </dgm:presLayoutVars>
      </dgm:prSet>
      <dgm:spPr/>
    </dgm:pt>
    <dgm:pt modelId="{0608BD5A-E2A4-4B80-BE96-10815B60ABAF}" type="pres">
      <dgm:prSet presAssocID="{A129A7EE-EE97-4E3C-ACA3-2E245F7431EB}" presName="sibTrans" presStyleLbl="sibTrans2D1" presStyleIdx="0" presStyleCnt="0"/>
      <dgm:spPr/>
    </dgm:pt>
    <dgm:pt modelId="{9187CD61-1228-49F6-808B-7FC46645B7E4}" type="pres">
      <dgm:prSet presAssocID="{B7B8659A-E0CA-43F5-A0C4-4E2EEE8BFAF3}" presName="compNode" presStyleCnt="0"/>
      <dgm:spPr/>
    </dgm:pt>
    <dgm:pt modelId="{EB4A175E-03C1-4E42-9818-750CD90464C7}" type="pres">
      <dgm:prSet presAssocID="{B7B8659A-E0CA-43F5-A0C4-4E2EEE8BFAF3}" presName="pictRect" presStyleLbl="node1" presStyleIdx="1" presStyleCnt="10"/>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E953AA4B-70C5-4F26-80E8-D5DD37B886CC}" type="pres">
      <dgm:prSet presAssocID="{B7B8659A-E0CA-43F5-A0C4-4E2EEE8BFAF3}" presName="textRect" presStyleLbl="revTx" presStyleIdx="1" presStyleCnt="10" custLinFactNeighborY="1080">
        <dgm:presLayoutVars>
          <dgm:bulletEnabled val="1"/>
        </dgm:presLayoutVars>
      </dgm:prSet>
      <dgm:spPr/>
    </dgm:pt>
    <dgm:pt modelId="{7632F94B-AC8E-49ED-888C-572459EFA51E}" type="pres">
      <dgm:prSet presAssocID="{BEC89A8D-1BD0-4FBD-92DC-AA1829245D5C}" presName="sibTrans" presStyleLbl="sibTrans2D1" presStyleIdx="0" presStyleCnt="0"/>
      <dgm:spPr/>
    </dgm:pt>
    <dgm:pt modelId="{EC70E6FD-0C50-4E23-A65D-D72751F96C46}" type="pres">
      <dgm:prSet presAssocID="{FE9DCFCF-C678-428E-A6E6-5BF5064CBBD9}" presName="compNode" presStyleCnt="0"/>
      <dgm:spPr/>
    </dgm:pt>
    <dgm:pt modelId="{5B2CC774-271E-4AEF-9091-4ADD6101A6CC}" type="pres">
      <dgm:prSet presAssocID="{FE9DCFCF-C678-428E-A6E6-5BF5064CBBD9}" presName="pictRect" presStyleLbl="node1" presStyleIdx="2" presStyleCnt="10"/>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583BB655-A09A-4C26-B6B8-205B0D22889B}" type="pres">
      <dgm:prSet presAssocID="{FE9DCFCF-C678-428E-A6E6-5BF5064CBBD9}" presName="textRect" presStyleLbl="revTx" presStyleIdx="2" presStyleCnt="10" custLinFactNeighborY="1080">
        <dgm:presLayoutVars>
          <dgm:bulletEnabled val="1"/>
        </dgm:presLayoutVars>
      </dgm:prSet>
      <dgm:spPr/>
    </dgm:pt>
    <dgm:pt modelId="{6060910A-6F5F-4A49-AF9B-75B3FC826176}" type="pres">
      <dgm:prSet presAssocID="{4904975B-F730-4A04-B34F-6A1A5164820F}" presName="sibTrans" presStyleLbl="sibTrans2D1" presStyleIdx="0" presStyleCnt="0"/>
      <dgm:spPr/>
    </dgm:pt>
    <dgm:pt modelId="{4C3CA3A2-8D25-4DCA-921D-8F4C452439DC}" type="pres">
      <dgm:prSet presAssocID="{A498895D-9746-4E0C-9892-A95131112A4A}" presName="compNode" presStyleCnt="0"/>
      <dgm:spPr/>
    </dgm:pt>
    <dgm:pt modelId="{0FF63EF9-0853-461E-B531-9CA2D441896D}" type="pres">
      <dgm:prSet presAssocID="{A498895D-9746-4E0C-9892-A95131112A4A}" presName="pictRect" presStyleLbl="node1" presStyleIdx="3" presStyleCnt="10"/>
      <dgm:spPr>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dgm:spPr>
    </dgm:pt>
    <dgm:pt modelId="{E0BEEA58-718E-48F9-9AA5-0671386B6F63}" type="pres">
      <dgm:prSet presAssocID="{A498895D-9746-4E0C-9892-A95131112A4A}" presName="textRect" presStyleLbl="revTx" presStyleIdx="3" presStyleCnt="10" custLinFactNeighborY="1080">
        <dgm:presLayoutVars>
          <dgm:bulletEnabled val="1"/>
        </dgm:presLayoutVars>
      </dgm:prSet>
      <dgm:spPr/>
    </dgm:pt>
    <dgm:pt modelId="{24CE9E93-BD6D-40EE-B87B-45C246085535}" type="pres">
      <dgm:prSet presAssocID="{C829212F-27CE-4A6E-AC10-6E411E558476}" presName="sibTrans" presStyleLbl="sibTrans2D1" presStyleIdx="0" presStyleCnt="0"/>
      <dgm:spPr/>
    </dgm:pt>
    <dgm:pt modelId="{A2E268D9-B254-45A9-93EB-E17D688E49E8}" type="pres">
      <dgm:prSet presAssocID="{AD450076-F82D-4ECF-8721-33B06739B87B}" presName="compNode" presStyleCnt="0"/>
      <dgm:spPr/>
    </dgm:pt>
    <dgm:pt modelId="{72623D6C-4822-455A-90C3-902A480E2487}" type="pres">
      <dgm:prSet presAssocID="{AD450076-F82D-4ECF-8721-33B06739B87B}" presName="pictRect" presStyleLbl="nod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1000" r="-11000"/>
          </a:stretch>
        </a:blipFill>
      </dgm:spPr>
    </dgm:pt>
    <dgm:pt modelId="{B70DF2A8-A07B-45AF-A74E-6EA575E9DE48}" type="pres">
      <dgm:prSet presAssocID="{AD450076-F82D-4ECF-8721-33B06739B87B}" presName="textRect" presStyleLbl="revTx" presStyleIdx="4" presStyleCnt="10" custLinFactNeighborY="1080">
        <dgm:presLayoutVars>
          <dgm:bulletEnabled val="1"/>
        </dgm:presLayoutVars>
      </dgm:prSet>
      <dgm:spPr/>
    </dgm:pt>
    <dgm:pt modelId="{09DF7532-71DA-4FEC-B55E-CDA2B4BE6E25}" type="pres">
      <dgm:prSet presAssocID="{2709011F-F997-4A05-ACBC-D614FA89EFCE}" presName="sibTrans" presStyleLbl="sibTrans2D1" presStyleIdx="0" presStyleCnt="0"/>
      <dgm:spPr/>
    </dgm:pt>
    <dgm:pt modelId="{03487F88-F3A2-4F48-B3B0-BCE71FC41625}" type="pres">
      <dgm:prSet presAssocID="{BA78F7B9-AC0C-4590-891D-9D13D39BB005}" presName="compNode" presStyleCnt="0"/>
      <dgm:spPr/>
    </dgm:pt>
    <dgm:pt modelId="{32994364-18A1-4F17-B52B-741F1D310D57}" type="pres">
      <dgm:prSet presAssocID="{BA78F7B9-AC0C-4590-891D-9D13D39BB005}" presName="pictRect" presStyleLbl="node1" presStyleIdx="5" presStyleCnt="10"/>
      <dgm:spPr>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742D2263-67DD-433B-92C9-100FA787085E}" type="pres">
      <dgm:prSet presAssocID="{BA78F7B9-AC0C-4590-891D-9D13D39BB005}" presName="textRect" presStyleLbl="revTx" presStyleIdx="5" presStyleCnt="10">
        <dgm:presLayoutVars>
          <dgm:bulletEnabled val="1"/>
        </dgm:presLayoutVars>
      </dgm:prSet>
      <dgm:spPr/>
    </dgm:pt>
    <dgm:pt modelId="{1B2672BB-7396-4E12-B7EE-42D3E4CBC7E8}" type="pres">
      <dgm:prSet presAssocID="{FB239C77-1B11-4245-903C-DCC5D4E37AF2}" presName="sibTrans" presStyleLbl="sibTrans2D1" presStyleIdx="0" presStyleCnt="0"/>
      <dgm:spPr/>
    </dgm:pt>
    <dgm:pt modelId="{FC80A5E3-97B9-423A-AA58-5BED15EC2ED2}" type="pres">
      <dgm:prSet presAssocID="{F001E802-64D5-419B-9608-1421640A50E0}" presName="compNode" presStyleCnt="0"/>
      <dgm:spPr/>
    </dgm:pt>
    <dgm:pt modelId="{E8593ADF-3A89-4400-BD1E-7B40B15708DB}" type="pres">
      <dgm:prSet presAssocID="{F001E802-64D5-419B-9608-1421640A50E0}" presName="pictRect" presStyleLbl="node1" presStyleIdx="6" presStyleCnt="10"/>
      <dgm:spPr>
        <a:blipFill>
          <a:blip xmlns:r="http://schemas.openxmlformats.org/officeDocument/2006/relationships" r:embed="rId7">
            <a:extLst>
              <a:ext uri="{28A0092B-C50C-407E-A947-70E740481C1C}">
                <a14:useLocalDpi xmlns:a14="http://schemas.microsoft.com/office/drawing/2010/main" val="0"/>
              </a:ext>
            </a:extLst>
          </a:blip>
          <a:srcRect/>
          <a:stretch>
            <a:fillRect l="-11000" r="-11000"/>
          </a:stretch>
        </a:blipFill>
      </dgm:spPr>
    </dgm:pt>
    <dgm:pt modelId="{6FF58407-8BEB-4FF1-914A-770B6F631E7D}" type="pres">
      <dgm:prSet presAssocID="{F001E802-64D5-419B-9608-1421640A50E0}" presName="textRect" presStyleLbl="revTx" presStyleIdx="6" presStyleCnt="10">
        <dgm:presLayoutVars>
          <dgm:bulletEnabled val="1"/>
        </dgm:presLayoutVars>
      </dgm:prSet>
      <dgm:spPr/>
    </dgm:pt>
    <dgm:pt modelId="{63D51A85-7443-4D2F-8F66-BFF73695D1D4}" type="pres">
      <dgm:prSet presAssocID="{1290300B-B140-44B2-AA67-DA59A06F676C}" presName="sibTrans" presStyleLbl="sibTrans2D1" presStyleIdx="0" presStyleCnt="0"/>
      <dgm:spPr/>
    </dgm:pt>
    <dgm:pt modelId="{35B39275-3F81-43DE-A4D8-6E07AA2DB799}" type="pres">
      <dgm:prSet presAssocID="{4F5CD9BD-F11C-4F68-8F18-026EC870FE2E}" presName="compNode" presStyleCnt="0"/>
      <dgm:spPr/>
    </dgm:pt>
    <dgm:pt modelId="{A5E46363-C7D9-4188-AB5A-E11C43EA8D8D}" type="pres">
      <dgm:prSet presAssocID="{4F5CD9BD-F11C-4F68-8F18-026EC870FE2E}" presName="pictRect" presStyleLbl="nod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11000" r="-11000"/>
          </a:stretch>
        </a:blipFill>
      </dgm:spPr>
    </dgm:pt>
    <dgm:pt modelId="{8033880F-BF73-4003-AB0A-EF3CCB939837}" type="pres">
      <dgm:prSet presAssocID="{4F5CD9BD-F11C-4F68-8F18-026EC870FE2E}" presName="textRect" presStyleLbl="revTx" presStyleIdx="7" presStyleCnt="10" custLinFactNeighborY="1080">
        <dgm:presLayoutVars>
          <dgm:bulletEnabled val="1"/>
        </dgm:presLayoutVars>
      </dgm:prSet>
      <dgm:spPr/>
    </dgm:pt>
    <dgm:pt modelId="{34117D63-730E-4A53-B979-D01AA36AAB69}" type="pres">
      <dgm:prSet presAssocID="{03FE7E96-DF66-4ACC-8C80-78F70C842F61}" presName="sibTrans" presStyleLbl="sibTrans2D1" presStyleIdx="0" presStyleCnt="0"/>
      <dgm:spPr/>
    </dgm:pt>
    <dgm:pt modelId="{7312187E-07D8-45B8-8AC0-3F8DBAB3961F}" type="pres">
      <dgm:prSet presAssocID="{B7C18381-1308-459B-9830-B3B06C5C82DA}" presName="compNode" presStyleCnt="0"/>
      <dgm:spPr/>
    </dgm:pt>
    <dgm:pt modelId="{A97FCAD2-A5C9-4FC5-B4C9-F5E097B6CE72}" type="pres">
      <dgm:prSet presAssocID="{B7C18381-1308-459B-9830-B3B06C5C82DA}" presName="pictRect" presStyleLbl="node1" presStyleIdx="8" presStyleCnt="10"/>
      <dgm:spPr>
        <a:blipFill>
          <a:blip xmlns:r="http://schemas.openxmlformats.org/officeDocument/2006/relationships" r:embed="rId9">
            <a:extLst>
              <a:ext uri="{28A0092B-C50C-407E-A947-70E740481C1C}">
                <a14:useLocalDpi xmlns:a14="http://schemas.microsoft.com/office/drawing/2010/main" val="0"/>
              </a:ext>
            </a:extLst>
          </a:blip>
          <a:srcRect/>
          <a:stretch>
            <a:fillRect l="-4000" r="-4000"/>
          </a:stretch>
        </a:blipFill>
      </dgm:spPr>
    </dgm:pt>
    <dgm:pt modelId="{03F7530A-9CAD-4085-ABDC-70E9E5A1A471}" type="pres">
      <dgm:prSet presAssocID="{B7C18381-1308-459B-9830-B3B06C5C82DA}" presName="textRect" presStyleLbl="revTx" presStyleIdx="8" presStyleCnt="10" custLinFactNeighborY="1080">
        <dgm:presLayoutVars>
          <dgm:bulletEnabled val="1"/>
        </dgm:presLayoutVars>
      </dgm:prSet>
      <dgm:spPr/>
    </dgm:pt>
    <dgm:pt modelId="{EC7C0005-57B7-4830-8866-7EC2DD31324A}" type="pres">
      <dgm:prSet presAssocID="{FD229468-1D7E-4051-9728-503E62F3EF01}" presName="sibTrans" presStyleLbl="sibTrans2D1" presStyleIdx="0" presStyleCnt="0"/>
      <dgm:spPr/>
    </dgm:pt>
    <dgm:pt modelId="{6F405BAF-7A4C-47C1-88C5-FE002DC6D90C}" type="pres">
      <dgm:prSet presAssocID="{86ED6B64-BA92-4AA6-8922-983BC9574759}" presName="compNode" presStyleCnt="0"/>
      <dgm:spPr/>
    </dgm:pt>
    <dgm:pt modelId="{32E3E90C-D4FA-4DDC-88CD-27C13F447971}" type="pres">
      <dgm:prSet presAssocID="{86ED6B64-BA92-4AA6-8922-983BC9574759}" presName="pictRect" presStyleLbl="node1" presStyleIdx="9" presStyleCnt="10" custLinFactNeighborX="1586" custLinFactNeighborY="-4817"/>
      <dgm:spPr>
        <a:blipFill>
          <a:blip xmlns:r="http://schemas.openxmlformats.org/officeDocument/2006/relationships" r:embed="rId10">
            <a:extLst>
              <a:ext uri="{28A0092B-C50C-407E-A947-70E740481C1C}">
                <a14:useLocalDpi xmlns:a14="http://schemas.microsoft.com/office/drawing/2010/main" val="0"/>
              </a:ext>
            </a:extLst>
          </a:blip>
          <a:srcRect/>
          <a:stretch>
            <a:fillRect t="-8000" b="-8000"/>
          </a:stretch>
        </a:blipFill>
      </dgm:spPr>
    </dgm:pt>
    <dgm:pt modelId="{B8D8E529-59CF-4B8C-AB9C-140B9E1725EF}" type="pres">
      <dgm:prSet presAssocID="{86ED6B64-BA92-4AA6-8922-983BC9574759}" presName="textRect" presStyleLbl="revTx" presStyleIdx="9" presStyleCnt="10" custLinFactNeighborY="1080">
        <dgm:presLayoutVars>
          <dgm:bulletEnabled val="1"/>
        </dgm:presLayoutVars>
      </dgm:prSet>
      <dgm:spPr/>
    </dgm:pt>
  </dgm:ptLst>
  <dgm:cxnLst>
    <dgm:cxn modelId="{9819F808-7FCE-4F1B-8DFD-FC63447BBB4B}" srcId="{0ECE380E-6D8B-43B3-A0FB-D11B63179636}" destId="{4F5CD9BD-F11C-4F68-8F18-026EC870FE2E}" srcOrd="7" destOrd="0" parTransId="{320449BB-7EBA-4CFD-8527-3E968D6E6D65}" sibTransId="{03FE7E96-DF66-4ACC-8C80-78F70C842F61}"/>
    <dgm:cxn modelId="{88513320-2119-4DFF-A965-4B5AC6755A2A}" type="presOf" srcId="{B7C18381-1308-459B-9830-B3B06C5C82DA}" destId="{03F7530A-9CAD-4085-ABDC-70E9E5A1A471}" srcOrd="0" destOrd="0" presId="urn:microsoft.com/office/officeart/2005/8/layout/pList1"/>
    <dgm:cxn modelId="{6AE54628-B078-43F3-BFD1-2E4734D258B8}" srcId="{0ECE380E-6D8B-43B3-A0FB-D11B63179636}" destId="{BA78F7B9-AC0C-4590-891D-9D13D39BB005}" srcOrd="5" destOrd="0" parTransId="{90FF7B2F-6984-4C0E-864E-B4D6D6134310}" sibTransId="{FB239C77-1B11-4245-903C-DCC5D4E37AF2}"/>
    <dgm:cxn modelId="{67C7DC5C-B812-49A1-AE75-9F9A9E11E314}" type="presOf" srcId="{BEC89A8D-1BD0-4FBD-92DC-AA1829245D5C}" destId="{7632F94B-AC8E-49ED-888C-572459EFA51E}" srcOrd="0" destOrd="0" presId="urn:microsoft.com/office/officeart/2005/8/layout/pList1"/>
    <dgm:cxn modelId="{3E4F7843-BB50-4390-91CD-0E601939C8A3}" type="presOf" srcId="{F001E802-64D5-419B-9608-1421640A50E0}" destId="{6FF58407-8BEB-4FF1-914A-770B6F631E7D}" srcOrd="0" destOrd="0" presId="urn:microsoft.com/office/officeart/2005/8/layout/pList1"/>
    <dgm:cxn modelId="{ED121D45-B8DB-44DA-BA1A-417C2DE1587D}" type="presOf" srcId="{FB239C77-1B11-4245-903C-DCC5D4E37AF2}" destId="{1B2672BB-7396-4E12-B7EE-42D3E4CBC7E8}" srcOrd="0" destOrd="0" presId="urn:microsoft.com/office/officeart/2005/8/layout/pList1"/>
    <dgm:cxn modelId="{0B5BCF47-3CB2-4637-B443-71A0952C3E7A}" type="presOf" srcId="{A498895D-9746-4E0C-9892-A95131112A4A}" destId="{E0BEEA58-718E-48F9-9AA5-0671386B6F63}" srcOrd="0" destOrd="0" presId="urn:microsoft.com/office/officeart/2005/8/layout/pList1"/>
    <dgm:cxn modelId="{16EE674D-7753-4A95-BBF6-AE3AC431A9D9}" srcId="{0ECE380E-6D8B-43B3-A0FB-D11B63179636}" destId="{F001E802-64D5-419B-9608-1421640A50E0}" srcOrd="6" destOrd="0" parTransId="{981D947E-6FD1-4FB2-B8FA-BBEDA28F2058}" sibTransId="{1290300B-B140-44B2-AA67-DA59A06F676C}"/>
    <dgm:cxn modelId="{1A19FE73-26E9-48BE-B5C7-D7B240F8DD8D}" type="presOf" srcId="{C829212F-27CE-4A6E-AC10-6E411E558476}" destId="{24CE9E93-BD6D-40EE-B87B-45C246085535}" srcOrd="0" destOrd="0" presId="urn:microsoft.com/office/officeart/2005/8/layout/pList1"/>
    <dgm:cxn modelId="{A8B20678-F98B-431F-BDEC-CD500C0FDBAE}" srcId="{0ECE380E-6D8B-43B3-A0FB-D11B63179636}" destId="{FE9DCFCF-C678-428E-A6E6-5BF5064CBBD9}" srcOrd="2" destOrd="0" parTransId="{1E495408-9065-44AE-99CF-DF4304008D9F}" sibTransId="{4904975B-F730-4A04-B34F-6A1A5164820F}"/>
    <dgm:cxn modelId="{BF101059-E625-47CF-9089-9F8E0584437B}" type="presOf" srcId="{4904975B-F730-4A04-B34F-6A1A5164820F}" destId="{6060910A-6F5F-4A49-AF9B-75B3FC826176}" srcOrd="0" destOrd="0" presId="urn:microsoft.com/office/officeart/2005/8/layout/pList1"/>
    <dgm:cxn modelId="{B158E379-56A6-4F90-8588-60B01C56B3D7}" srcId="{0ECE380E-6D8B-43B3-A0FB-D11B63179636}" destId="{A498895D-9746-4E0C-9892-A95131112A4A}" srcOrd="3" destOrd="0" parTransId="{D547BE3B-4968-486F-BB53-FF6C97B31178}" sibTransId="{C829212F-27CE-4A6E-AC10-6E411E558476}"/>
    <dgm:cxn modelId="{F1F07B7D-F46A-4AA0-818A-D03FCBA7A1F6}" type="presOf" srcId="{03FE7E96-DF66-4ACC-8C80-78F70C842F61}" destId="{34117D63-730E-4A53-B979-D01AA36AAB69}" srcOrd="0" destOrd="0" presId="urn:microsoft.com/office/officeart/2005/8/layout/pList1"/>
    <dgm:cxn modelId="{5995CC82-E8BF-4AD5-A4DD-B0E861E96175}" type="presOf" srcId="{FD229468-1D7E-4051-9728-503E62F3EF01}" destId="{EC7C0005-57B7-4830-8866-7EC2DD31324A}" srcOrd="0" destOrd="0" presId="urn:microsoft.com/office/officeart/2005/8/layout/pList1"/>
    <dgm:cxn modelId="{E89AF584-ADB0-40C8-A699-62719419929E}" type="presOf" srcId="{FE9DCFCF-C678-428E-A6E6-5BF5064CBBD9}" destId="{583BB655-A09A-4C26-B6B8-205B0D22889B}" srcOrd="0" destOrd="0" presId="urn:microsoft.com/office/officeart/2005/8/layout/pList1"/>
    <dgm:cxn modelId="{8EDAD685-2E54-4D92-94B8-DC26D8BBED86}" srcId="{0ECE380E-6D8B-43B3-A0FB-D11B63179636}" destId="{86ED6B64-BA92-4AA6-8922-983BC9574759}" srcOrd="9" destOrd="0" parTransId="{D8D526EE-3060-4B4E-A2FE-FFED16D987BE}" sibTransId="{98D68717-09A7-47BD-8259-4E2EB193E549}"/>
    <dgm:cxn modelId="{2074FC90-EAC0-40D9-A64C-5D3BF5B51D51}" srcId="{0ECE380E-6D8B-43B3-A0FB-D11B63179636}" destId="{B7C18381-1308-459B-9830-B3B06C5C82DA}" srcOrd="8" destOrd="0" parTransId="{F812BE61-7533-424B-ACE5-221AADDA8D61}" sibTransId="{FD229468-1D7E-4051-9728-503E62F3EF01}"/>
    <dgm:cxn modelId="{6206A79F-C704-473C-8B6E-60CD3560CE2E}" srcId="{0ECE380E-6D8B-43B3-A0FB-D11B63179636}" destId="{AD450076-F82D-4ECF-8721-33B06739B87B}" srcOrd="4" destOrd="0" parTransId="{70A77F1C-B690-48F7-B4A3-734330A0F500}" sibTransId="{2709011F-F997-4A05-ACBC-D614FA89EFCE}"/>
    <dgm:cxn modelId="{A63CE8A4-D2B6-4FAE-9671-16AE5BE7CFA8}" type="presOf" srcId="{0ECE380E-6D8B-43B3-A0FB-D11B63179636}" destId="{6503BCAB-2477-4F36-B136-82E543C7EC69}" srcOrd="0" destOrd="0" presId="urn:microsoft.com/office/officeart/2005/8/layout/pList1"/>
    <dgm:cxn modelId="{CE9425A8-5C87-4DC0-B6EF-BB1DD3A61048}" type="presOf" srcId="{A129A7EE-EE97-4E3C-ACA3-2E245F7431EB}" destId="{0608BD5A-E2A4-4B80-BE96-10815B60ABAF}" srcOrd="0" destOrd="0" presId="urn:microsoft.com/office/officeart/2005/8/layout/pList1"/>
    <dgm:cxn modelId="{0AAC8DA9-EA7A-4B9D-9F39-96D32A9BFE38}" srcId="{0ECE380E-6D8B-43B3-A0FB-D11B63179636}" destId="{E2685048-DC10-4A07-AD59-30428EC33A46}" srcOrd="0" destOrd="0" parTransId="{479A4564-ED4A-423A-AC72-9EDE23868E43}" sibTransId="{A129A7EE-EE97-4E3C-ACA3-2E245F7431EB}"/>
    <dgm:cxn modelId="{4E5959AC-485B-4BAE-8C58-E00ED432E106}" type="presOf" srcId="{2709011F-F997-4A05-ACBC-D614FA89EFCE}" destId="{09DF7532-71DA-4FEC-B55E-CDA2B4BE6E25}" srcOrd="0" destOrd="0" presId="urn:microsoft.com/office/officeart/2005/8/layout/pList1"/>
    <dgm:cxn modelId="{3DD758AE-B3B8-4119-B996-21C0B6833DB1}" type="presOf" srcId="{4F5CD9BD-F11C-4F68-8F18-026EC870FE2E}" destId="{8033880F-BF73-4003-AB0A-EF3CCB939837}" srcOrd="0" destOrd="0" presId="urn:microsoft.com/office/officeart/2005/8/layout/pList1"/>
    <dgm:cxn modelId="{455EF1BA-9667-4F8F-B977-EEA4E4C2B0BF}" type="presOf" srcId="{1290300B-B140-44B2-AA67-DA59A06F676C}" destId="{63D51A85-7443-4D2F-8F66-BFF73695D1D4}" srcOrd="0" destOrd="0" presId="urn:microsoft.com/office/officeart/2005/8/layout/pList1"/>
    <dgm:cxn modelId="{6C10E1BD-E454-4467-8A5B-0C62F32FDC64}" type="presOf" srcId="{86ED6B64-BA92-4AA6-8922-983BC9574759}" destId="{B8D8E529-59CF-4B8C-AB9C-140B9E1725EF}" srcOrd="0" destOrd="0" presId="urn:microsoft.com/office/officeart/2005/8/layout/pList1"/>
    <dgm:cxn modelId="{C3D71EE9-AAF5-44D5-968E-014E827DFEBF}" type="presOf" srcId="{AD450076-F82D-4ECF-8721-33B06739B87B}" destId="{B70DF2A8-A07B-45AF-A74E-6EA575E9DE48}" srcOrd="0" destOrd="0" presId="urn:microsoft.com/office/officeart/2005/8/layout/pList1"/>
    <dgm:cxn modelId="{2EC637FA-71E2-4200-AC21-E4D6AE226E96}" srcId="{0ECE380E-6D8B-43B3-A0FB-D11B63179636}" destId="{B7B8659A-E0CA-43F5-A0C4-4E2EEE8BFAF3}" srcOrd="1" destOrd="0" parTransId="{588ECC9E-FA96-4CDB-B12F-9544CD789A25}" sibTransId="{BEC89A8D-1BD0-4FBD-92DC-AA1829245D5C}"/>
    <dgm:cxn modelId="{15BA40FA-4DFA-45DC-9502-ECCB85B38540}" type="presOf" srcId="{E2685048-DC10-4A07-AD59-30428EC33A46}" destId="{DF3FAB5E-E4EC-45B6-8C13-4A4ED5D20C7E}" srcOrd="0" destOrd="0" presId="urn:microsoft.com/office/officeart/2005/8/layout/pList1"/>
    <dgm:cxn modelId="{BDEEFCFE-40D5-4D24-997E-CB7F0955859A}" type="presOf" srcId="{B7B8659A-E0CA-43F5-A0C4-4E2EEE8BFAF3}" destId="{E953AA4B-70C5-4F26-80E8-D5DD37B886CC}" srcOrd="0" destOrd="0" presId="urn:microsoft.com/office/officeart/2005/8/layout/pList1"/>
    <dgm:cxn modelId="{66A250FF-56BE-45FA-94BA-7622AC545735}" type="presOf" srcId="{BA78F7B9-AC0C-4590-891D-9D13D39BB005}" destId="{742D2263-67DD-433B-92C9-100FA787085E}" srcOrd="0" destOrd="0" presId="urn:microsoft.com/office/officeart/2005/8/layout/pList1"/>
    <dgm:cxn modelId="{26028855-8647-4818-A7B9-2FCAA10ADBDD}" type="presParOf" srcId="{6503BCAB-2477-4F36-B136-82E543C7EC69}" destId="{8605DD4E-52E9-4186-BCDC-72E12CC30CE8}" srcOrd="0" destOrd="0" presId="urn:microsoft.com/office/officeart/2005/8/layout/pList1"/>
    <dgm:cxn modelId="{758485AE-927C-454A-A1B5-CF446450D2A4}" type="presParOf" srcId="{8605DD4E-52E9-4186-BCDC-72E12CC30CE8}" destId="{2325B977-A526-4B05-8DB8-C35A10848061}" srcOrd="0" destOrd="0" presId="urn:microsoft.com/office/officeart/2005/8/layout/pList1"/>
    <dgm:cxn modelId="{ABB6DAAC-8B52-4D66-8FEB-7307196B5353}" type="presParOf" srcId="{8605DD4E-52E9-4186-BCDC-72E12CC30CE8}" destId="{DF3FAB5E-E4EC-45B6-8C13-4A4ED5D20C7E}" srcOrd="1" destOrd="0" presId="urn:microsoft.com/office/officeart/2005/8/layout/pList1"/>
    <dgm:cxn modelId="{CE106450-C51E-424C-99B3-BA4BA4B51460}" type="presParOf" srcId="{6503BCAB-2477-4F36-B136-82E543C7EC69}" destId="{0608BD5A-E2A4-4B80-BE96-10815B60ABAF}" srcOrd="1" destOrd="0" presId="urn:microsoft.com/office/officeart/2005/8/layout/pList1"/>
    <dgm:cxn modelId="{21FC7697-9D66-47B5-8B49-72416EBDAEE4}" type="presParOf" srcId="{6503BCAB-2477-4F36-B136-82E543C7EC69}" destId="{9187CD61-1228-49F6-808B-7FC46645B7E4}" srcOrd="2" destOrd="0" presId="urn:microsoft.com/office/officeart/2005/8/layout/pList1"/>
    <dgm:cxn modelId="{F3CAB530-7C9D-4722-B68E-88516A658E5F}" type="presParOf" srcId="{9187CD61-1228-49F6-808B-7FC46645B7E4}" destId="{EB4A175E-03C1-4E42-9818-750CD90464C7}" srcOrd="0" destOrd="0" presId="urn:microsoft.com/office/officeart/2005/8/layout/pList1"/>
    <dgm:cxn modelId="{74DCA427-37DF-4F09-B263-9FD966A47420}" type="presParOf" srcId="{9187CD61-1228-49F6-808B-7FC46645B7E4}" destId="{E953AA4B-70C5-4F26-80E8-D5DD37B886CC}" srcOrd="1" destOrd="0" presId="urn:microsoft.com/office/officeart/2005/8/layout/pList1"/>
    <dgm:cxn modelId="{5FA9478A-AE6D-4D5D-B8F2-740EE3240428}" type="presParOf" srcId="{6503BCAB-2477-4F36-B136-82E543C7EC69}" destId="{7632F94B-AC8E-49ED-888C-572459EFA51E}" srcOrd="3" destOrd="0" presId="urn:microsoft.com/office/officeart/2005/8/layout/pList1"/>
    <dgm:cxn modelId="{16017477-B9BB-4C39-8AEE-E0E620010A73}" type="presParOf" srcId="{6503BCAB-2477-4F36-B136-82E543C7EC69}" destId="{EC70E6FD-0C50-4E23-A65D-D72751F96C46}" srcOrd="4" destOrd="0" presId="urn:microsoft.com/office/officeart/2005/8/layout/pList1"/>
    <dgm:cxn modelId="{C8D05554-FC76-469D-AF51-6EA4FEE5472C}" type="presParOf" srcId="{EC70E6FD-0C50-4E23-A65D-D72751F96C46}" destId="{5B2CC774-271E-4AEF-9091-4ADD6101A6CC}" srcOrd="0" destOrd="0" presId="urn:microsoft.com/office/officeart/2005/8/layout/pList1"/>
    <dgm:cxn modelId="{E6148A18-38A5-40C7-81F1-EF0114022E1A}" type="presParOf" srcId="{EC70E6FD-0C50-4E23-A65D-D72751F96C46}" destId="{583BB655-A09A-4C26-B6B8-205B0D22889B}" srcOrd="1" destOrd="0" presId="urn:microsoft.com/office/officeart/2005/8/layout/pList1"/>
    <dgm:cxn modelId="{B6B89FDE-68A5-4E8C-BF3A-67676A23C616}" type="presParOf" srcId="{6503BCAB-2477-4F36-B136-82E543C7EC69}" destId="{6060910A-6F5F-4A49-AF9B-75B3FC826176}" srcOrd="5" destOrd="0" presId="urn:microsoft.com/office/officeart/2005/8/layout/pList1"/>
    <dgm:cxn modelId="{080CE62C-5520-4AC1-9643-86CC49DF754B}" type="presParOf" srcId="{6503BCAB-2477-4F36-B136-82E543C7EC69}" destId="{4C3CA3A2-8D25-4DCA-921D-8F4C452439DC}" srcOrd="6" destOrd="0" presId="urn:microsoft.com/office/officeart/2005/8/layout/pList1"/>
    <dgm:cxn modelId="{90A4B5C7-4BE2-473B-81D5-CDB39F3F3B35}" type="presParOf" srcId="{4C3CA3A2-8D25-4DCA-921D-8F4C452439DC}" destId="{0FF63EF9-0853-461E-B531-9CA2D441896D}" srcOrd="0" destOrd="0" presId="urn:microsoft.com/office/officeart/2005/8/layout/pList1"/>
    <dgm:cxn modelId="{2AAEC74A-8A0D-4500-8973-40CCA39692C2}" type="presParOf" srcId="{4C3CA3A2-8D25-4DCA-921D-8F4C452439DC}" destId="{E0BEEA58-718E-48F9-9AA5-0671386B6F63}" srcOrd="1" destOrd="0" presId="urn:microsoft.com/office/officeart/2005/8/layout/pList1"/>
    <dgm:cxn modelId="{39073927-0B89-47AD-9512-ECA9DCF49871}" type="presParOf" srcId="{6503BCAB-2477-4F36-B136-82E543C7EC69}" destId="{24CE9E93-BD6D-40EE-B87B-45C246085535}" srcOrd="7" destOrd="0" presId="urn:microsoft.com/office/officeart/2005/8/layout/pList1"/>
    <dgm:cxn modelId="{498458A2-DD4C-4722-AC57-91741EDD7D7A}" type="presParOf" srcId="{6503BCAB-2477-4F36-B136-82E543C7EC69}" destId="{A2E268D9-B254-45A9-93EB-E17D688E49E8}" srcOrd="8" destOrd="0" presId="urn:microsoft.com/office/officeart/2005/8/layout/pList1"/>
    <dgm:cxn modelId="{BB61CCFE-2AF6-4EAA-B63A-C3F6B6A4EBB3}" type="presParOf" srcId="{A2E268D9-B254-45A9-93EB-E17D688E49E8}" destId="{72623D6C-4822-455A-90C3-902A480E2487}" srcOrd="0" destOrd="0" presId="urn:microsoft.com/office/officeart/2005/8/layout/pList1"/>
    <dgm:cxn modelId="{7B42B479-9FE5-4653-95C6-8D5C49A92F4D}" type="presParOf" srcId="{A2E268D9-B254-45A9-93EB-E17D688E49E8}" destId="{B70DF2A8-A07B-45AF-A74E-6EA575E9DE48}" srcOrd="1" destOrd="0" presId="urn:microsoft.com/office/officeart/2005/8/layout/pList1"/>
    <dgm:cxn modelId="{3DBF1C46-4D9D-400F-8BC9-F311A34487AD}" type="presParOf" srcId="{6503BCAB-2477-4F36-B136-82E543C7EC69}" destId="{09DF7532-71DA-4FEC-B55E-CDA2B4BE6E25}" srcOrd="9" destOrd="0" presId="urn:microsoft.com/office/officeart/2005/8/layout/pList1"/>
    <dgm:cxn modelId="{62E486A8-F738-4C7E-A072-EB1CFBB2A909}" type="presParOf" srcId="{6503BCAB-2477-4F36-B136-82E543C7EC69}" destId="{03487F88-F3A2-4F48-B3B0-BCE71FC41625}" srcOrd="10" destOrd="0" presId="urn:microsoft.com/office/officeart/2005/8/layout/pList1"/>
    <dgm:cxn modelId="{33953B90-E8A2-42DD-81FD-DE7EAA63332C}" type="presParOf" srcId="{03487F88-F3A2-4F48-B3B0-BCE71FC41625}" destId="{32994364-18A1-4F17-B52B-741F1D310D57}" srcOrd="0" destOrd="0" presId="urn:microsoft.com/office/officeart/2005/8/layout/pList1"/>
    <dgm:cxn modelId="{72D71DFA-CA4C-42EA-9BF9-10CEB273BCA5}" type="presParOf" srcId="{03487F88-F3A2-4F48-B3B0-BCE71FC41625}" destId="{742D2263-67DD-433B-92C9-100FA787085E}" srcOrd="1" destOrd="0" presId="urn:microsoft.com/office/officeart/2005/8/layout/pList1"/>
    <dgm:cxn modelId="{CEC37B3E-A30A-4919-97B1-B1F821AEC243}" type="presParOf" srcId="{6503BCAB-2477-4F36-B136-82E543C7EC69}" destId="{1B2672BB-7396-4E12-B7EE-42D3E4CBC7E8}" srcOrd="11" destOrd="0" presId="urn:microsoft.com/office/officeart/2005/8/layout/pList1"/>
    <dgm:cxn modelId="{C0378CA0-67C5-464C-B1FE-C0608B77DC01}" type="presParOf" srcId="{6503BCAB-2477-4F36-B136-82E543C7EC69}" destId="{FC80A5E3-97B9-423A-AA58-5BED15EC2ED2}" srcOrd="12" destOrd="0" presId="urn:microsoft.com/office/officeart/2005/8/layout/pList1"/>
    <dgm:cxn modelId="{B1193FFD-192B-4FAA-A068-3D3754D4DED5}" type="presParOf" srcId="{FC80A5E3-97B9-423A-AA58-5BED15EC2ED2}" destId="{E8593ADF-3A89-4400-BD1E-7B40B15708DB}" srcOrd="0" destOrd="0" presId="urn:microsoft.com/office/officeart/2005/8/layout/pList1"/>
    <dgm:cxn modelId="{99839F44-1B9C-4548-9AE8-DA615667926B}" type="presParOf" srcId="{FC80A5E3-97B9-423A-AA58-5BED15EC2ED2}" destId="{6FF58407-8BEB-4FF1-914A-770B6F631E7D}" srcOrd="1" destOrd="0" presId="urn:microsoft.com/office/officeart/2005/8/layout/pList1"/>
    <dgm:cxn modelId="{DEDF0C89-83D8-4BC5-9662-4735C4AF14B9}" type="presParOf" srcId="{6503BCAB-2477-4F36-B136-82E543C7EC69}" destId="{63D51A85-7443-4D2F-8F66-BFF73695D1D4}" srcOrd="13" destOrd="0" presId="urn:microsoft.com/office/officeart/2005/8/layout/pList1"/>
    <dgm:cxn modelId="{780C08D1-C283-4C61-ABAB-0C194CF41D91}" type="presParOf" srcId="{6503BCAB-2477-4F36-B136-82E543C7EC69}" destId="{35B39275-3F81-43DE-A4D8-6E07AA2DB799}" srcOrd="14" destOrd="0" presId="urn:microsoft.com/office/officeart/2005/8/layout/pList1"/>
    <dgm:cxn modelId="{E47F9174-A47A-48A4-B456-C7CE08A40A17}" type="presParOf" srcId="{35B39275-3F81-43DE-A4D8-6E07AA2DB799}" destId="{A5E46363-C7D9-4188-AB5A-E11C43EA8D8D}" srcOrd="0" destOrd="0" presId="urn:microsoft.com/office/officeart/2005/8/layout/pList1"/>
    <dgm:cxn modelId="{81403A40-5CC6-450C-A90C-4204A0DFA7EC}" type="presParOf" srcId="{35B39275-3F81-43DE-A4D8-6E07AA2DB799}" destId="{8033880F-BF73-4003-AB0A-EF3CCB939837}" srcOrd="1" destOrd="0" presId="urn:microsoft.com/office/officeart/2005/8/layout/pList1"/>
    <dgm:cxn modelId="{FFDD8680-4342-46C9-A2F9-9F3800C362B3}" type="presParOf" srcId="{6503BCAB-2477-4F36-B136-82E543C7EC69}" destId="{34117D63-730E-4A53-B979-D01AA36AAB69}" srcOrd="15" destOrd="0" presId="urn:microsoft.com/office/officeart/2005/8/layout/pList1"/>
    <dgm:cxn modelId="{FCF50B87-442D-420F-B244-DB470854771A}" type="presParOf" srcId="{6503BCAB-2477-4F36-B136-82E543C7EC69}" destId="{7312187E-07D8-45B8-8AC0-3F8DBAB3961F}" srcOrd="16" destOrd="0" presId="urn:microsoft.com/office/officeart/2005/8/layout/pList1"/>
    <dgm:cxn modelId="{059573F1-3FCD-4468-978A-932ECB51E854}" type="presParOf" srcId="{7312187E-07D8-45B8-8AC0-3F8DBAB3961F}" destId="{A97FCAD2-A5C9-4FC5-B4C9-F5E097B6CE72}" srcOrd="0" destOrd="0" presId="urn:microsoft.com/office/officeart/2005/8/layout/pList1"/>
    <dgm:cxn modelId="{E5F7DFD8-AC09-4FDB-90E8-2F60E643995B}" type="presParOf" srcId="{7312187E-07D8-45B8-8AC0-3F8DBAB3961F}" destId="{03F7530A-9CAD-4085-ABDC-70E9E5A1A471}" srcOrd="1" destOrd="0" presId="urn:microsoft.com/office/officeart/2005/8/layout/pList1"/>
    <dgm:cxn modelId="{CEDC79F9-E556-4D29-A144-029FC2295791}" type="presParOf" srcId="{6503BCAB-2477-4F36-B136-82E543C7EC69}" destId="{EC7C0005-57B7-4830-8866-7EC2DD31324A}" srcOrd="17" destOrd="0" presId="urn:microsoft.com/office/officeart/2005/8/layout/pList1"/>
    <dgm:cxn modelId="{4BFB5C6D-FD07-4E61-A4D3-1516CC248119}" type="presParOf" srcId="{6503BCAB-2477-4F36-B136-82E543C7EC69}" destId="{6F405BAF-7A4C-47C1-88C5-FE002DC6D90C}" srcOrd="18" destOrd="0" presId="urn:microsoft.com/office/officeart/2005/8/layout/pList1"/>
    <dgm:cxn modelId="{CA7547A8-BDB6-4E81-990C-73B62A3C9D40}" type="presParOf" srcId="{6F405BAF-7A4C-47C1-88C5-FE002DC6D90C}" destId="{32E3E90C-D4FA-4DDC-88CD-27C13F447971}" srcOrd="0" destOrd="0" presId="urn:microsoft.com/office/officeart/2005/8/layout/pList1"/>
    <dgm:cxn modelId="{B1BAAA67-D229-4734-A405-65EE7FCD615B}" type="presParOf" srcId="{6F405BAF-7A4C-47C1-88C5-FE002DC6D90C}" destId="{B8D8E529-59CF-4B8C-AB9C-140B9E1725EF}"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DF301-A449-4D79-83E9-2138ECB14BFA}">
      <dsp:nvSpPr>
        <dsp:cNvPr id="0" name=""/>
        <dsp:cNvSpPr/>
      </dsp:nvSpPr>
      <dsp:spPr>
        <a:xfrm>
          <a:off x="0" y="329947"/>
          <a:ext cx="10315073" cy="121680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Clr>
              <a:srgbClr val="990033"/>
            </a:buClr>
            <a:buFontTx/>
            <a:buNone/>
          </a:pPr>
          <a:r>
            <a:rPr lang="en-GB" altLang="en-US" sz="2400" b="0" kern="1200" dirty="0">
              <a:solidFill>
                <a:schemeClr val="bg1"/>
              </a:solidFill>
              <a:latin typeface="+mj-lt"/>
              <a:cs typeface="Arial" panose="020B0604020202020204" pitchFamily="34" charset="0"/>
            </a:rPr>
            <a:t>Has needs for care and support (whether or not the local authority is meeting any of those needs) </a:t>
          </a:r>
          <a:r>
            <a:rPr lang="en-GB" altLang="en-US" sz="2400" b="1" kern="1200" dirty="0">
              <a:solidFill>
                <a:schemeClr val="bg1"/>
              </a:solidFill>
              <a:latin typeface="+mj-lt"/>
              <a:cs typeface="Arial" panose="020B0604020202020204" pitchFamily="34" charset="0"/>
            </a:rPr>
            <a:t>and;</a:t>
          </a:r>
          <a:endParaRPr lang="en-GB" sz="2400" kern="1200" dirty="0">
            <a:solidFill>
              <a:schemeClr val="bg1"/>
            </a:solidFill>
            <a:latin typeface="+mj-lt"/>
          </a:endParaRPr>
        </a:p>
      </dsp:txBody>
      <dsp:txXfrm>
        <a:off x="59399" y="389346"/>
        <a:ext cx="10196275" cy="1098002"/>
      </dsp:txXfrm>
    </dsp:sp>
    <dsp:sp modelId="{1FD2C150-9F22-433F-8A4C-C303FD64E0BF}">
      <dsp:nvSpPr>
        <dsp:cNvPr id="0" name=""/>
        <dsp:cNvSpPr/>
      </dsp:nvSpPr>
      <dsp:spPr>
        <a:xfrm>
          <a:off x="0" y="1733948"/>
          <a:ext cx="10315073" cy="1216800"/>
        </a:xfrm>
        <a:prstGeom prst="roundRect">
          <a:avLst/>
        </a:prstGeom>
        <a:solidFill>
          <a:schemeClr val="tx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altLang="en-US" sz="2400" b="0" kern="1200" dirty="0">
              <a:solidFill>
                <a:schemeClr val="bg1"/>
              </a:solidFill>
              <a:latin typeface="+mj-lt"/>
              <a:cs typeface="Arial" panose="020B0604020202020204" pitchFamily="34" charset="0"/>
            </a:rPr>
            <a:t>Is experiencing, or at risk of, abuse or neglect</a:t>
          </a:r>
          <a:r>
            <a:rPr lang="en-GB" altLang="en-US" sz="2400" b="1" kern="1200" dirty="0">
              <a:solidFill>
                <a:schemeClr val="bg1"/>
              </a:solidFill>
              <a:latin typeface="+mj-lt"/>
              <a:cs typeface="Arial" panose="020B0604020202020204" pitchFamily="34" charset="0"/>
            </a:rPr>
            <a:t>; and</a:t>
          </a:r>
          <a:r>
            <a:rPr lang="en-GB" altLang="en-US" sz="2400" b="1" kern="1200" dirty="0">
              <a:solidFill>
                <a:schemeClr val="bg1"/>
              </a:solidFill>
              <a:cs typeface="Arial" panose="020B0604020202020204" pitchFamily="34" charset="0"/>
            </a:rPr>
            <a:t>;</a:t>
          </a:r>
        </a:p>
      </dsp:txBody>
      <dsp:txXfrm>
        <a:off x="59399" y="1793347"/>
        <a:ext cx="10196275" cy="1098002"/>
      </dsp:txXfrm>
    </dsp:sp>
    <dsp:sp modelId="{B10FB171-7B24-4B4C-9DA0-A705E9C97BAF}">
      <dsp:nvSpPr>
        <dsp:cNvPr id="0" name=""/>
        <dsp:cNvSpPr/>
      </dsp:nvSpPr>
      <dsp:spPr>
        <a:xfrm>
          <a:off x="0" y="3137948"/>
          <a:ext cx="10315073" cy="1216800"/>
        </a:xfrm>
        <a:prstGeom prst="roundRect">
          <a:avLst/>
        </a:prstGeom>
        <a:solidFill>
          <a:srgbClr val="C00000">
            <a:alpha val="6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altLang="en-US" sz="2400" b="0" kern="1200" dirty="0">
              <a:solidFill>
                <a:schemeClr val="bg1"/>
              </a:solidFill>
              <a:latin typeface="+mj-lt"/>
              <a:cs typeface="Arial" panose="020B0604020202020204" pitchFamily="34" charset="0"/>
            </a:rPr>
            <a:t>As a result of those care and support needs is unable to protect themselves from either the risk of, or the experience of abuse or neglect.</a:t>
          </a:r>
        </a:p>
      </dsp:txBody>
      <dsp:txXfrm>
        <a:off x="59399" y="3197347"/>
        <a:ext cx="10196275"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5B977-A526-4B05-8DB8-C35A10848061}">
      <dsp:nvSpPr>
        <dsp:cNvPr id="0" name=""/>
        <dsp:cNvSpPr/>
      </dsp:nvSpPr>
      <dsp:spPr>
        <a:xfrm>
          <a:off x="5184" y="1135483"/>
          <a:ext cx="2467013" cy="1699772"/>
        </a:xfrm>
        <a:prstGeom prst="round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22000" b="-22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3FAB5E-E4EC-45B6-8C13-4A4ED5D20C7E}">
      <dsp:nvSpPr>
        <dsp:cNvPr id="0" name=""/>
        <dsp:cNvSpPr/>
      </dsp:nvSpPr>
      <dsp:spPr>
        <a:xfrm>
          <a:off x="5184" y="2835256"/>
          <a:ext cx="2467013" cy="915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rtl="0">
            <a:lnSpc>
              <a:spcPct val="90000"/>
            </a:lnSpc>
            <a:spcBef>
              <a:spcPct val="0"/>
            </a:spcBef>
            <a:spcAft>
              <a:spcPct val="35000"/>
            </a:spcAft>
            <a:buNone/>
          </a:pPr>
          <a:r>
            <a:rPr lang="en-GB" sz="3600" kern="1200" dirty="0">
              <a:solidFill>
                <a:schemeClr val="bg1"/>
              </a:solidFill>
            </a:rPr>
            <a:t>Emotional</a:t>
          </a:r>
        </a:p>
      </dsp:txBody>
      <dsp:txXfrm>
        <a:off x="5184" y="2835256"/>
        <a:ext cx="2467013" cy="915262"/>
      </dsp:txXfrm>
    </dsp:sp>
    <dsp:sp modelId="{0FF63EF9-0853-461E-B531-9CA2D441896D}">
      <dsp:nvSpPr>
        <dsp:cNvPr id="0" name=""/>
        <dsp:cNvSpPr/>
      </dsp:nvSpPr>
      <dsp:spPr>
        <a:xfrm>
          <a:off x="2719003" y="1135483"/>
          <a:ext cx="2467013" cy="1699772"/>
        </a:xfrm>
        <a:prstGeom prst="round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59000" b="-59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BEEA58-718E-48F9-9AA5-0671386B6F63}">
      <dsp:nvSpPr>
        <dsp:cNvPr id="0" name=""/>
        <dsp:cNvSpPr/>
      </dsp:nvSpPr>
      <dsp:spPr>
        <a:xfrm>
          <a:off x="2719003" y="2835256"/>
          <a:ext cx="2467013" cy="915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rtl="0">
            <a:lnSpc>
              <a:spcPct val="90000"/>
            </a:lnSpc>
            <a:spcBef>
              <a:spcPct val="0"/>
            </a:spcBef>
            <a:spcAft>
              <a:spcPct val="35000"/>
            </a:spcAft>
            <a:buNone/>
          </a:pPr>
          <a:r>
            <a:rPr lang="en-GB" sz="3600" kern="1200" dirty="0">
              <a:solidFill>
                <a:schemeClr val="bg1"/>
              </a:solidFill>
            </a:rPr>
            <a:t>Physical</a:t>
          </a:r>
        </a:p>
      </dsp:txBody>
      <dsp:txXfrm>
        <a:off x="2719003" y="2835256"/>
        <a:ext cx="2467013" cy="915262"/>
      </dsp:txXfrm>
    </dsp:sp>
    <dsp:sp modelId="{A97FCAD2-A5C9-4FC5-B4C9-F5E097B6CE72}">
      <dsp:nvSpPr>
        <dsp:cNvPr id="0" name=""/>
        <dsp:cNvSpPr/>
      </dsp:nvSpPr>
      <dsp:spPr>
        <a:xfrm>
          <a:off x="5387478" y="1144305"/>
          <a:ext cx="2467013" cy="1699772"/>
        </a:xfrm>
        <a:prstGeom prst="roundRect">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3F7530A-9CAD-4085-ABDC-70E9E5A1A471}">
      <dsp:nvSpPr>
        <dsp:cNvPr id="0" name=""/>
        <dsp:cNvSpPr/>
      </dsp:nvSpPr>
      <dsp:spPr>
        <a:xfrm>
          <a:off x="5432822" y="2835256"/>
          <a:ext cx="2467013" cy="915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rtl="0">
            <a:lnSpc>
              <a:spcPct val="90000"/>
            </a:lnSpc>
            <a:spcBef>
              <a:spcPct val="0"/>
            </a:spcBef>
            <a:spcAft>
              <a:spcPct val="35000"/>
            </a:spcAft>
            <a:buNone/>
          </a:pPr>
          <a:r>
            <a:rPr lang="en-GB" sz="3600" kern="1200" dirty="0">
              <a:solidFill>
                <a:schemeClr val="bg1"/>
              </a:solidFill>
            </a:rPr>
            <a:t>Sexual</a:t>
          </a:r>
        </a:p>
      </dsp:txBody>
      <dsp:txXfrm>
        <a:off x="5432822" y="2835256"/>
        <a:ext cx="2467013" cy="915262"/>
      </dsp:txXfrm>
    </dsp:sp>
    <dsp:sp modelId="{32E3E90C-D4FA-4DDC-88CD-27C13F447971}">
      <dsp:nvSpPr>
        <dsp:cNvPr id="0" name=""/>
        <dsp:cNvSpPr/>
      </dsp:nvSpPr>
      <dsp:spPr>
        <a:xfrm>
          <a:off x="8151825" y="1053605"/>
          <a:ext cx="2467013" cy="1699772"/>
        </a:xfrm>
        <a:prstGeom prst="roundRect">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8D8E529-59CF-4B8C-AB9C-140B9E1725EF}">
      <dsp:nvSpPr>
        <dsp:cNvPr id="0" name=""/>
        <dsp:cNvSpPr/>
      </dsp:nvSpPr>
      <dsp:spPr>
        <a:xfrm>
          <a:off x="8146640" y="2835256"/>
          <a:ext cx="2467013" cy="915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rtl="0">
            <a:lnSpc>
              <a:spcPct val="90000"/>
            </a:lnSpc>
            <a:spcBef>
              <a:spcPct val="0"/>
            </a:spcBef>
            <a:spcAft>
              <a:spcPct val="35000"/>
            </a:spcAft>
            <a:buNone/>
          </a:pPr>
          <a:r>
            <a:rPr lang="en-GB" sz="3600" kern="1200" dirty="0">
              <a:solidFill>
                <a:schemeClr val="bg1"/>
              </a:solidFill>
            </a:rPr>
            <a:t>Neglect</a:t>
          </a:r>
          <a:r>
            <a:rPr lang="en-GB" sz="3600" kern="1200" dirty="0"/>
            <a:t> </a:t>
          </a:r>
        </a:p>
      </dsp:txBody>
      <dsp:txXfrm>
        <a:off x="8146640" y="2835256"/>
        <a:ext cx="2467013" cy="9152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F93E2-19B4-4EDF-AF36-B99B42AF7DC3}">
      <dsp:nvSpPr>
        <dsp:cNvPr id="0" name=""/>
        <dsp:cNvSpPr/>
      </dsp:nvSpPr>
      <dsp:spPr>
        <a:xfrm>
          <a:off x="260019" y="2151"/>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Unexplained changes in behaviour or personality </a:t>
          </a:r>
          <a:endParaRPr lang="en-US" sz="1900" kern="1200"/>
        </a:p>
      </dsp:txBody>
      <dsp:txXfrm>
        <a:off x="260019" y="2151"/>
        <a:ext cx="2464481" cy="1478688"/>
      </dsp:txXfrm>
    </dsp:sp>
    <dsp:sp modelId="{29F801A6-ACC2-4EE3-9593-66870A193D40}">
      <dsp:nvSpPr>
        <dsp:cNvPr id="0" name=""/>
        <dsp:cNvSpPr/>
      </dsp:nvSpPr>
      <dsp:spPr>
        <a:xfrm>
          <a:off x="2970948" y="2151"/>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Becoming withdrawn/seeming anxious</a:t>
          </a:r>
          <a:endParaRPr lang="en-US" sz="1900" kern="1200"/>
        </a:p>
      </dsp:txBody>
      <dsp:txXfrm>
        <a:off x="2970948" y="2151"/>
        <a:ext cx="2464481" cy="1478688"/>
      </dsp:txXfrm>
    </dsp:sp>
    <dsp:sp modelId="{C553C9D5-8120-4910-9F79-FA8EE601CF50}">
      <dsp:nvSpPr>
        <dsp:cNvPr id="0" name=""/>
        <dsp:cNvSpPr/>
      </dsp:nvSpPr>
      <dsp:spPr>
        <a:xfrm>
          <a:off x="5681878" y="2151"/>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Becoming uncharacteristically aggressive</a:t>
          </a:r>
          <a:endParaRPr lang="en-US" sz="1900" kern="1200" dirty="0"/>
        </a:p>
      </dsp:txBody>
      <dsp:txXfrm>
        <a:off x="5681878" y="2151"/>
        <a:ext cx="2464481" cy="1478688"/>
      </dsp:txXfrm>
    </dsp:sp>
    <dsp:sp modelId="{4EECE1B1-3716-49DD-9F97-175AC36559B6}">
      <dsp:nvSpPr>
        <dsp:cNvPr id="0" name=""/>
        <dsp:cNvSpPr/>
      </dsp:nvSpPr>
      <dsp:spPr>
        <a:xfrm>
          <a:off x="8392808" y="2151"/>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Lack of social skills and few friends, if any</a:t>
          </a:r>
          <a:endParaRPr lang="en-US" sz="1900" kern="1200"/>
        </a:p>
      </dsp:txBody>
      <dsp:txXfrm>
        <a:off x="8392808" y="2151"/>
        <a:ext cx="2464481" cy="1478688"/>
      </dsp:txXfrm>
    </dsp:sp>
    <dsp:sp modelId="{6650D4B0-C82F-43F7-805E-90969252EE66}">
      <dsp:nvSpPr>
        <dsp:cNvPr id="0" name=""/>
        <dsp:cNvSpPr/>
      </dsp:nvSpPr>
      <dsp:spPr>
        <a:xfrm>
          <a:off x="260019" y="1727289"/>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Poor bond or relationship with a parent</a:t>
          </a:r>
          <a:endParaRPr lang="en-US" sz="1900" kern="1200" dirty="0"/>
        </a:p>
      </dsp:txBody>
      <dsp:txXfrm>
        <a:off x="260019" y="1727289"/>
        <a:ext cx="2464481" cy="1478688"/>
      </dsp:txXfrm>
    </dsp:sp>
    <dsp:sp modelId="{8BE8CF09-7BD6-4B07-9944-C7881CC73739}">
      <dsp:nvSpPr>
        <dsp:cNvPr id="0" name=""/>
        <dsp:cNvSpPr/>
      </dsp:nvSpPr>
      <dsp:spPr>
        <a:xfrm>
          <a:off x="2970948" y="1727289"/>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Isolation</a:t>
          </a:r>
        </a:p>
      </dsp:txBody>
      <dsp:txXfrm>
        <a:off x="2970948" y="1727289"/>
        <a:ext cx="2464481" cy="1478688"/>
      </dsp:txXfrm>
    </dsp:sp>
    <dsp:sp modelId="{1C42DE9E-7E60-4296-92C9-4F17285FDF89}">
      <dsp:nvSpPr>
        <dsp:cNvPr id="0" name=""/>
        <dsp:cNvSpPr/>
      </dsp:nvSpPr>
      <dsp:spPr>
        <a:xfrm>
          <a:off x="5681878" y="1727289"/>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Restrictive movements or access to personal resources</a:t>
          </a:r>
        </a:p>
      </dsp:txBody>
      <dsp:txXfrm>
        <a:off x="5681878" y="1727289"/>
        <a:ext cx="2464481" cy="1478688"/>
      </dsp:txXfrm>
    </dsp:sp>
    <dsp:sp modelId="{371D624D-F003-44DC-BEEE-B41B2DE3746C}">
      <dsp:nvSpPr>
        <dsp:cNvPr id="0" name=""/>
        <dsp:cNvSpPr/>
      </dsp:nvSpPr>
      <dsp:spPr>
        <a:xfrm>
          <a:off x="8392808" y="1727289"/>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Knowledge of adult issues inappropriate for their age</a:t>
          </a:r>
          <a:endParaRPr lang="en-US" sz="1900" kern="1200"/>
        </a:p>
      </dsp:txBody>
      <dsp:txXfrm>
        <a:off x="8392808" y="1727289"/>
        <a:ext cx="2464481" cy="1478688"/>
      </dsp:txXfrm>
    </dsp:sp>
    <dsp:sp modelId="{E1FEECFD-383C-4112-9513-335AC8281CA8}">
      <dsp:nvSpPr>
        <dsp:cNvPr id="0" name=""/>
        <dsp:cNvSpPr/>
      </dsp:nvSpPr>
      <dsp:spPr>
        <a:xfrm>
          <a:off x="260019" y="3452426"/>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Running away or going missing</a:t>
          </a:r>
          <a:endParaRPr lang="en-US" sz="1900" kern="1200"/>
        </a:p>
      </dsp:txBody>
      <dsp:txXfrm>
        <a:off x="260019" y="3452426"/>
        <a:ext cx="2464481" cy="1478688"/>
      </dsp:txXfrm>
    </dsp:sp>
    <dsp:sp modelId="{C5B9CA7E-0FFE-477F-B16E-D82AF9D3788B}">
      <dsp:nvSpPr>
        <dsp:cNvPr id="0" name=""/>
        <dsp:cNvSpPr/>
      </dsp:nvSpPr>
      <dsp:spPr>
        <a:xfrm>
          <a:off x="2970948" y="3452426"/>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Always choosing to wear clothes that cover their body</a:t>
          </a:r>
          <a:endParaRPr lang="en-US" sz="1900" kern="1200"/>
        </a:p>
      </dsp:txBody>
      <dsp:txXfrm>
        <a:off x="2970948" y="3452426"/>
        <a:ext cx="2464481" cy="1478688"/>
      </dsp:txXfrm>
    </dsp:sp>
    <dsp:sp modelId="{29C50151-E8FC-4140-80B6-D859DEE4D36A}">
      <dsp:nvSpPr>
        <dsp:cNvPr id="0" name=""/>
        <dsp:cNvSpPr/>
      </dsp:nvSpPr>
      <dsp:spPr>
        <a:xfrm>
          <a:off x="5681878" y="3452426"/>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Unexplained injuries /inconsistent explanations </a:t>
          </a:r>
          <a:endParaRPr lang="en-US" sz="1900" kern="1200"/>
        </a:p>
      </dsp:txBody>
      <dsp:txXfrm>
        <a:off x="5681878" y="3452426"/>
        <a:ext cx="2464481" cy="1478688"/>
      </dsp:txXfrm>
    </dsp:sp>
    <dsp:sp modelId="{42C76C47-C29F-4ACF-A67C-E7CA33DBC214}">
      <dsp:nvSpPr>
        <dsp:cNvPr id="0" name=""/>
        <dsp:cNvSpPr/>
      </dsp:nvSpPr>
      <dsp:spPr>
        <a:xfrm>
          <a:off x="8392808" y="3452426"/>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You may also notice some concerning behaviour from adults who have children in their care</a:t>
          </a:r>
          <a:endParaRPr lang="en-US" sz="1900" kern="1200" dirty="0"/>
        </a:p>
      </dsp:txBody>
      <dsp:txXfrm>
        <a:off x="8392808" y="3452426"/>
        <a:ext cx="2464481" cy="14786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5B977-A526-4B05-8DB8-C35A10848061}">
      <dsp:nvSpPr>
        <dsp:cNvPr id="0" name=""/>
        <dsp:cNvSpPr/>
      </dsp:nvSpPr>
      <dsp:spPr>
        <a:xfrm>
          <a:off x="95758" y="1502"/>
          <a:ext cx="2064749" cy="1422612"/>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3FAB5E-E4EC-45B6-8C13-4A4ED5D20C7E}">
      <dsp:nvSpPr>
        <dsp:cNvPr id="0" name=""/>
        <dsp:cNvSpPr/>
      </dsp:nvSpPr>
      <dsp:spPr>
        <a:xfrm>
          <a:off x="95758" y="1432387"/>
          <a:ext cx="2064749" cy="76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GB" sz="2000" kern="1200" dirty="0">
              <a:solidFill>
                <a:schemeClr val="bg1"/>
              </a:solidFill>
            </a:rPr>
            <a:t>Psychological</a:t>
          </a:r>
        </a:p>
      </dsp:txBody>
      <dsp:txXfrm>
        <a:off x="95758" y="1432387"/>
        <a:ext cx="2064749" cy="766021"/>
      </dsp:txXfrm>
    </dsp:sp>
    <dsp:sp modelId="{EB4A175E-03C1-4E42-9818-750CD90464C7}">
      <dsp:nvSpPr>
        <dsp:cNvPr id="0" name=""/>
        <dsp:cNvSpPr/>
      </dsp:nvSpPr>
      <dsp:spPr>
        <a:xfrm>
          <a:off x="2367069" y="1502"/>
          <a:ext cx="2064749" cy="1422612"/>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953AA4B-70C5-4F26-80E8-D5DD37B886CC}">
      <dsp:nvSpPr>
        <dsp:cNvPr id="0" name=""/>
        <dsp:cNvSpPr/>
      </dsp:nvSpPr>
      <dsp:spPr>
        <a:xfrm>
          <a:off x="2367069" y="1432387"/>
          <a:ext cx="2064749" cy="76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GB" sz="2000" kern="1200" dirty="0">
              <a:solidFill>
                <a:schemeClr val="bg1"/>
              </a:solidFill>
            </a:rPr>
            <a:t>Self-Neglect</a:t>
          </a:r>
        </a:p>
      </dsp:txBody>
      <dsp:txXfrm>
        <a:off x="2367069" y="1432387"/>
        <a:ext cx="2064749" cy="766021"/>
      </dsp:txXfrm>
    </dsp:sp>
    <dsp:sp modelId="{5B2CC774-271E-4AEF-9091-4ADD6101A6CC}">
      <dsp:nvSpPr>
        <dsp:cNvPr id="0" name=""/>
        <dsp:cNvSpPr/>
      </dsp:nvSpPr>
      <dsp:spPr>
        <a:xfrm>
          <a:off x="4638379" y="1502"/>
          <a:ext cx="2064749" cy="1422612"/>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83BB655-A09A-4C26-B6B8-205B0D22889B}">
      <dsp:nvSpPr>
        <dsp:cNvPr id="0" name=""/>
        <dsp:cNvSpPr/>
      </dsp:nvSpPr>
      <dsp:spPr>
        <a:xfrm>
          <a:off x="4638379" y="1432387"/>
          <a:ext cx="2064749" cy="76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GB" sz="2000" kern="1200" dirty="0">
              <a:solidFill>
                <a:schemeClr val="bg1"/>
              </a:solidFill>
            </a:rPr>
            <a:t>Financial or Material</a:t>
          </a:r>
        </a:p>
      </dsp:txBody>
      <dsp:txXfrm>
        <a:off x="4638379" y="1432387"/>
        <a:ext cx="2064749" cy="766021"/>
      </dsp:txXfrm>
    </dsp:sp>
    <dsp:sp modelId="{0FF63EF9-0853-461E-B531-9CA2D441896D}">
      <dsp:nvSpPr>
        <dsp:cNvPr id="0" name=""/>
        <dsp:cNvSpPr/>
      </dsp:nvSpPr>
      <dsp:spPr>
        <a:xfrm>
          <a:off x="6909690" y="1502"/>
          <a:ext cx="2064749" cy="1422612"/>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BEEA58-718E-48F9-9AA5-0671386B6F63}">
      <dsp:nvSpPr>
        <dsp:cNvPr id="0" name=""/>
        <dsp:cNvSpPr/>
      </dsp:nvSpPr>
      <dsp:spPr>
        <a:xfrm>
          <a:off x="6909690" y="1432387"/>
          <a:ext cx="2064749" cy="76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GB" sz="2000" kern="1200" dirty="0">
              <a:solidFill>
                <a:schemeClr val="bg1"/>
              </a:solidFill>
            </a:rPr>
            <a:t>Physical</a:t>
          </a:r>
        </a:p>
      </dsp:txBody>
      <dsp:txXfrm>
        <a:off x="6909690" y="1432387"/>
        <a:ext cx="2064749" cy="766021"/>
      </dsp:txXfrm>
    </dsp:sp>
    <dsp:sp modelId="{72623D6C-4822-455A-90C3-902A480E2487}">
      <dsp:nvSpPr>
        <dsp:cNvPr id="0" name=""/>
        <dsp:cNvSpPr/>
      </dsp:nvSpPr>
      <dsp:spPr>
        <a:xfrm>
          <a:off x="9181001" y="1502"/>
          <a:ext cx="2064749" cy="1422612"/>
        </a:xfrm>
        <a:prstGeom prst="round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1000" r="-11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70DF2A8-A07B-45AF-A74E-6EA575E9DE48}">
      <dsp:nvSpPr>
        <dsp:cNvPr id="0" name=""/>
        <dsp:cNvSpPr/>
      </dsp:nvSpPr>
      <dsp:spPr>
        <a:xfrm>
          <a:off x="9181001" y="1432387"/>
          <a:ext cx="2064749" cy="76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GB" sz="2000" kern="1200" dirty="0">
              <a:solidFill>
                <a:schemeClr val="bg1"/>
              </a:solidFill>
            </a:rPr>
            <a:t>Domestic Abuse</a:t>
          </a:r>
        </a:p>
      </dsp:txBody>
      <dsp:txXfrm>
        <a:off x="9181001" y="1432387"/>
        <a:ext cx="2064749" cy="766021"/>
      </dsp:txXfrm>
    </dsp:sp>
    <dsp:sp modelId="{32994364-18A1-4F17-B52B-741F1D310D57}">
      <dsp:nvSpPr>
        <dsp:cNvPr id="0" name=""/>
        <dsp:cNvSpPr/>
      </dsp:nvSpPr>
      <dsp:spPr>
        <a:xfrm>
          <a:off x="95758" y="2396611"/>
          <a:ext cx="2064749" cy="1422612"/>
        </a:xfrm>
        <a:prstGeom prst="roundRect">
          <a:avLst/>
        </a:prstGeom>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42D2263-67DD-433B-92C9-100FA787085E}">
      <dsp:nvSpPr>
        <dsp:cNvPr id="0" name=""/>
        <dsp:cNvSpPr/>
      </dsp:nvSpPr>
      <dsp:spPr>
        <a:xfrm>
          <a:off x="95758" y="3819223"/>
          <a:ext cx="2064749" cy="76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GB" sz="2000" kern="1200" dirty="0">
              <a:solidFill>
                <a:schemeClr val="bg1"/>
              </a:solidFill>
            </a:rPr>
            <a:t>Discriminatory</a:t>
          </a:r>
        </a:p>
      </dsp:txBody>
      <dsp:txXfrm>
        <a:off x="95758" y="3819223"/>
        <a:ext cx="2064749" cy="766021"/>
      </dsp:txXfrm>
    </dsp:sp>
    <dsp:sp modelId="{E8593ADF-3A89-4400-BD1E-7B40B15708DB}">
      <dsp:nvSpPr>
        <dsp:cNvPr id="0" name=""/>
        <dsp:cNvSpPr/>
      </dsp:nvSpPr>
      <dsp:spPr>
        <a:xfrm>
          <a:off x="2367069" y="2396611"/>
          <a:ext cx="2064749" cy="1422612"/>
        </a:xfrm>
        <a:prstGeom prst="round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11000" r="-11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FF58407-8BEB-4FF1-914A-770B6F631E7D}">
      <dsp:nvSpPr>
        <dsp:cNvPr id="0" name=""/>
        <dsp:cNvSpPr/>
      </dsp:nvSpPr>
      <dsp:spPr>
        <a:xfrm>
          <a:off x="2367069" y="3819223"/>
          <a:ext cx="2064749" cy="76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GB" sz="2000" kern="1200" dirty="0">
              <a:solidFill>
                <a:schemeClr val="bg1"/>
              </a:solidFill>
            </a:rPr>
            <a:t>Organisational</a:t>
          </a:r>
        </a:p>
      </dsp:txBody>
      <dsp:txXfrm>
        <a:off x="2367069" y="3819223"/>
        <a:ext cx="2064749" cy="766021"/>
      </dsp:txXfrm>
    </dsp:sp>
    <dsp:sp modelId="{A5E46363-C7D9-4188-AB5A-E11C43EA8D8D}">
      <dsp:nvSpPr>
        <dsp:cNvPr id="0" name=""/>
        <dsp:cNvSpPr/>
      </dsp:nvSpPr>
      <dsp:spPr>
        <a:xfrm>
          <a:off x="4638379" y="2396611"/>
          <a:ext cx="2064749" cy="1422612"/>
        </a:xfrm>
        <a:prstGeom prst="round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11000" r="-11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033880F-BF73-4003-AB0A-EF3CCB939837}">
      <dsp:nvSpPr>
        <dsp:cNvPr id="0" name=""/>
        <dsp:cNvSpPr/>
      </dsp:nvSpPr>
      <dsp:spPr>
        <a:xfrm>
          <a:off x="4638379" y="3820726"/>
          <a:ext cx="2064749" cy="76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GB" sz="2000" kern="1200" dirty="0">
              <a:solidFill>
                <a:schemeClr val="bg1"/>
              </a:solidFill>
            </a:rPr>
            <a:t>Modern Slavery</a:t>
          </a:r>
        </a:p>
      </dsp:txBody>
      <dsp:txXfrm>
        <a:off x="4638379" y="3820726"/>
        <a:ext cx="2064749" cy="766021"/>
      </dsp:txXfrm>
    </dsp:sp>
    <dsp:sp modelId="{A97FCAD2-A5C9-4FC5-B4C9-F5E097B6CE72}">
      <dsp:nvSpPr>
        <dsp:cNvPr id="0" name=""/>
        <dsp:cNvSpPr/>
      </dsp:nvSpPr>
      <dsp:spPr>
        <a:xfrm>
          <a:off x="6909690" y="2396611"/>
          <a:ext cx="2064749" cy="1422612"/>
        </a:xfrm>
        <a:prstGeom prst="round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4000" r="-4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3F7530A-9CAD-4085-ABDC-70E9E5A1A471}">
      <dsp:nvSpPr>
        <dsp:cNvPr id="0" name=""/>
        <dsp:cNvSpPr/>
      </dsp:nvSpPr>
      <dsp:spPr>
        <a:xfrm>
          <a:off x="6909690" y="3820726"/>
          <a:ext cx="2064749" cy="76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GB" sz="2000" kern="1200" dirty="0">
              <a:solidFill>
                <a:schemeClr val="bg1"/>
              </a:solidFill>
            </a:rPr>
            <a:t>Sexual</a:t>
          </a:r>
        </a:p>
      </dsp:txBody>
      <dsp:txXfrm>
        <a:off x="6909690" y="3820726"/>
        <a:ext cx="2064749" cy="766021"/>
      </dsp:txXfrm>
    </dsp:sp>
    <dsp:sp modelId="{32E3E90C-D4FA-4DDC-88CD-27C13F447971}">
      <dsp:nvSpPr>
        <dsp:cNvPr id="0" name=""/>
        <dsp:cNvSpPr/>
      </dsp:nvSpPr>
      <dsp:spPr>
        <a:xfrm>
          <a:off x="9213748" y="2328084"/>
          <a:ext cx="2064749" cy="1422612"/>
        </a:xfrm>
        <a:prstGeom prst="roundRect">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t="-8000" b="-8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8D8E529-59CF-4B8C-AB9C-140B9E1725EF}">
      <dsp:nvSpPr>
        <dsp:cNvPr id="0" name=""/>
        <dsp:cNvSpPr/>
      </dsp:nvSpPr>
      <dsp:spPr>
        <a:xfrm>
          <a:off x="9181001" y="3820726"/>
          <a:ext cx="2064749" cy="76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GB" sz="2000" kern="1200" dirty="0">
              <a:solidFill>
                <a:schemeClr val="bg1"/>
              </a:solidFill>
            </a:rPr>
            <a:t>Neglect and Acts of Omission</a:t>
          </a:r>
        </a:p>
      </dsp:txBody>
      <dsp:txXfrm>
        <a:off x="9181001" y="3820726"/>
        <a:ext cx="2064749" cy="7660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3E061-E7CA-47F3-9FF6-8BC9EC494A95}" type="datetimeFigureOut">
              <a:rPr lang="en-GB" smtClean="0"/>
              <a:t>03/03/2022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13D330-864F-422D-B5E4-5D2A37BE618C}" type="slidenum">
              <a:rPr lang="en-GB" smtClean="0"/>
              <a:t>‹#›</a:t>
            </a:fld>
            <a:endParaRPr lang="en-GB"/>
          </a:p>
        </p:txBody>
      </p:sp>
    </p:spTree>
    <p:extLst>
      <p:ext uri="{BB962C8B-B14F-4D97-AF65-F5344CB8AC3E}">
        <p14:creationId xmlns:p14="http://schemas.microsoft.com/office/powerpoint/2010/main" val="2690157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D77AF02F-1B27-442B-9ECB-E6422D26D2BC}"/>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E8D7A65F-2E08-4422-9A9A-EABF225C16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en-US" altLang="en-US" dirty="0"/>
          </a:p>
        </p:txBody>
      </p:sp>
      <p:sp>
        <p:nvSpPr>
          <p:cNvPr id="7172" name="Slide Number Placeholder 3">
            <a:extLst>
              <a:ext uri="{FF2B5EF4-FFF2-40B4-BE49-F238E27FC236}">
                <a16:creationId xmlns:a16="http://schemas.microsoft.com/office/drawing/2014/main" id="{7DDEA44B-8C7D-4B9A-A398-F9F42002F0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040D7B3-AEBA-4B5E-A908-E203EB51D5E0}" type="slidenum">
              <a:rPr lang="en-GB" altLang="en-US" sz="1200" smtClean="0">
                <a:solidFill>
                  <a:srgbClr val="000000"/>
                </a:solidFill>
                <a:latin typeface="Arial" panose="020B0604020202020204" pitchFamily="34" charset="0"/>
              </a:rPr>
              <a:pPr/>
              <a:t>1</a:t>
            </a:fld>
            <a:endParaRPr lang="en-GB" altLang="en-US" sz="1200">
              <a:solidFill>
                <a:srgbClr val="000000"/>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A372732A-35EC-4775-A3FA-C476ECC59A20}"/>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38EA1B4B-C65A-4E65-AF47-DDE27831C49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8132" name="Slide Number Placeholder 3">
            <a:extLst>
              <a:ext uri="{FF2B5EF4-FFF2-40B4-BE49-F238E27FC236}">
                <a16:creationId xmlns:a16="http://schemas.microsoft.com/office/drawing/2014/main" id="{620719FC-756D-42ED-B5B8-14BE25562FA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6726493-6AD7-4FB7-8253-9FB893812FA1}" type="slidenum">
              <a:rPr lang="en-GB" altLang="en-US" smtClean="0">
                <a:solidFill>
                  <a:srgbClr val="000000"/>
                </a:solidFill>
                <a:latin typeface="Calibri" panose="020F0502020204030204" pitchFamily="34" charset="0"/>
                <a:cs typeface="Arial" panose="020B0604020202020204" pitchFamily="34" charset="0"/>
              </a:rPr>
              <a:pPr eaLnBrk="1" hangingPunct="1">
                <a:spcBef>
                  <a:spcPct val="0"/>
                </a:spcBef>
              </a:pPr>
              <a:t>13</a:t>
            </a:fld>
            <a:endParaRPr lang="en-GB" altLang="en-US">
              <a:solidFill>
                <a:srgbClr val="000000"/>
              </a:solidFill>
              <a:latin typeface="Calibri" panose="020F050202020403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FEBA4C89-F013-4494-A0E1-E7DB91F40AAF}"/>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9BAAA133-8985-4DCD-81BC-CC9E870BF82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0180" name="Slide Number Placeholder 3">
            <a:extLst>
              <a:ext uri="{FF2B5EF4-FFF2-40B4-BE49-F238E27FC236}">
                <a16:creationId xmlns:a16="http://schemas.microsoft.com/office/drawing/2014/main" id="{08D5B534-E98A-4D61-8E75-B3EFFCD323A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D184ACB-09F8-48FA-8B9C-1AC57DAF93A6}" type="slidenum">
              <a:rPr lang="en-GB" altLang="en-US" smtClean="0">
                <a:solidFill>
                  <a:srgbClr val="000000"/>
                </a:solidFill>
                <a:latin typeface="Calibri" panose="020F0502020204030204" pitchFamily="34" charset="0"/>
                <a:cs typeface="Arial" panose="020B0604020202020204" pitchFamily="34" charset="0"/>
              </a:rPr>
              <a:pPr eaLnBrk="1" hangingPunct="1">
                <a:spcBef>
                  <a:spcPct val="0"/>
                </a:spcBef>
              </a:pPr>
              <a:t>14</a:t>
            </a:fld>
            <a:endParaRPr lang="en-GB" altLang="en-US">
              <a:solidFill>
                <a:srgbClr val="000000"/>
              </a:solidFill>
              <a:latin typeface="Calibri" panose="020F050202020403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7171A074-960E-46B1-8643-7593E55C4D62}"/>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8F034C55-B33B-48B8-BBEE-656B5DBC886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2228" name="Slide Number Placeholder 3">
            <a:extLst>
              <a:ext uri="{FF2B5EF4-FFF2-40B4-BE49-F238E27FC236}">
                <a16:creationId xmlns:a16="http://schemas.microsoft.com/office/drawing/2014/main" id="{E72FEBF0-6F68-4F87-92C6-EEDE9BDB40D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F08B4A6-41EE-4CA7-9E0C-27380DD98F48}" type="slidenum">
              <a:rPr lang="en-GB" altLang="en-US" smtClean="0">
                <a:solidFill>
                  <a:srgbClr val="000000"/>
                </a:solidFill>
                <a:latin typeface="Calibri" panose="020F0502020204030204" pitchFamily="34" charset="0"/>
                <a:cs typeface="Arial" panose="020B0604020202020204" pitchFamily="34" charset="0"/>
              </a:rPr>
              <a:pPr eaLnBrk="1" hangingPunct="1">
                <a:spcBef>
                  <a:spcPct val="0"/>
                </a:spcBef>
              </a:pPr>
              <a:t>15</a:t>
            </a:fld>
            <a:endParaRPr lang="en-GB" altLang="en-US">
              <a:solidFill>
                <a:srgbClr val="000000"/>
              </a:solidFill>
              <a:latin typeface="Calibri" panose="020F050202020403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7AB1EDE9-61BD-48B6-B705-B4F488733B5D}"/>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8DADD030-BB72-48D3-A338-BDED735728D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4276" name="Slide Number Placeholder 3">
            <a:extLst>
              <a:ext uri="{FF2B5EF4-FFF2-40B4-BE49-F238E27FC236}">
                <a16:creationId xmlns:a16="http://schemas.microsoft.com/office/drawing/2014/main" id="{C1B09B00-36B8-407E-ACCB-A707AFFA523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1729964-7C2F-4862-931A-0EFE2D075BE9}" type="slidenum">
              <a:rPr lang="en-GB" altLang="en-US" smtClean="0">
                <a:solidFill>
                  <a:srgbClr val="000000"/>
                </a:solidFill>
                <a:latin typeface="Calibri" panose="020F0502020204030204" pitchFamily="34" charset="0"/>
                <a:cs typeface="Arial" panose="020B0604020202020204" pitchFamily="34" charset="0"/>
              </a:rPr>
              <a:pPr eaLnBrk="1" hangingPunct="1">
                <a:spcBef>
                  <a:spcPct val="0"/>
                </a:spcBef>
              </a:pPr>
              <a:t>16</a:t>
            </a:fld>
            <a:endParaRPr lang="en-GB" altLang="en-US">
              <a:solidFill>
                <a:srgbClr val="000000"/>
              </a:solidFill>
              <a:latin typeface="Calibri" panose="020F050202020403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C8AD61B0-EF03-4592-9511-7930BB3721E0}"/>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A89F12A4-02DE-42ED-8BF9-D5D483FDFED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6324" name="Slide Number Placeholder 3">
            <a:extLst>
              <a:ext uri="{FF2B5EF4-FFF2-40B4-BE49-F238E27FC236}">
                <a16:creationId xmlns:a16="http://schemas.microsoft.com/office/drawing/2014/main" id="{4144711C-E473-4745-AA07-EA65516A1E9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36CDBE-A977-4BCD-A280-93733674FAAC}"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EE709661-5DE2-4F03-B659-867464AD85C7}"/>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BC77E4D9-CED5-4111-92B3-882A16CD6F8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29700" name="Slide Number Placeholder 3">
            <a:extLst>
              <a:ext uri="{FF2B5EF4-FFF2-40B4-BE49-F238E27FC236}">
                <a16:creationId xmlns:a16="http://schemas.microsoft.com/office/drawing/2014/main" id="{3EFEF016-A934-4FE1-B93D-672A9ACDB15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0FB37B-5612-43E4-A407-1C05D25AC0F4}"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F0211C5C-3D04-45D5-A226-68FD38960D1A}"/>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6DA16679-8FAD-46B1-AC66-3583E654964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33796" name="Slide Number Placeholder 3">
            <a:extLst>
              <a:ext uri="{FF2B5EF4-FFF2-40B4-BE49-F238E27FC236}">
                <a16:creationId xmlns:a16="http://schemas.microsoft.com/office/drawing/2014/main" id="{98D81649-E488-428A-90B5-9017207EB85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38AA51D-2E91-4809-BB57-10C853D423C8}"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268DB07-833D-43F7-9E9A-10C459D6004F}"/>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F498A3D7-6004-4FB1-8C4D-89A23969902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5844" name="Slide Number Placeholder 3">
            <a:extLst>
              <a:ext uri="{FF2B5EF4-FFF2-40B4-BE49-F238E27FC236}">
                <a16:creationId xmlns:a16="http://schemas.microsoft.com/office/drawing/2014/main" id="{EE6423AB-59C8-4B66-9091-C1E532D6630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ABCC3B-8D2F-4229-85A5-4AC1F4F43F1E}"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AD84BF86-24B6-4E3E-A0D6-704F9E2F88DF}"/>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6316FA9D-57C5-4F3B-B386-35CB7718FFE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9940" name="Slide Number Placeholder 3">
            <a:extLst>
              <a:ext uri="{FF2B5EF4-FFF2-40B4-BE49-F238E27FC236}">
                <a16:creationId xmlns:a16="http://schemas.microsoft.com/office/drawing/2014/main" id="{3011A388-C27B-45B4-8210-2A7E6E1F118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701191-9F02-4D0B-A4F2-BEF6ED924F14}"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77420C8-0A08-47E2-8B28-54A51C4823C3}"/>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4546CFD7-D8E8-4FC0-B356-35BB73FAEA2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1988" name="Slide Number Placeholder 3">
            <a:extLst>
              <a:ext uri="{FF2B5EF4-FFF2-40B4-BE49-F238E27FC236}">
                <a16:creationId xmlns:a16="http://schemas.microsoft.com/office/drawing/2014/main" id="{8F46D227-CB9F-4035-824F-E9663377A00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B4BA1A0-BA85-4B44-A997-6870AD1ACE17}"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8C36F3F0-3761-4D3F-AAEA-21F655C56127}"/>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9BF1AAB4-7A60-4DC2-B4D8-5F548B93829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9220" name="Slide Number Placeholder 3">
            <a:extLst>
              <a:ext uri="{FF2B5EF4-FFF2-40B4-BE49-F238E27FC236}">
                <a16:creationId xmlns:a16="http://schemas.microsoft.com/office/drawing/2014/main" id="{2FECC990-CD9C-4F61-9EB7-6D5D529D9A5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D158F9F-50F3-4D06-ABA5-418478ECAC89}" type="slidenum">
              <a:rPr lang="en-GB" altLang="en-US" sz="1200" smtClean="0">
                <a:latin typeface="Arial" panose="020B0604020202020204" pitchFamily="34" charset="0"/>
              </a:rPr>
              <a:pPr/>
              <a:t>2</a:t>
            </a:fld>
            <a:endParaRPr lang="en-GB" altLang="en-US" sz="120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7F322E19-A814-4906-B28A-3365B31F9816}"/>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ADFBCDA4-5AED-49E4-9E8A-D120FE4B451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6084" name="Slide Number Placeholder 3">
            <a:extLst>
              <a:ext uri="{FF2B5EF4-FFF2-40B4-BE49-F238E27FC236}">
                <a16:creationId xmlns:a16="http://schemas.microsoft.com/office/drawing/2014/main" id="{015E3264-B59D-404A-845C-2647D86E50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B499EB-36C4-46B5-A59F-D5B7CC229176}"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3BF52845-C469-41D1-8543-8C238FA67283}"/>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6CC8CA85-A8B8-4446-AFAD-5956ED2F747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8132" name="Slide Number Placeholder 3">
            <a:extLst>
              <a:ext uri="{FF2B5EF4-FFF2-40B4-BE49-F238E27FC236}">
                <a16:creationId xmlns:a16="http://schemas.microsoft.com/office/drawing/2014/main" id="{9DCBF282-F395-4725-9E02-EC6342B01F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AE6486-A878-46F1-9021-22152233456B}"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04D9FC3-E294-4D60-A71C-6776E8230031}"/>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15DCB768-DE39-4153-AAEA-8D40FB09B04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2228" name="Slide Number Placeholder 3">
            <a:extLst>
              <a:ext uri="{FF2B5EF4-FFF2-40B4-BE49-F238E27FC236}">
                <a16:creationId xmlns:a16="http://schemas.microsoft.com/office/drawing/2014/main" id="{D4FA34F1-C343-4B81-8A9C-124EC52EBE2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AA30B38-1460-4039-8A84-94C3DD7D1593}"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0E4A558B-3225-4696-B8BC-94E8A5A35D84}"/>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C9C59DF2-B605-4D56-A195-5DCAB643B9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6324" name="Slide Number Placeholder 3">
            <a:extLst>
              <a:ext uri="{FF2B5EF4-FFF2-40B4-BE49-F238E27FC236}">
                <a16:creationId xmlns:a16="http://schemas.microsoft.com/office/drawing/2014/main" id="{636757B8-BAFA-4DEC-BC84-721CD14AA7A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2E61645-F01B-46C9-94D1-F18E4EC364D8}"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B017EEE0-C308-4568-8CDC-BCEA845528F9}"/>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1F37E13D-7FF1-4F23-9580-FB07DB6EC99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4276" name="Slide Number Placeholder 3">
            <a:extLst>
              <a:ext uri="{FF2B5EF4-FFF2-40B4-BE49-F238E27FC236}">
                <a16:creationId xmlns:a16="http://schemas.microsoft.com/office/drawing/2014/main" id="{2544F1A7-736E-4EE0-A987-671133D56CF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F423F2-1D12-4D6E-883A-F86E71D219DE}"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E9872A13-8549-4C80-9AB6-846442F2A859}"/>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D881D848-7423-449C-85B2-65E2FDAD476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endParaRPr lang="en-GB" altLang="en-US" dirty="0"/>
          </a:p>
        </p:txBody>
      </p:sp>
      <p:sp>
        <p:nvSpPr>
          <p:cNvPr id="72708" name="Slide Number Placeholder 3">
            <a:extLst>
              <a:ext uri="{FF2B5EF4-FFF2-40B4-BE49-F238E27FC236}">
                <a16:creationId xmlns:a16="http://schemas.microsoft.com/office/drawing/2014/main" id="{81823749-4C58-49AD-A47C-E1AAF651BF7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E73BB82-242E-4289-9FBE-674E0C53E07B}" type="slidenum">
              <a:rPr lang="en-GB" altLang="en-US" smtClean="0">
                <a:latin typeface="Trebuchet MS" panose="020B0603020202020204" pitchFamily="34" charset="0"/>
                <a:cs typeface="Arial" panose="020B0604020202020204" pitchFamily="34" charset="0"/>
              </a:rPr>
              <a:pPr eaLnBrk="1" hangingPunct="1">
                <a:spcBef>
                  <a:spcPct val="0"/>
                </a:spcBef>
              </a:pPr>
              <a:t>30</a:t>
            </a:fld>
            <a:endParaRPr lang="en-GB" altLang="en-US">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1466485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5167B8D2-CB55-4B19-BDAE-DCA464298C8B}"/>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8276BCE1-D7D2-41A6-955A-DC55E97C8CA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endParaRPr lang="en-GB" altLang="en-US"/>
          </a:p>
        </p:txBody>
      </p:sp>
      <p:sp>
        <p:nvSpPr>
          <p:cNvPr id="58372" name="Slide Number Placeholder 3">
            <a:extLst>
              <a:ext uri="{FF2B5EF4-FFF2-40B4-BE49-F238E27FC236}">
                <a16:creationId xmlns:a16="http://schemas.microsoft.com/office/drawing/2014/main" id="{579D44E2-4EF2-426E-97E5-BF50C4D9B37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C0574C4-0201-4F58-87CA-64FEB64EFA15}" type="slidenum">
              <a:rPr lang="en-GB" altLang="en-US" smtClean="0">
                <a:latin typeface="Trebuchet MS" panose="020B0603020202020204" pitchFamily="34" charset="0"/>
                <a:cs typeface="Arial" panose="020B0604020202020204" pitchFamily="34" charset="0"/>
              </a:rPr>
              <a:pPr eaLnBrk="1" hangingPunct="1">
                <a:spcBef>
                  <a:spcPct val="0"/>
                </a:spcBef>
              </a:pPr>
              <a:t>31</a:t>
            </a:fld>
            <a:endParaRPr lang="en-GB" altLang="en-US">
              <a:latin typeface="Trebuchet MS" panose="020B0603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E82B558D-722B-4B32-B797-4684C3EC1BCC}"/>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ADF4725C-D978-4D4C-BCD0-31C0B41BF82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en-US" altLang="en-US"/>
          </a:p>
        </p:txBody>
      </p:sp>
      <p:sp>
        <p:nvSpPr>
          <p:cNvPr id="74756" name="Slide Number Placeholder 3">
            <a:extLst>
              <a:ext uri="{FF2B5EF4-FFF2-40B4-BE49-F238E27FC236}">
                <a16:creationId xmlns:a16="http://schemas.microsoft.com/office/drawing/2014/main" id="{F619AC35-934A-4F08-BBE1-2CDC75CA655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3F24AC-E4DB-49A5-9783-0DA70AAEC258}" type="slidenum">
              <a:rPr lang="en-GB" altLang="en-US" smtClean="0">
                <a:solidFill>
                  <a:srgbClr val="000000"/>
                </a:solidFill>
              </a:rPr>
              <a:pPr>
                <a:spcBef>
                  <a:spcPct val="0"/>
                </a:spcBef>
              </a:pPr>
              <a:t>34</a:t>
            </a:fld>
            <a:endParaRPr lang="en-GB" altLang="en-US">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CA005A1E-B7D2-4734-B8FC-F2FD5736038D}"/>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33183B01-0256-44B6-90A8-865F46F97EA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en-GB" altLang="en-US" dirty="0"/>
          </a:p>
        </p:txBody>
      </p:sp>
      <p:sp>
        <p:nvSpPr>
          <p:cNvPr id="76804" name="Slide Number Placeholder 3">
            <a:extLst>
              <a:ext uri="{FF2B5EF4-FFF2-40B4-BE49-F238E27FC236}">
                <a16:creationId xmlns:a16="http://schemas.microsoft.com/office/drawing/2014/main" id="{B66FB3B6-AFB6-489C-AE9F-81BC6643C97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05ADB6-8EA5-4CEB-89B3-94DCDBF93B53}" type="slidenum">
              <a:rPr lang="en-GB" altLang="en-US" smtClean="0">
                <a:solidFill>
                  <a:srgbClr val="000000"/>
                </a:solidFill>
              </a:rPr>
              <a:pPr>
                <a:spcBef>
                  <a:spcPct val="0"/>
                </a:spcBef>
              </a:pPr>
              <a:t>35</a:t>
            </a:fld>
            <a:endParaRPr lang="en-GB" altLang="en-US">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93A11217-07E5-441A-B337-2D3BDF6626E1}"/>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6F73F8E1-74FC-4C18-AC94-0FDA8A10C99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en-US" altLang="en-US"/>
          </a:p>
        </p:txBody>
      </p:sp>
      <p:sp>
        <p:nvSpPr>
          <p:cNvPr id="78852" name="Slide Number Placeholder 3">
            <a:extLst>
              <a:ext uri="{FF2B5EF4-FFF2-40B4-BE49-F238E27FC236}">
                <a16:creationId xmlns:a16="http://schemas.microsoft.com/office/drawing/2014/main" id="{6E090BE2-E7D5-4988-88FB-FBDDB3CEE05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6FC23A-29C3-4E64-80D9-C0F3EFD2BD8B}" type="slidenum">
              <a:rPr lang="en-GB" altLang="en-US" smtClean="0">
                <a:solidFill>
                  <a:srgbClr val="000000"/>
                </a:solidFill>
              </a:rPr>
              <a:pPr>
                <a:spcBef>
                  <a:spcPct val="0"/>
                </a:spcBef>
              </a:pPr>
              <a:t>36</a:t>
            </a:fld>
            <a:endParaRPr lang="en-GB"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69FA3176-6856-4670-886C-BC54B21B29D9}"/>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6C99BB7B-3149-4DC0-815F-6AC80821BDB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11268" name="Slide Number Placeholder 3">
            <a:extLst>
              <a:ext uri="{FF2B5EF4-FFF2-40B4-BE49-F238E27FC236}">
                <a16:creationId xmlns:a16="http://schemas.microsoft.com/office/drawing/2014/main" id="{A55555E9-BA6D-41AF-84D7-CA73E1AC9D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8F8208-E405-44B6-8C23-BBDADDC12802}" type="slidenum">
              <a:rPr lang="en-GB" altLang="en-US" smtClean="0">
                <a:solidFill>
                  <a:srgbClr val="000000"/>
                </a:solidFill>
              </a:rPr>
              <a:pPr>
                <a:spcBef>
                  <a:spcPct val="0"/>
                </a:spcBef>
              </a:pPr>
              <a:t>3</a:t>
            </a:fld>
            <a:endParaRPr lang="en-GB" altLang="en-US">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2C9050B2-C304-4F21-A7FC-84375FE0F955}"/>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55D398C9-BD66-4318-8A14-5B940B71AE3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en-US" altLang="en-US"/>
          </a:p>
        </p:txBody>
      </p:sp>
      <p:sp>
        <p:nvSpPr>
          <p:cNvPr id="80900" name="Slide Number Placeholder 3">
            <a:extLst>
              <a:ext uri="{FF2B5EF4-FFF2-40B4-BE49-F238E27FC236}">
                <a16:creationId xmlns:a16="http://schemas.microsoft.com/office/drawing/2014/main" id="{A4823EEA-2D4F-4C3E-B69C-5397B9D0A7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09AA805-ECE0-4CF2-AA31-65D9419A23D1}" type="slidenum">
              <a:rPr lang="en-GB" altLang="en-US" sz="1200" smtClean="0">
                <a:solidFill>
                  <a:srgbClr val="000000"/>
                </a:solidFill>
                <a:latin typeface="Arial" panose="020B0604020202020204" pitchFamily="34" charset="0"/>
              </a:rPr>
              <a:pPr/>
              <a:t>37</a:t>
            </a:fld>
            <a:endParaRPr lang="en-GB" altLang="en-US" sz="1200">
              <a:solidFill>
                <a:srgbClr val="000000"/>
              </a:solidFill>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5FC0F066-EFB9-4C74-9285-278614017772}"/>
              </a:ext>
            </a:extLst>
          </p:cNvPr>
          <p:cNvSpPr>
            <a:spLocks noGrp="1" noRot="1" noChangeAspect="1" noChangeArrowheads="1" noTextEdit="1"/>
          </p:cNvSpPr>
          <p:nvPr>
            <p:ph type="sldImg"/>
          </p:nvPr>
        </p:nvSpPr>
        <p:spPr>
          <a:ln/>
        </p:spPr>
      </p:sp>
      <p:sp>
        <p:nvSpPr>
          <p:cNvPr id="87043" name="Notes Placeholder 2">
            <a:extLst>
              <a:ext uri="{FF2B5EF4-FFF2-40B4-BE49-F238E27FC236}">
                <a16:creationId xmlns:a16="http://schemas.microsoft.com/office/drawing/2014/main" id="{C0CBC93D-1E44-42E3-A916-5B88EFCC493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en-US"/>
          </a:p>
        </p:txBody>
      </p:sp>
      <p:sp>
        <p:nvSpPr>
          <p:cNvPr id="87044" name="Slide Number Placeholder 3">
            <a:extLst>
              <a:ext uri="{FF2B5EF4-FFF2-40B4-BE49-F238E27FC236}">
                <a16:creationId xmlns:a16="http://schemas.microsoft.com/office/drawing/2014/main" id="{39E77CB0-57FC-4930-B34A-8F1C054DDCD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BFE259F-0A98-4798-BB5D-DA62C0292176}" type="slidenum">
              <a:rPr lang="en-US" altLang="en-US" sz="1200" smtClean="0">
                <a:latin typeface="Arial" panose="020B0604020202020204" pitchFamily="34" charset="0"/>
              </a:rPr>
              <a:pPr/>
              <a:t>42</a:t>
            </a:fld>
            <a:endParaRPr lang="en-US" altLang="en-US" sz="12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F97F1147-3817-4E2F-976B-273793742EAC}"/>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C62F1879-8D75-4DF6-98C6-73B3F31C508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en-GB" altLang="en-US" dirty="0"/>
          </a:p>
        </p:txBody>
      </p:sp>
      <p:sp>
        <p:nvSpPr>
          <p:cNvPr id="13316" name="Slide Number Placeholder 3">
            <a:extLst>
              <a:ext uri="{FF2B5EF4-FFF2-40B4-BE49-F238E27FC236}">
                <a16:creationId xmlns:a16="http://schemas.microsoft.com/office/drawing/2014/main" id="{9B8A7845-AA86-4812-A18E-F19675785C7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35E8E8E-30BB-4884-A66E-DE85A507AABC}" type="slidenum">
              <a:rPr lang="en-GB" altLang="en-US" sz="1200" smtClean="0">
                <a:solidFill>
                  <a:srgbClr val="000000"/>
                </a:solidFill>
                <a:latin typeface="Arial" panose="020B0604020202020204" pitchFamily="34" charset="0"/>
              </a:rPr>
              <a:pPr/>
              <a:t>4</a:t>
            </a:fld>
            <a:endParaRPr lang="en-GB" altLang="en-US" sz="1200">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464A76A-2AD6-42EC-BB9B-4A2EB317890F}"/>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964353BB-2BB6-44EF-BD1D-B864A36E478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6084" name="Slide Number Placeholder 3">
            <a:extLst>
              <a:ext uri="{FF2B5EF4-FFF2-40B4-BE49-F238E27FC236}">
                <a16:creationId xmlns:a16="http://schemas.microsoft.com/office/drawing/2014/main" id="{8E077036-CEBB-45F8-AB04-D76DA86317B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C7CD378-6A85-4BB1-93B7-D65FD0F5BD64}"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5</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06926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69FA3176-6856-4670-886C-BC54B21B29D9}"/>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6C99BB7B-3149-4DC0-815F-6AC80821BDB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11268" name="Slide Number Placeholder 3">
            <a:extLst>
              <a:ext uri="{FF2B5EF4-FFF2-40B4-BE49-F238E27FC236}">
                <a16:creationId xmlns:a16="http://schemas.microsoft.com/office/drawing/2014/main" id="{A55555E9-BA6D-41AF-84D7-CA73E1AC9D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8F8208-E405-44B6-8C23-BBDADDC12802}" type="slidenum">
              <a:rPr lang="en-GB" altLang="en-US" smtClean="0">
                <a:solidFill>
                  <a:srgbClr val="000000"/>
                </a:solidFill>
              </a:rPr>
              <a:pPr>
                <a:spcBef>
                  <a:spcPct val="0"/>
                </a:spcBef>
              </a:pPr>
              <a:t>6</a:t>
            </a:fld>
            <a:endParaRPr lang="en-GB" altLang="en-US">
              <a:solidFill>
                <a:srgbClr val="000000"/>
              </a:solidFill>
            </a:endParaRPr>
          </a:p>
        </p:txBody>
      </p:sp>
    </p:spTree>
    <p:extLst>
      <p:ext uri="{BB962C8B-B14F-4D97-AF65-F5344CB8AC3E}">
        <p14:creationId xmlns:p14="http://schemas.microsoft.com/office/powerpoint/2010/main" val="717127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F97F1147-3817-4E2F-976B-273793742EAC}"/>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C62F1879-8D75-4DF6-98C6-73B3F31C508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en-GB" altLang="en-US" dirty="0"/>
          </a:p>
        </p:txBody>
      </p:sp>
      <p:sp>
        <p:nvSpPr>
          <p:cNvPr id="13316" name="Slide Number Placeholder 3">
            <a:extLst>
              <a:ext uri="{FF2B5EF4-FFF2-40B4-BE49-F238E27FC236}">
                <a16:creationId xmlns:a16="http://schemas.microsoft.com/office/drawing/2014/main" id="{9B8A7845-AA86-4812-A18E-F19675785C7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35E8E8E-30BB-4884-A66E-DE85A507AABC}" type="slidenum">
              <a:rPr lang="en-GB" altLang="en-US" sz="1200" smtClean="0">
                <a:solidFill>
                  <a:srgbClr val="000000"/>
                </a:solidFill>
                <a:latin typeface="Arial" panose="020B0604020202020204" pitchFamily="34" charset="0"/>
              </a:rPr>
              <a:pPr/>
              <a:t>9</a:t>
            </a:fld>
            <a:endParaRPr lang="en-GB"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1638827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13D330-864F-422D-B5E4-5D2A37BE618C}" type="slidenum">
              <a:rPr lang="en-GB" smtClean="0"/>
              <a:t>10</a:t>
            </a:fld>
            <a:endParaRPr lang="en-GB"/>
          </a:p>
        </p:txBody>
      </p:sp>
    </p:spTree>
    <p:extLst>
      <p:ext uri="{BB962C8B-B14F-4D97-AF65-F5344CB8AC3E}">
        <p14:creationId xmlns:p14="http://schemas.microsoft.com/office/powerpoint/2010/main" val="27392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464A76A-2AD6-42EC-BB9B-4A2EB317890F}"/>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964353BB-2BB6-44EF-BD1D-B864A36E478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6084" name="Slide Number Placeholder 3">
            <a:extLst>
              <a:ext uri="{FF2B5EF4-FFF2-40B4-BE49-F238E27FC236}">
                <a16:creationId xmlns:a16="http://schemas.microsoft.com/office/drawing/2014/main" id="{8E077036-CEBB-45F8-AB04-D76DA86317B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C7CD378-6A85-4BB1-93B7-D65FD0F5BD64}" type="slidenum">
              <a:rPr lang="en-GB" altLang="en-US" smtClean="0">
                <a:solidFill>
                  <a:srgbClr val="000000"/>
                </a:solidFill>
                <a:latin typeface="Calibri" panose="020F0502020204030204" pitchFamily="34" charset="0"/>
                <a:cs typeface="Arial" panose="020B0604020202020204" pitchFamily="34" charset="0"/>
              </a:rPr>
              <a:pPr eaLnBrk="1" hangingPunct="1">
                <a:spcBef>
                  <a:spcPct val="0"/>
                </a:spcBef>
              </a:pPr>
              <a:t>12</a:t>
            </a:fld>
            <a:endParaRPr lang="en-GB" altLang="en-US">
              <a:solidFill>
                <a:srgbClr val="000000"/>
              </a:solidFill>
              <a:latin typeface="Calibri" panose="020F050202020403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E459-B08A-4DFD-AE24-8F9903128D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2645F9D-F059-493F-A1B7-B3544B4477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C89E25-73CC-462D-89E0-D43FD2648D2B}"/>
              </a:ext>
            </a:extLst>
          </p:cNvPr>
          <p:cNvSpPr>
            <a:spLocks noGrp="1"/>
          </p:cNvSpPr>
          <p:nvPr>
            <p:ph type="dt" sz="half" idx="10"/>
          </p:nvPr>
        </p:nvSpPr>
        <p:spPr/>
        <p:txBody>
          <a:bodyPr/>
          <a:lstStyle/>
          <a:p>
            <a:fld id="{FC9D24EC-3E48-4143-A33B-4C6FDA499AC3}" type="datetimeFigureOut">
              <a:rPr lang="en-GB" smtClean="0"/>
              <a:t>03/03/2022</a:t>
            </a:fld>
            <a:endParaRPr lang="en-GB"/>
          </a:p>
        </p:txBody>
      </p:sp>
      <p:sp>
        <p:nvSpPr>
          <p:cNvPr id="5" name="Footer Placeholder 4">
            <a:extLst>
              <a:ext uri="{FF2B5EF4-FFF2-40B4-BE49-F238E27FC236}">
                <a16:creationId xmlns:a16="http://schemas.microsoft.com/office/drawing/2014/main" id="{3D7799A5-AD47-43D4-9FB1-F42BCB9254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AF8EC9-6B44-4ECA-AEDD-7D1E3D2F3B4B}"/>
              </a:ext>
            </a:extLst>
          </p:cNvPr>
          <p:cNvSpPr>
            <a:spLocks noGrp="1"/>
          </p:cNvSpPr>
          <p:nvPr>
            <p:ph type="sldNum" sz="quarter" idx="12"/>
          </p:nvPr>
        </p:nvSpPr>
        <p:spPr/>
        <p:txBody>
          <a:bodyPr/>
          <a:lstStyle/>
          <a:p>
            <a:fld id="{0CE921FD-DC14-4920-A1EF-E14D3B82EDBA}" type="slidenum">
              <a:rPr lang="en-GB" smtClean="0"/>
              <a:t>‹#›</a:t>
            </a:fld>
            <a:endParaRPr lang="en-GB"/>
          </a:p>
        </p:txBody>
      </p:sp>
    </p:spTree>
    <p:extLst>
      <p:ext uri="{BB962C8B-B14F-4D97-AF65-F5344CB8AC3E}">
        <p14:creationId xmlns:p14="http://schemas.microsoft.com/office/powerpoint/2010/main" val="2487436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865DB-D477-498E-ADCA-5F3C7475CDB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798956-D348-48F6-BDA0-3938E1BF46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C3137E-E696-4AC1-BC11-17D624FAEA43}"/>
              </a:ext>
            </a:extLst>
          </p:cNvPr>
          <p:cNvSpPr>
            <a:spLocks noGrp="1"/>
          </p:cNvSpPr>
          <p:nvPr>
            <p:ph type="dt" sz="half" idx="10"/>
          </p:nvPr>
        </p:nvSpPr>
        <p:spPr/>
        <p:txBody>
          <a:bodyPr/>
          <a:lstStyle/>
          <a:p>
            <a:fld id="{FC9D24EC-3E48-4143-A33B-4C6FDA499AC3}" type="datetimeFigureOut">
              <a:rPr lang="en-GB" smtClean="0"/>
              <a:t>03/03/2022</a:t>
            </a:fld>
            <a:endParaRPr lang="en-GB"/>
          </a:p>
        </p:txBody>
      </p:sp>
      <p:sp>
        <p:nvSpPr>
          <p:cNvPr id="5" name="Footer Placeholder 4">
            <a:extLst>
              <a:ext uri="{FF2B5EF4-FFF2-40B4-BE49-F238E27FC236}">
                <a16:creationId xmlns:a16="http://schemas.microsoft.com/office/drawing/2014/main" id="{0911B044-DA9C-4240-952E-747CC75D02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53B138-F4DA-4E7F-9272-AE2A390CF035}"/>
              </a:ext>
            </a:extLst>
          </p:cNvPr>
          <p:cNvSpPr>
            <a:spLocks noGrp="1"/>
          </p:cNvSpPr>
          <p:nvPr>
            <p:ph type="sldNum" sz="quarter" idx="12"/>
          </p:nvPr>
        </p:nvSpPr>
        <p:spPr/>
        <p:txBody>
          <a:bodyPr/>
          <a:lstStyle/>
          <a:p>
            <a:fld id="{0CE921FD-DC14-4920-A1EF-E14D3B82EDBA}" type="slidenum">
              <a:rPr lang="en-GB" smtClean="0"/>
              <a:t>‹#›</a:t>
            </a:fld>
            <a:endParaRPr lang="en-GB"/>
          </a:p>
        </p:txBody>
      </p:sp>
    </p:spTree>
    <p:extLst>
      <p:ext uri="{BB962C8B-B14F-4D97-AF65-F5344CB8AC3E}">
        <p14:creationId xmlns:p14="http://schemas.microsoft.com/office/powerpoint/2010/main" val="363378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1BAAFF-7A19-46CD-B4A5-CF0961180E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44BD46-8F7B-474A-B28A-594ABBE20A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57FA28-4566-4BC1-8A83-B75A9816AD25}"/>
              </a:ext>
            </a:extLst>
          </p:cNvPr>
          <p:cNvSpPr>
            <a:spLocks noGrp="1"/>
          </p:cNvSpPr>
          <p:nvPr>
            <p:ph type="dt" sz="half" idx="10"/>
          </p:nvPr>
        </p:nvSpPr>
        <p:spPr/>
        <p:txBody>
          <a:bodyPr/>
          <a:lstStyle/>
          <a:p>
            <a:fld id="{FC9D24EC-3E48-4143-A33B-4C6FDA499AC3}" type="datetimeFigureOut">
              <a:rPr lang="en-GB" smtClean="0"/>
              <a:t>03/03/2022</a:t>
            </a:fld>
            <a:endParaRPr lang="en-GB"/>
          </a:p>
        </p:txBody>
      </p:sp>
      <p:sp>
        <p:nvSpPr>
          <p:cNvPr id="5" name="Footer Placeholder 4">
            <a:extLst>
              <a:ext uri="{FF2B5EF4-FFF2-40B4-BE49-F238E27FC236}">
                <a16:creationId xmlns:a16="http://schemas.microsoft.com/office/drawing/2014/main" id="{19E9EEB8-5B59-4719-8E98-BD0022A84A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D8B86F-FD61-41EB-A299-51043100E4F8}"/>
              </a:ext>
            </a:extLst>
          </p:cNvPr>
          <p:cNvSpPr>
            <a:spLocks noGrp="1"/>
          </p:cNvSpPr>
          <p:nvPr>
            <p:ph type="sldNum" sz="quarter" idx="12"/>
          </p:nvPr>
        </p:nvSpPr>
        <p:spPr/>
        <p:txBody>
          <a:bodyPr/>
          <a:lstStyle/>
          <a:p>
            <a:fld id="{0CE921FD-DC14-4920-A1EF-E14D3B82EDBA}" type="slidenum">
              <a:rPr lang="en-GB" smtClean="0"/>
              <a:t>‹#›</a:t>
            </a:fld>
            <a:endParaRPr lang="en-GB"/>
          </a:p>
        </p:txBody>
      </p:sp>
    </p:spTree>
    <p:extLst>
      <p:ext uri="{BB962C8B-B14F-4D97-AF65-F5344CB8AC3E}">
        <p14:creationId xmlns:p14="http://schemas.microsoft.com/office/powerpoint/2010/main" val="1422756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44C5F-A85A-47ED-AAAE-F7518E4477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CA7699-A7F8-4004-8299-F42A347583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DEBA6D-4D47-47AB-B7E6-6D52579DF582}"/>
              </a:ext>
            </a:extLst>
          </p:cNvPr>
          <p:cNvSpPr>
            <a:spLocks noGrp="1"/>
          </p:cNvSpPr>
          <p:nvPr>
            <p:ph type="dt" sz="half" idx="10"/>
          </p:nvPr>
        </p:nvSpPr>
        <p:spPr/>
        <p:txBody>
          <a:bodyPr/>
          <a:lstStyle/>
          <a:p>
            <a:fld id="{FC9D24EC-3E48-4143-A33B-4C6FDA499AC3}" type="datetimeFigureOut">
              <a:rPr lang="en-GB" smtClean="0"/>
              <a:t>03/03/2022</a:t>
            </a:fld>
            <a:endParaRPr lang="en-GB"/>
          </a:p>
        </p:txBody>
      </p:sp>
      <p:sp>
        <p:nvSpPr>
          <p:cNvPr id="5" name="Footer Placeholder 4">
            <a:extLst>
              <a:ext uri="{FF2B5EF4-FFF2-40B4-BE49-F238E27FC236}">
                <a16:creationId xmlns:a16="http://schemas.microsoft.com/office/drawing/2014/main" id="{317D9AC0-7F14-4C06-BCCF-014E0F637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23D02F-0B68-40D9-BD65-E8B379C4B737}"/>
              </a:ext>
            </a:extLst>
          </p:cNvPr>
          <p:cNvSpPr>
            <a:spLocks noGrp="1"/>
          </p:cNvSpPr>
          <p:nvPr>
            <p:ph type="sldNum" sz="quarter" idx="12"/>
          </p:nvPr>
        </p:nvSpPr>
        <p:spPr/>
        <p:txBody>
          <a:bodyPr/>
          <a:lstStyle/>
          <a:p>
            <a:fld id="{0CE921FD-DC14-4920-A1EF-E14D3B82EDBA}" type="slidenum">
              <a:rPr lang="en-GB" smtClean="0"/>
              <a:t>‹#›</a:t>
            </a:fld>
            <a:endParaRPr lang="en-GB"/>
          </a:p>
        </p:txBody>
      </p:sp>
    </p:spTree>
    <p:extLst>
      <p:ext uri="{BB962C8B-B14F-4D97-AF65-F5344CB8AC3E}">
        <p14:creationId xmlns:p14="http://schemas.microsoft.com/office/powerpoint/2010/main" val="3558302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2A5C7-57C6-48FD-9597-0521E3C19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83B77CC-EC4E-44B2-AEEB-F02CA69755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030956-2641-4B1E-B36C-A5BB41594C36}"/>
              </a:ext>
            </a:extLst>
          </p:cNvPr>
          <p:cNvSpPr>
            <a:spLocks noGrp="1"/>
          </p:cNvSpPr>
          <p:nvPr>
            <p:ph type="dt" sz="half" idx="10"/>
          </p:nvPr>
        </p:nvSpPr>
        <p:spPr/>
        <p:txBody>
          <a:bodyPr/>
          <a:lstStyle/>
          <a:p>
            <a:fld id="{FC9D24EC-3E48-4143-A33B-4C6FDA499AC3}" type="datetimeFigureOut">
              <a:rPr lang="en-GB" smtClean="0"/>
              <a:t>03/03/2022</a:t>
            </a:fld>
            <a:endParaRPr lang="en-GB"/>
          </a:p>
        </p:txBody>
      </p:sp>
      <p:sp>
        <p:nvSpPr>
          <p:cNvPr id="5" name="Footer Placeholder 4">
            <a:extLst>
              <a:ext uri="{FF2B5EF4-FFF2-40B4-BE49-F238E27FC236}">
                <a16:creationId xmlns:a16="http://schemas.microsoft.com/office/drawing/2014/main" id="{A79B4244-949D-47D8-9BB6-661B402A9E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512C53-7FA8-452B-BDDF-80955CF1E416}"/>
              </a:ext>
            </a:extLst>
          </p:cNvPr>
          <p:cNvSpPr>
            <a:spLocks noGrp="1"/>
          </p:cNvSpPr>
          <p:nvPr>
            <p:ph type="sldNum" sz="quarter" idx="12"/>
          </p:nvPr>
        </p:nvSpPr>
        <p:spPr/>
        <p:txBody>
          <a:bodyPr/>
          <a:lstStyle/>
          <a:p>
            <a:fld id="{0CE921FD-DC14-4920-A1EF-E14D3B82EDBA}" type="slidenum">
              <a:rPr lang="en-GB" smtClean="0"/>
              <a:t>‹#›</a:t>
            </a:fld>
            <a:endParaRPr lang="en-GB"/>
          </a:p>
        </p:txBody>
      </p:sp>
    </p:spTree>
    <p:extLst>
      <p:ext uri="{BB962C8B-B14F-4D97-AF65-F5344CB8AC3E}">
        <p14:creationId xmlns:p14="http://schemas.microsoft.com/office/powerpoint/2010/main" val="1066728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966F5-D17A-44FF-80D1-8ABE0C33D0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1A6A02-0C89-4E1C-BA4B-75E41CACC8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5341D4C-67CD-4929-BD70-7DC5833982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B037CC1-CA7B-424D-8A86-B45EFC01B7F7}"/>
              </a:ext>
            </a:extLst>
          </p:cNvPr>
          <p:cNvSpPr>
            <a:spLocks noGrp="1"/>
          </p:cNvSpPr>
          <p:nvPr>
            <p:ph type="dt" sz="half" idx="10"/>
          </p:nvPr>
        </p:nvSpPr>
        <p:spPr/>
        <p:txBody>
          <a:bodyPr/>
          <a:lstStyle/>
          <a:p>
            <a:fld id="{FC9D24EC-3E48-4143-A33B-4C6FDA499AC3}" type="datetimeFigureOut">
              <a:rPr lang="en-GB" smtClean="0"/>
              <a:t>03/03/2022</a:t>
            </a:fld>
            <a:endParaRPr lang="en-GB"/>
          </a:p>
        </p:txBody>
      </p:sp>
      <p:sp>
        <p:nvSpPr>
          <p:cNvPr id="6" name="Footer Placeholder 5">
            <a:extLst>
              <a:ext uri="{FF2B5EF4-FFF2-40B4-BE49-F238E27FC236}">
                <a16:creationId xmlns:a16="http://schemas.microsoft.com/office/drawing/2014/main" id="{6CD661A9-E8CA-40F9-8D11-172488AB0C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5EC198-1B0D-4C35-9F5E-AE4CA5C6C905}"/>
              </a:ext>
            </a:extLst>
          </p:cNvPr>
          <p:cNvSpPr>
            <a:spLocks noGrp="1"/>
          </p:cNvSpPr>
          <p:nvPr>
            <p:ph type="sldNum" sz="quarter" idx="12"/>
          </p:nvPr>
        </p:nvSpPr>
        <p:spPr/>
        <p:txBody>
          <a:bodyPr/>
          <a:lstStyle/>
          <a:p>
            <a:fld id="{0CE921FD-DC14-4920-A1EF-E14D3B82EDBA}" type="slidenum">
              <a:rPr lang="en-GB" smtClean="0"/>
              <a:t>‹#›</a:t>
            </a:fld>
            <a:endParaRPr lang="en-GB"/>
          </a:p>
        </p:txBody>
      </p:sp>
    </p:spTree>
    <p:extLst>
      <p:ext uri="{BB962C8B-B14F-4D97-AF65-F5344CB8AC3E}">
        <p14:creationId xmlns:p14="http://schemas.microsoft.com/office/powerpoint/2010/main" val="2919831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5539-4E58-45FC-9468-2394B98EB2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72BC11-3FA2-4428-89E1-CF6DD8C523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52BD3D-005D-472A-951A-CE8E1014FD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5C71942-D0AD-4B81-9D6D-7ACDDDE38C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98B903-8343-4CBC-831E-114F3A2694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271CDC-2A62-4555-8D6D-BC3CB015EE0A}"/>
              </a:ext>
            </a:extLst>
          </p:cNvPr>
          <p:cNvSpPr>
            <a:spLocks noGrp="1"/>
          </p:cNvSpPr>
          <p:nvPr>
            <p:ph type="dt" sz="half" idx="10"/>
          </p:nvPr>
        </p:nvSpPr>
        <p:spPr/>
        <p:txBody>
          <a:bodyPr/>
          <a:lstStyle/>
          <a:p>
            <a:fld id="{FC9D24EC-3E48-4143-A33B-4C6FDA499AC3}" type="datetimeFigureOut">
              <a:rPr lang="en-GB" smtClean="0"/>
              <a:t>03/03/2022</a:t>
            </a:fld>
            <a:endParaRPr lang="en-GB"/>
          </a:p>
        </p:txBody>
      </p:sp>
      <p:sp>
        <p:nvSpPr>
          <p:cNvPr id="8" name="Footer Placeholder 7">
            <a:extLst>
              <a:ext uri="{FF2B5EF4-FFF2-40B4-BE49-F238E27FC236}">
                <a16:creationId xmlns:a16="http://schemas.microsoft.com/office/drawing/2014/main" id="{47791618-F129-4688-AA24-286D4277C17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6B6D0D3-80D0-480B-9C0B-E5116269EC70}"/>
              </a:ext>
            </a:extLst>
          </p:cNvPr>
          <p:cNvSpPr>
            <a:spLocks noGrp="1"/>
          </p:cNvSpPr>
          <p:nvPr>
            <p:ph type="sldNum" sz="quarter" idx="12"/>
          </p:nvPr>
        </p:nvSpPr>
        <p:spPr/>
        <p:txBody>
          <a:bodyPr/>
          <a:lstStyle/>
          <a:p>
            <a:fld id="{0CE921FD-DC14-4920-A1EF-E14D3B82EDBA}" type="slidenum">
              <a:rPr lang="en-GB" smtClean="0"/>
              <a:t>‹#›</a:t>
            </a:fld>
            <a:endParaRPr lang="en-GB"/>
          </a:p>
        </p:txBody>
      </p:sp>
    </p:spTree>
    <p:extLst>
      <p:ext uri="{BB962C8B-B14F-4D97-AF65-F5344CB8AC3E}">
        <p14:creationId xmlns:p14="http://schemas.microsoft.com/office/powerpoint/2010/main" val="592931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4F7EB-C095-434A-B5EF-AE1CE05F6CE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0AC0977-9763-48E5-A435-B488CB0F62A5}"/>
              </a:ext>
            </a:extLst>
          </p:cNvPr>
          <p:cNvSpPr>
            <a:spLocks noGrp="1"/>
          </p:cNvSpPr>
          <p:nvPr>
            <p:ph type="dt" sz="half" idx="10"/>
          </p:nvPr>
        </p:nvSpPr>
        <p:spPr/>
        <p:txBody>
          <a:bodyPr/>
          <a:lstStyle/>
          <a:p>
            <a:fld id="{FC9D24EC-3E48-4143-A33B-4C6FDA499AC3}" type="datetimeFigureOut">
              <a:rPr lang="en-GB" smtClean="0"/>
              <a:t>03/03/2022</a:t>
            </a:fld>
            <a:endParaRPr lang="en-GB"/>
          </a:p>
        </p:txBody>
      </p:sp>
      <p:sp>
        <p:nvSpPr>
          <p:cNvPr id="4" name="Footer Placeholder 3">
            <a:extLst>
              <a:ext uri="{FF2B5EF4-FFF2-40B4-BE49-F238E27FC236}">
                <a16:creationId xmlns:a16="http://schemas.microsoft.com/office/drawing/2014/main" id="{C52EEE76-75CB-47B8-B3A5-1CB10A08E4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2AE5FC3-5F71-4DA2-B003-82AD39097D87}"/>
              </a:ext>
            </a:extLst>
          </p:cNvPr>
          <p:cNvSpPr>
            <a:spLocks noGrp="1"/>
          </p:cNvSpPr>
          <p:nvPr>
            <p:ph type="sldNum" sz="quarter" idx="12"/>
          </p:nvPr>
        </p:nvSpPr>
        <p:spPr/>
        <p:txBody>
          <a:bodyPr/>
          <a:lstStyle/>
          <a:p>
            <a:fld id="{0CE921FD-DC14-4920-A1EF-E14D3B82EDBA}" type="slidenum">
              <a:rPr lang="en-GB" smtClean="0"/>
              <a:t>‹#›</a:t>
            </a:fld>
            <a:endParaRPr lang="en-GB"/>
          </a:p>
        </p:txBody>
      </p:sp>
    </p:spTree>
    <p:extLst>
      <p:ext uri="{BB962C8B-B14F-4D97-AF65-F5344CB8AC3E}">
        <p14:creationId xmlns:p14="http://schemas.microsoft.com/office/powerpoint/2010/main" val="361938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55B3E9-1A07-4B29-83AC-E5D6C0BAFBCA}"/>
              </a:ext>
            </a:extLst>
          </p:cNvPr>
          <p:cNvSpPr>
            <a:spLocks noGrp="1"/>
          </p:cNvSpPr>
          <p:nvPr>
            <p:ph type="dt" sz="half" idx="10"/>
          </p:nvPr>
        </p:nvSpPr>
        <p:spPr/>
        <p:txBody>
          <a:bodyPr/>
          <a:lstStyle/>
          <a:p>
            <a:fld id="{FC9D24EC-3E48-4143-A33B-4C6FDA499AC3}" type="datetimeFigureOut">
              <a:rPr lang="en-GB" smtClean="0"/>
              <a:t>03/03/2022</a:t>
            </a:fld>
            <a:endParaRPr lang="en-GB"/>
          </a:p>
        </p:txBody>
      </p:sp>
      <p:sp>
        <p:nvSpPr>
          <p:cNvPr id="3" name="Footer Placeholder 2">
            <a:extLst>
              <a:ext uri="{FF2B5EF4-FFF2-40B4-BE49-F238E27FC236}">
                <a16:creationId xmlns:a16="http://schemas.microsoft.com/office/drawing/2014/main" id="{4070BDC1-B3F2-471B-9C8A-78CD2FDDFC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499CF3C-FC89-46A2-A369-D6FB9733A4E8}"/>
              </a:ext>
            </a:extLst>
          </p:cNvPr>
          <p:cNvSpPr>
            <a:spLocks noGrp="1"/>
          </p:cNvSpPr>
          <p:nvPr>
            <p:ph type="sldNum" sz="quarter" idx="12"/>
          </p:nvPr>
        </p:nvSpPr>
        <p:spPr/>
        <p:txBody>
          <a:bodyPr/>
          <a:lstStyle/>
          <a:p>
            <a:fld id="{0CE921FD-DC14-4920-A1EF-E14D3B82EDBA}" type="slidenum">
              <a:rPr lang="en-GB" smtClean="0"/>
              <a:t>‹#›</a:t>
            </a:fld>
            <a:endParaRPr lang="en-GB"/>
          </a:p>
        </p:txBody>
      </p:sp>
    </p:spTree>
    <p:extLst>
      <p:ext uri="{BB962C8B-B14F-4D97-AF65-F5344CB8AC3E}">
        <p14:creationId xmlns:p14="http://schemas.microsoft.com/office/powerpoint/2010/main" val="192818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01E87-6996-486F-82D9-BBE4CD65EA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82C4EEB-D05F-4E6B-8E14-C7867A93D3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DAC7930-F4D3-42E4-81FE-3F900772C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77441F-0CDD-4F35-8BF2-7F216A1730BD}"/>
              </a:ext>
            </a:extLst>
          </p:cNvPr>
          <p:cNvSpPr>
            <a:spLocks noGrp="1"/>
          </p:cNvSpPr>
          <p:nvPr>
            <p:ph type="dt" sz="half" idx="10"/>
          </p:nvPr>
        </p:nvSpPr>
        <p:spPr/>
        <p:txBody>
          <a:bodyPr/>
          <a:lstStyle/>
          <a:p>
            <a:fld id="{FC9D24EC-3E48-4143-A33B-4C6FDA499AC3}" type="datetimeFigureOut">
              <a:rPr lang="en-GB" smtClean="0"/>
              <a:t>03/03/2022</a:t>
            </a:fld>
            <a:endParaRPr lang="en-GB"/>
          </a:p>
        </p:txBody>
      </p:sp>
      <p:sp>
        <p:nvSpPr>
          <p:cNvPr id="6" name="Footer Placeholder 5">
            <a:extLst>
              <a:ext uri="{FF2B5EF4-FFF2-40B4-BE49-F238E27FC236}">
                <a16:creationId xmlns:a16="http://schemas.microsoft.com/office/drawing/2014/main" id="{F9FE92E0-5ADF-49D7-96AB-39872D1285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F8010B-407F-4692-96D7-CF54F6B7F90A}"/>
              </a:ext>
            </a:extLst>
          </p:cNvPr>
          <p:cNvSpPr>
            <a:spLocks noGrp="1"/>
          </p:cNvSpPr>
          <p:nvPr>
            <p:ph type="sldNum" sz="quarter" idx="12"/>
          </p:nvPr>
        </p:nvSpPr>
        <p:spPr/>
        <p:txBody>
          <a:bodyPr/>
          <a:lstStyle/>
          <a:p>
            <a:fld id="{0CE921FD-DC14-4920-A1EF-E14D3B82EDBA}" type="slidenum">
              <a:rPr lang="en-GB" smtClean="0"/>
              <a:t>‹#›</a:t>
            </a:fld>
            <a:endParaRPr lang="en-GB"/>
          </a:p>
        </p:txBody>
      </p:sp>
    </p:spTree>
    <p:extLst>
      <p:ext uri="{BB962C8B-B14F-4D97-AF65-F5344CB8AC3E}">
        <p14:creationId xmlns:p14="http://schemas.microsoft.com/office/powerpoint/2010/main" val="4231450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77BAD-9215-4989-AF3F-6E080AF997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067A8DA-0F68-42E7-96AF-87C2CD370A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272E909-D0A9-45AD-B291-2616363302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72A290-A199-45BD-9A4D-2BA34FD54C23}"/>
              </a:ext>
            </a:extLst>
          </p:cNvPr>
          <p:cNvSpPr>
            <a:spLocks noGrp="1"/>
          </p:cNvSpPr>
          <p:nvPr>
            <p:ph type="dt" sz="half" idx="10"/>
          </p:nvPr>
        </p:nvSpPr>
        <p:spPr/>
        <p:txBody>
          <a:bodyPr/>
          <a:lstStyle/>
          <a:p>
            <a:fld id="{FC9D24EC-3E48-4143-A33B-4C6FDA499AC3}" type="datetimeFigureOut">
              <a:rPr lang="en-GB" smtClean="0"/>
              <a:t>03/03/2022</a:t>
            </a:fld>
            <a:endParaRPr lang="en-GB"/>
          </a:p>
        </p:txBody>
      </p:sp>
      <p:sp>
        <p:nvSpPr>
          <p:cNvPr id="6" name="Footer Placeholder 5">
            <a:extLst>
              <a:ext uri="{FF2B5EF4-FFF2-40B4-BE49-F238E27FC236}">
                <a16:creationId xmlns:a16="http://schemas.microsoft.com/office/drawing/2014/main" id="{CAF1DA40-6F14-448F-9E03-04C5F40B98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F5810C-3A26-4D9B-ABC2-27DEC25EB002}"/>
              </a:ext>
            </a:extLst>
          </p:cNvPr>
          <p:cNvSpPr>
            <a:spLocks noGrp="1"/>
          </p:cNvSpPr>
          <p:nvPr>
            <p:ph type="sldNum" sz="quarter" idx="12"/>
          </p:nvPr>
        </p:nvSpPr>
        <p:spPr/>
        <p:txBody>
          <a:bodyPr/>
          <a:lstStyle/>
          <a:p>
            <a:fld id="{0CE921FD-DC14-4920-A1EF-E14D3B82EDBA}" type="slidenum">
              <a:rPr lang="en-GB" smtClean="0"/>
              <a:t>‹#›</a:t>
            </a:fld>
            <a:endParaRPr lang="en-GB"/>
          </a:p>
        </p:txBody>
      </p:sp>
    </p:spTree>
    <p:extLst>
      <p:ext uri="{BB962C8B-B14F-4D97-AF65-F5344CB8AC3E}">
        <p14:creationId xmlns:p14="http://schemas.microsoft.com/office/powerpoint/2010/main" val="2036273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8BE6B3-9CA8-42A7-8FA3-DEB6102E99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C53A71-C6DD-4C13-9E67-3576723CA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B620E5-64FD-4068-9937-D3DEA3D16C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9D24EC-3E48-4143-A33B-4C6FDA499AC3}" type="datetimeFigureOut">
              <a:rPr lang="en-GB" smtClean="0"/>
              <a:t>03/03/2022</a:t>
            </a:fld>
            <a:endParaRPr lang="en-GB"/>
          </a:p>
        </p:txBody>
      </p:sp>
      <p:sp>
        <p:nvSpPr>
          <p:cNvPr id="5" name="Footer Placeholder 4">
            <a:extLst>
              <a:ext uri="{FF2B5EF4-FFF2-40B4-BE49-F238E27FC236}">
                <a16:creationId xmlns:a16="http://schemas.microsoft.com/office/drawing/2014/main" id="{D3F04539-FBCB-4C85-960B-EFCFF6DFDC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A6AABF-3C5C-4B17-AE5B-7F6A453053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E921FD-DC14-4920-A1EF-E14D3B82EDBA}" type="slidenum">
              <a:rPr lang="en-GB" smtClean="0"/>
              <a:t>‹#›</a:t>
            </a:fld>
            <a:endParaRPr lang="en-GB"/>
          </a:p>
        </p:txBody>
      </p:sp>
    </p:spTree>
    <p:extLst>
      <p:ext uri="{BB962C8B-B14F-4D97-AF65-F5344CB8AC3E}">
        <p14:creationId xmlns:p14="http://schemas.microsoft.com/office/powerpoint/2010/main" val="4258902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Lado-allegations-referrals@leicester.gov.uk" TargetMode="External"/><Relationship Id="rId2" Type="http://schemas.openxmlformats.org/officeDocument/2006/relationships/hyperlink" Target="mailto:CFS-LADO@leics.gov.uk" TargetMode="External"/><Relationship Id="rId1" Type="http://schemas.openxmlformats.org/officeDocument/2006/relationships/slideLayout" Target="../slideLayouts/slideLayout2.xml"/><Relationship Id="rId6" Type="http://schemas.openxmlformats.org/officeDocument/2006/relationships/hyperlink" Target="https://commons.wikimedia.org/wiki/File:Warning.svg" TargetMode="External"/><Relationship Id="rId5" Type="http://schemas.openxmlformats.org/officeDocument/2006/relationships/image" Target="../media/image31.png"/><Relationship Id="rId4" Type="http://schemas.openxmlformats.org/officeDocument/2006/relationships/hyperlink" Target="mailto:LADO@rutland.gov.uk"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llradultsafeguarding.co.uk/" TargetMode="External"/><Relationship Id="rId2" Type="http://schemas.openxmlformats.org/officeDocument/2006/relationships/hyperlink" Target="https://llrscb.proceduresonline.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5gOCusZPLAhWkJJoKHWLdBU4QjRwIBw&amp;url=https%3A%2F%2Fwww.tes.com%2Flessons%2FK6CPFyyK_zhg7w%2Fch1l6-family-c-c-b-h-k-o-a-c&amp;bvm=bv.115277099,d.d24&amp;psig=AFQjCNG7rS7asuRZ9jvpFjHNiEV9EWCSqQ&amp;ust=1456502898266445"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8C25-6037-4757-A714-CA6AB7630DCF}"/>
              </a:ext>
            </a:extLst>
          </p:cNvPr>
          <p:cNvPicPr/>
          <p:nvPr/>
        </p:nvPicPr>
        <p:blipFill>
          <a:blip r:embed="rId3" cstate="print">
            <a:alphaModFix amt="35000"/>
            <a:extLst>
              <a:ext uri="{28A0092B-C50C-407E-A947-70E740481C1C}">
                <a14:useLocalDpi xmlns:a14="http://schemas.microsoft.com/office/drawing/2010/main" val="0"/>
              </a:ext>
            </a:extLst>
          </a:blip>
          <a:stretch>
            <a:fillRect/>
          </a:stretch>
        </p:blipFill>
        <p:spPr bwMode="auto">
          <a:xfrm>
            <a:off x="8971446" y="5106629"/>
            <a:ext cx="2995951" cy="1182968"/>
          </a:xfrm>
          <a:prstGeom prst="rect">
            <a:avLst/>
          </a:prstGeom>
          <a:noFill/>
        </p:spPr>
      </p:pic>
      <p:sp>
        <p:nvSpPr>
          <p:cNvPr id="9" name="TextBox 8">
            <a:extLst>
              <a:ext uri="{FF2B5EF4-FFF2-40B4-BE49-F238E27FC236}">
                <a16:creationId xmlns:a16="http://schemas.microsoft.com/office/drawing/2014/main" id="{A25DDAF3-C141-4694-82F2-C66B05944C99}"/>
              </a:ext>
            </a:extLst>
          </p:cNvPr>
          <p:cNvSpPr txBox="1"/>
          <p:nvPr/>
        </p:nvSpPr>
        <p:spPr>
          <a:xfrm>
            <a:off x="138230" y="6317015"/>
            <a:ext cx="11915540" cy="523220"/>
          </a:xfrm>
          <a:prstGeom prst="rect">
            <a:avLst/>
          </a:prstGeom>
          <a:solidFill>
            <a:schemeClr val="tx1">
              <a:lumMod val="75000"/>
              <a:lumOff val="25000"/>
              <a:alpha val="99000"/>
            </a:schemeClr>
          </a:solidFill>
        </p:spPr>
        <p:txBody>
          <a:bodyPr wrap="square" rtlCol="0">
            <a:spAutoFit/>
          </a:bodyPr>
          <a:lstStyle/>
          <a:p>
            <a:pPr algn="ctr"/>
            <a:r>
              <a:rPr lang="en-GB" sz="2700" b="1" dirty="0">
                <a:solidFill>
                  <a:schemeClr val="bg1"/>
                </a:solidFill>
              </a:rPr>
              <a:t>Working together to keep the people of Leicester, Leicestershire and Rutland safe</a:t>
            </a:r>
          </a:p>
        </p:txBody>
      </p:sp>
      <p:sp>
        <p:nvSpPr>
          <p:cNvPr id="3" name="Oval 2">
            <a:extLst>
              <a:ext uri="{FF2B5EF4-FFF2-40B4-BE49-F238E27FC236}">
                <a16:creationId xmlns:a16="http://schemas.microsoft.com/office/drawing/2014/main" id="{EEAEFDE0-4C62-4518-95A0-CE4DB1DD777F}"/>
              </a:ext>
            </a:extLst>
          </p:cNvPr>
          <p:cNvSpPr/>
          <p:nvPr/>
        </p:nvSpPr>
        <p:spPr>
          <a:xfrm>
            <a:off x="1691723" y="208239"/>
            <a:ext cx="8598568" cy="45858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tx1"/>
                </a:solidFill>
                <a:latin typeface="Broadway" panose="04040905080B02020502" pitchFamily="82" charset="0"/>
              </a:rPr>
              <a:t>Safeguarding </a:t>
            </a:r>
          </a:p>
          <a:p>
            <a:pPr algn="ctr"/>
            <a:r>
              <a:rPr lang="en-GB" sz="6000" dirty="0">
                <a:solidFill>
                  <a:schemeClr val="tx1"/>
                </a:solidFill>
                <a:latin typeface="Broadway" panose="04040905080B02020502" pitchFamily="82" charset="0"/>
              </a:rPr>
              <a:t>What you need to know </a:t>
            </a:r>
          </a:p>
        </p:txBody>
      </p:sp>
      <p:pic>
        <p:nvPicPr>
          <p:cNvPr id="1026" name="Picture 5">
            <a:extLst>
              <a:ext uri="{FF2B5EF4-FFF2-40B4-BE49-F238E27FC236}">
                <a16:creationId xmlns:a16="http://schemas.microsoft.com/office/drawing/2014/main" id="{1ABC2559-B298-4E3A-82D0-313E39DD6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47" y="5007952"/>
            <a:ext cx="2747533" cy="11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75339941-0866-4D6F-9A68-A89AD658FC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1108" y="5089619"/>
            <a:ext cx="2305287" cy="1199978"/>
          </a:xfrm>
          <a:prstGeom prst="rect">
            <a:avLst/>
          </a:prstGeom>
        </p:spPr>
      </p:pic>
      <p:pic>
        <p:nvPicPr>
          <p:cNvPr id="5" name="Picture 4">
            <a:extLst>
              <a:ext uri="{FF2B5EF4-FFF2-40B4-BE49-F238E27FC236}">
                <a16:creationId xmlns:a16="http://schemas.microsoft.com/office/drawing/2014/main" id="{462DCC20-4134-40D2-B10F-B8C44EBEFEE9}"/>
              </a:ext>
            </a:extLst>
          </p:cNvPr>
          <p:cNvPicPr/>
          <p:nvPr/>
        </p:nvPicPr>
        <p:blipFill>
          <a:blip r:embed="rId6" cstate="print">
            <a:alphaModFix amt="35000"/>
            <a:extLst>
              <a:ext uri="{28A0092B-C50C-407E-A947-70E740481C1C}">
                <a14:useLocalDpi xmlns:a14="http://schemas.microsoft.com/office/drawing/2010/main" val="0"/>
              </a:ext>
            </a:extLst>
          </a:blip>
          <a:stretch>
            <a:fillRect/>
          </a:stretch>
        </p:blipFill>
        <p:spPr bwMode="auto">
          <a:xfrm>
            <a:off x="3297234" y="5106629"/>
            <a:ext cx="2918823" cy="11296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661339-3BB4-4E42-AB73-8CCAEF79B1C5}"/>
              </a:ext>
            </a:extLst>
          </p:cNvPr>
          <p:cNvSpPr>
            <a:spLocks noGrp="1"/>
          </p:cNvSpPr>
          <p:nvPr>
            <p:ph type="title"/>
          </p:nvPr>
        </p:nvSpPr>
        <p:spPr>
          <a:xfrm>
            <a:off x="804672" y="1412489"/>
            <a:ext cx="2871095" cy="2127124"/>
          </a:xfrm>
        </p:spPr>
        <p:txBody>
          <a:bodyPr anchor="t">
            <a:normAutofit/>
          </a:bodyPr>
          <a:lstStyle/>
          <a:p>
            <a:r>
              <a:rPr lang="en-GB" sz="2800" b="1" u="sng">
                <a:solidFill>
                  <a:schemeClr val="bg1"/>
                </a:solidFill>
              </a:rPr>
              <a:t>Children’s Safeguarding Definition of Abuse and Neglect</a:t>
            </a:r>
          </a:p>
        </p:txBody>
      </p:sp>
      <p:sp>
        <p:nvSpPr>
          <p:cNvPr id="3" name="Content Placeholder 2">
            <a:extLst>
              <a:ext uri="{FF2B5EF4-FFF2-40B4-BE49-F238E27FC236}">
                <a16:creationId xmlns:a16="http://schemas.microsoft.com/office/drawing/2014/main" id="{C0124E9B-958A-419C-B436-B61020A908C5}"/>
              </a:ext>
            </a:extLst>
          </p:cNvPr>
          <p:cNvSpPr>
            <a:spLocks noGrp="1"/>
          </p:cNvSpPr>
          <p:nvPr>
            <p:ph sz="half" idx="1"/>
          </p:nvPr>
        </p:nvSpPr>
        <p:spPr>
          <a:xfrm>
            <a:off x="5550183" y="350766"/>
            <a:ext cx="6641816" cy="6156468"/>
          </a:xfrm>
        </p:spPr>
        <p:txBody>
          <a:bodyPr>
            <a:normAutofit fontScale="85000" lnSpcReduction="20000"/>
          </a:bodyPr>
          <a:lstStyle/>
          <a:p>
            <a:pPr marL="0" indent="0">
              <a:buNone/>
              <a:defRPr/>
            </a:pPr>
            <a:endParaRPr lang="en-GB" altLang="en-US" sz="2400" b="1" i="1" kern="0" dirty="0">
              <a:cs typeface="Arial" panose="020B0604020202020204" pitchFamily="34" charset="0"/>
            </a:endParaRPr>
          </a:p>
          <a:p>
            <a:pPr marL="0" indent="0">
              <a:buNone/>
              <a:defRPr/>
            </a:pPr>
            <a:endParaRPr lang="en-GB" altLang="en-US" sz="2400" b="1" i="1" kern="0" dirty="0">
              <a:cs typeface="Arial" panose="020B0604020202020204" pitchFamily="34" charset="0"/>
            </a:endParaRPr>
          </a:p>
        </p:txBody>
      </p:sp>
      <p:sp>
        <p:nvSpPr>
          <p:cNvPr id="6" name="Content Placeholder 5">
            <a:extLst>
              <a:ext uri="{FF2B5EF4-FFF2-40B4-BE49-F238E27FC236}">
                <a16:creationId xmlns:a16="http://schemas.microsoft.com/office/drawing/2014/main" id="{87F53F5F-7220-4272-AB49-E2E5335967B2}"/>
              </a:ext>
            </a:extLst>
          </p:cNvPr>
          <p:cNvSpPr>
            <a:spLocks noGrp="1"/>
          </p:cNvSpPr>
          <p:nvPr>
            <p:ph sz="half" idx="2"/>
          </p:nvPr>
        </p:nvSpPr>
        <p:spPr>
          <a:xfrm>
            <a:off x="4804618" y="349840"/>
            <a:ext cx="7121572" cy="6379205"/>
          </a:xfrm>
        </p:spPr>
        <p:txBody>
          <a:bodyPr>
            <a:normAutofit fontScale="85000" lnSpcReduction="20000"/>
          </a:bodyPr>
          <a:lstStyle/>
          <a:p>
            <a:pPr marL="0" indent="0">
              <a:buNone/>
            </a:pPr>
            <a:r>
              <a:rPr lang="en-GB" dirty="0"/>
              <a:t>Abuse and neglect are forms of maltreatment of a child. </a:t>
            </a:r>
          </a:p>
          <a:p>
            <a:pPr marL="0" indent="0">
              <a:buNone/>
            </a:pPr>
            <a:r>
              <a:rPr lang="en-GB" dirty="0"/>
              <a:t>‘Somebody may abuse or neglect a child by inflicting harm, or by failing to act to prevent harm. Harm can include ill treatment that is not physical as well as the impact of witnessing ill treatment of others. This can be particularly relevant, for example, in relation to the impact on children of all forms of domestic abuse.</a:t>
            </a:r>
          </a:p>
          <a:p>
            <a:pPr marL="0" indent="0">
              <a:buNone/>
            </a:pPr>
            <a:r>
              <a:rPr lang="en-GB" dirty="0"/>
              <a:t>Children may be abused in a family or in an institutional or community setting by those known to them or, more rarely by others. </a:t>
            </a:r>
          </a:p>
          <a:p>
            <a:pPr marL="0" indent="0">
              <a:buNone/>
            </a:pPr>
            <a:r>
              <a:rPr lang="en-GB" dirty="0"/>
              <a:t>Abuse can take place wholly online, or technology may be used to facilitate offline abuse.</a:t>
            </a:r>
          </a:p>
          <a:p>
            <a:pPr marL="0" indent="0">
              <a:buNone/>
            </a:pPr>
            <a:r>
              <a:rPr lang="en-GB" dirty="0"/>
              <a:t>Children may be abused by an adult or adults, or another child or children’</a:t>
            </a:r>
          </a:p>
          <a:p>
            <a:pPr marL="0" indent="0">
              <a:buNone/>
            </a:pPr>
            <a:r>
              <a:rPr lang="en-GB" dirty="0"/>
              <a:t>Working Together to Safeguard Children 2018</a:t>
            </a:r>
          </a:p>
          <a:p>
            <a:pPr marL="0" indent="0">
              <a:buNone/>
            </a:pPr>
            <a:endParaRPr lang="en-GB" dirty="0"/>
          </a:p>
          <a:p>
            <a:pPr marL="0" indent="0" algn="ctr">
              <a:buNone/>
            </a:pPr>
            <a:r>
              <a:rPr lang="en-GB" dirty="0"/>
              <a:t>A child is defined in Working Together to Safeguard Children 2018 as ‘Anyone who has not yet reached their 18th birthday’</a:t>
            </a:r>
          </a:p>
          <a:p>
            <a:pPr marL="0" indent="0" algn="ctr">
              <a:buNone/>
            </a:pPr>
            <a:r>
              <a:rPr lang="en-GB" dirty="0"/>
              <a:t> </a:t>
            </a:r>
          </a:p>
          <a:p>
            <a:endParaRPr lang="en-GB" dirty="0"/>
          </a:p>
        </p:txBody>
      </p:sp>
    </p:spTree>
    <p:extLst>
      <p:ext uri="{BB962C8B-B14F-4D97-AF65-F5344CB8AC3E}">
        <p14:creationId xmlns:p14="http://schemas.microsoft.com/office/powerpoint/2010/main" val="416526474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4A3116B-7557-4AEA-93BB-9A83B5F5956E}"/>
              </a:ext>
            </a:extLst>
          </p:cNvPr>
          <p:cNvSpPr>
            <a:spLocks noGrp="1"/>
          </p:cNvSpPr>
          <p:nvPr>
            <p:ph type="title"/>
          </p:nvPr>
        </p:nvSpPr>
        <p:spPr>
          <a:xfrm>
            <a:off x="804671" y="365125"/>
            <a:ext cx="3405821" cy="3117038"/>
          </a:xfrm>
        </p:spPr>
        <p:txBody>
          <a:bodyPr vert="horz" lIns="91440" tIns="45720" rIns="91440" bIns="45720" rtlCol="0" anchor="ctr">
            <a:normAutofit/>
          </a:bodyPr>
          <a:lstStyle/>
          <a:p>
            <a:r>
              <a:rPr lang="en-US" b="1" u="sng" kern="1200">
                <a:solidFill>
                  <a:schemeClr val="tx1"/>
                </a:solidFill>
                <a:latin typeface="+mj-lt"/>
                <a:ea typeface="+mj-ea"/>
                <a:cs typeface="+mj-cs"/>
              </a:rPr>
              <a:t>Is abuse always intentional?</a:t>
            </a:r>
          </a:p>
        </p:txBody>
      </p:sp>
      <p:sp>
        <p:nvSpPr>
          <p:cNvPr id="3" name="TextBox 2">
            <a:extLst>
              <a:ext uri="{FF2B5EF4-FFF2-40B4-BE49-F238E27FC236}">
                <a16:creationId xmlns:a16="http://schemas.microsoft.com/office/drawing/2014/main" id="{30206F92-5163-41C0-A1BD-D48E028304F9}"/>
              </a:ext>
            </a:extLst>
          </p:cNvPr>
          <p:cNvSpPr txBox="1"/>
          <p:nvPr/>
        </p:nvSpPr>
        <p:spPr>
          <a:xfrm>
            <a:off x="6390261" y="1923644"/>
            <a:ext cx="5156364" cy="4832498"/>
          </a:xfrm>
          <a:prstGeom prst="rect">
            <a:avLst/>
          </a:prstGeom>
        </p:spPr>
        <p:txBody>
          <a:bodyPr vert="horz" lIns="91440" tIns="45720" rIns="91440" bIns="45720" rtlCol="0" anchor="ctr">
            <a:normAutofit lnSpcReduction="10000"/>
          </a:bodyPr>
          <a:lstStyle/>
          <a:p>
            <a:pPr>
              <a:lnSpc>
                <a:spcPct val="90000"/>
              </a:lnSpc>
              <a:spcAft>
                <a:spcPts val="600"/>
              </a:spcAft>
            </a:pPr>
            <a:r>
              <a:rPr lang="en-US" sz="3200" b="1" dirty="0"/>
              <a:t>No!</a:t>
            </a:r>
            <a:r>
              <a:rPr lang="en-US" sz="3200" dirty="0"/>
              <a:t> </a:t>
            </a:r>
          </a:p>
          <a:p>
            <a:pPr>
              <a:lnSpc>
                <a:spcPct val="90000"/>
              </a:lnSpc>
              <a:spcAft>
                <a:spcPts val="600"/>
              </a:spcAft>
            </a:pPr>
            <a:endParaRPr lang="en-US" sz="3200" dirty="0"/>
          </a:p>
          <a:p>
            <a:pPr>
              <a:lnSpc>
                <a:spcPct val="90000"/>
              </a:lnSpc>
              <a:spcAft>
                <a:spcPts val="600"/>
              </a:spcAft>
            </a:pPr>
            <a:r>
              <a:rPr lang="en-US" sz="3200" dirty="0"/>
              <a:t>It can be the result of negligence or ignorance.</a:t>
            </a:r>
          </a:p>
          <a:p>
            <a:pPr indent="-228600">
              <a:lnSpc>
                <a:spcPct val="90000"/>
              </a:lnSpc>
              <a:spcAft>
                <a:spcPts val="600"/>
              </a:spcAft>
              <a:buFont typeface="Arial" panose="020B0604020202020204" pitchFamily="34" charset="0"/>
              <a:buChar char="•"/>
            </a:pPr>
            <a:endParaRPr lang="en-US" sz="3200" dirty="0"/>
          </a:p>
          <a:p>
            <a:pPr>
              <a:lnSpc>
                <a:spcPct val="90000"/>
              </a:lnSpc>
              <a:spcAft>
                <a:spcPts val="600"/>
              </a:spcAft>
            </a:pPr>
            <a:r>
              <a:rPr lang="en-US" sz="3200" dirty="0"/>
              <a:t>Sometimes it can be the result of well-intentioned actions</a:t>
            </a:r>
            <a:r>
              <a:rPr lang="en-US" sz="3200" b="1" i="1" u="sng" dirty="0"/>
              <a:t> but</a:t>
            </a:r>
            <a:r>
              <a:rPr lang="en-US" sz="3200" dirty="0"/>
              <a:t> remember that ABUSE is about the </a:t>
            </a:r>
            <a:r>
              <a:rPr lang="en-US" sz="3200" b="1" i="1" u="sng" dirty="0"/>
              <a:t>impact</a:t>
            </a:r>
            <a:r>
              <a:rPr lang="en-US" sz="3200" dirty="0"/>
              <a:t> of the act on the individual, not the intent.</a:t>
            </a:r>
          </a:p>
          <a:p>
            <a:pPr indent="-228600">
              <a:lnSpc>
                <a:spcPct val="90000"/>
              </a:lnSpc>
              <a:spcAft>
                <a:spcPts val="600"/>
              </a:spcAft>
              <a:buFont typeface="Arial" panose="020B0604020202020204" pitchFamily="34" charset="0"/>
              <a:buChar char="•"/>
            </a:pPr>
            <a:endParaRPr lang="en-US" sz="3200" dirty="0"/>
          </a:p>
          <a:p>
            <a:pPr indent="-228600">
              <a:lnSpc>
                <a:spcPct val="90000"/>
              </a:lnSpc>
              <a:spcAft>
                <a:spcPts val="600"/>
              </a:spcAft>
              <a:buFont typeface="Arial" panose="020B0604020202020204" pitchFamily="34" charset="0"/>
              <a:buChar char="•"/>
            </a:pPr>
            <a:endParaRPr lang="en-US" sz="3200" dirty="0"/>
          </a:p>
          <a:p>
            <a:pPr lvl="0" indent="-228600">
              <a:lnSpc>
                <a:spcPct val="90000"/>
              </a:lnSpc>
              <a:spcAft>
                <a:spcPts val="600"/>
              </a:spcAft>
              <a:buFont typeface="Arial" panose="020B0604020202020204" pitchFamily="34" charset="0"/>
              <a:buChar char="•"/>
            </a:pPr>
            <a:endParaRPr lang="en-US" sz="3200" dirty="0"/>
          </a:p>
        </p:txBody>
      </p:sp>
    </p:spTree>
    <p:extLst>
      <p:ext uri="{BB962C8B-B14F-4D97-AF65-F5344CB8AC3E}">
        <p14:creationId xmlns:p14="http://schemas.microsoft.com/office/powerpoint/2010/main" val="73197128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F6E2FD-1A5F-4B56-A169-76E428F33E3A}"/>
              </a:ext>
            </a:extLst>
          </p:cNvPr>
          <p:cNvSpPr/>
          <p:nvPr/>
        </p:nvSpPr>
        <p:spPr>
          <a:xfrm>
            <a:off x="0" y="0"/>
            <a:ext cx="12192000" cy="6858000"/>
          </a:xfrm>
          <a:prstGeom prst="rect">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a:p>
        </p:txBody>
      </p:sp>
      <p:sp>
        <p:nvSpPr>
          <p:cNvPr id="30722" name="Title 1">
            <a:extLst>
              <a:ext uri="{FF2B5EF4-FFF2-40B4-BE49-F238E27FC236}">
                <a16:creationId xmlns:a16="http://schemas.microsoft.com/office/drawing/2014/main" id="{D69B8D83-D8E9-40F1-A9B3-C74266E744D5}"/>
              </a:ext>
            </a:extLst>
          </p:cNvPr>
          <p:cNvSpPr>
            <a:spLocks noGrp="1"/>
          </p:cNvSpPr>
          <p:nvPr>
            <p:ph type="title"/>
          </p:nvPr>
        </p:nvSpPr>
        <p:spPr>
          <a:xfrm>
            <a:off x="1981200" y="274638"/>
            <a:ext cx="8229600" cy="1354162"/>
          </a:xfrm>
          <a:solidFill>
            <a:schemeClr val="tx1">
              <a:lumMod val="65000"/>
              <a:lumOff val="35000"/>
            </a:schemeClr>
          </a:solidFill>
        </p:spPr>
        <p:txBody>
          <a:bodyPr>
            <a:normAutofit fontScale="90000"/>
          </a:bodyPr>
          <a:lstStyle/>
          <a:p>
            <a:pPr algn="ctr">
              <a:defRPr/>
            </a:pPr>
            <a:br>
              <a:rPr lang="en-GB" altLang="en-US" dirty="0"/>
            </a:br>
            <a:br>
              <a:rPr lang="en-GB" altLang="en-US" dirty="0"/>
            </a:br>
            <a:r>
              <a:rPr lang="en-GB" altLang="en-US" dirty="0">
                <a:solidFill>
                  <a:schemeClr val="bg1"/>
                </a:solidFill>
                <a:effectLst/>
              </a:rPr>
              <a:t> Children’s Abuse &amp; Definitions </a:t>
            </a:r>
            <a:br>
              <a:rPr lang="en-GB" altLang="en-US" dirty="0">
                <a:solidFill>
                  <a:schemeClr val="bg1"/>
                </a:solidFill>
                <a:effectLst/>
              </a:rPr>
            </a:br>
            <a:r>
              <a:rPr lang="en-US" altLang="en-US" sz="2400" dirty="0">
                <a:solidFill>
                  <a:schemeClr val="bg1"/>
                </a:solidFill>
              </a:rPr>
              <a:t>Abuse can be viewed in terms of the following categories</a:t>
            </a:r>
            <a:br>
              <a:rPr lang="en-US" altLang="en-US" sz="2400" dirty="0"/>
            </a:br>
            <a:br>
              <a:rPr lang="en-GB" altLang="en-US" dirty="0"/>
            </a:br>
            <a:endParaRPr lang="en-GB" altLang="en-US" dirty="0"/>
          </a:p>
        </p:txBody>
      </p:sp>
      <p:graphicFrame>
        <p:nvGraphicFramePr>
          <p:cNvPr id="4" name="Content Placeholder 3">
            <a:extLst>
              <a:ext uri="{FF2B5EF4-FFF2-40B4-BE49-F238E27FC236}">
                <a16:creationId xmlns:a16="http://schemas.microsoft.com/office/drawing/2014/main" id="{44A0C13E-B834-436E-858F-1061C98D3948}"/>
              </a:ext>
            </a:extLst>
          </p:cNvPr>
          <p:cNvGraphicFramePr>
            <a:graphicFrameLocks noGrp="1"/>
          </p:cNvGraphicFramePr>
          <p:nvPr>
            <p:ph idx="1"/>
            <p:extLst>
              <p:ext uri="{D42A27DB-BD31-4B8C-83A1-F6EECF244321}">
                <p14:modId xmlns:p14="http://schemas.microsoft.com/office/powerpoint/2010/main" val="3714986017"/>
              </p:ext>
            </p:extLst>
          </p:nvPr>
        </p:nvGraphicFramePr>
        <p:xfrm>
          <a:off x="786580" y="1903438"/>
          <a:ext cx="10618839" cy="4886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8BFE93-E6F4-431B-A27E-4B6B163B9C40}"/>
              </a:ext>
            </a:extLst>
          </p:cNvPr>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7106" name="Picture 7" descr="C:\Documents and Settings\mmcneil\Local Settings\Temporary Internet Files\Content.IE5\T7XE355E\MP900262265[1].jpg">
            <a:extLst>
              <a:ext uri="{FF2B5EF4-FFF2-40B4-BE49-F238E27FC236}">
                <a16:creationId xmlns:a16="http://schemas.microsoft.com/office/drawing/2014/main" id="{532576B1-274D-4B61-9D7E-F649F7CDA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514" y="-2355850"/>
            <a:ext cx="9869487" cy="1168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49D308D-2E81-4D79-AAE1-EFFADF51EF3F}"/>
              </a:ext>
            </a:extLst>
          </p:cNvPr>
          <p:cNvSpPr>
            <a:spLocks noGrp="1"/>
          </p:cNvSpPr>
          <p:nvPr>
            <p:ph type="title"/>
          </p:nvPr>
        </p:nvSpPr>
        <p:spPr>
          <a:xfrm>
            <a:off x="1178971" y="0"/>
            <a:ext cx="5896819" cy="1047750"/>
          </a:xfrm>
          <a:solidFill>
            <a:schemeClr val="tx1"/>
          </a:solidFill>
        </p:spPr>
        <p:txBody>
          <a:bodyPr>
            <a:normAutofit/>
          </a:bodyPr>
          <a:lstStyle/>
          <a:p>
            <a:pPr>
              <a:defRPr/>
            </a:pPr>
            <a:r>
              <a:rPr lang="en-GB" b="1" dirty="0">
                <a:solidFill>
                  <a:schemeClr val="bg1"/>
                </a:solidFill>
                <a:cs typeface="Arial" panose="020B0604020202020204" pitchFamily="34" charset="0"/>
              </a:rPr>
              <a:t>Physical Abuse Children</a:t>
            </a:r>
          </a:p>
        </p:txBody>
      </p:sp>
      <p:sp>
        <p:nvSpPr>
          <p:cNvPr id="32774" name="Rectangle 4">
            <a:extLst>
              <a:ext uri="{FF2B5EF4-FFF2-40B4-BE49-F238E27FC236}">
                <a16:creationId xmlns:a16="http://schemas.microsoft.com/office/drawing/2014/main" id="{3F4603F2-B605-4E03-8C0C-797BCB0B065C}"/>
              </a:ext>
            </a:extLst>
          </p:cNvPr>
          <p:cNvSpPr>
            <a:spLocks noChangeArrowheads="1"/>
          </p:cNvSpPr>
          <p:nvPr/>
        </p:nvSpPr>
        <p:spPr bwMode="auto">
          <a:xfrm>
            <a:off x="1470026" y="1225550"/>
            <a:ext cx="9288463" cy="3970318"/>
          </a:xfrm>
          <a:prstGeom prst="rect">
            <a:avLst/>
          </a:prstGeom>
          <a:solidFill>
            <a:schemeClr val="tx1">
              <a:lumMod val="75000"/>
              <a:lumOff val="25000"/>
            </a:schemeClr>
          </a:solidFill>
          <a:ln>
            <a:noFill/>
          </a:ln>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hangingPunct="1">
              <a:spcBef>
                <a:spcPct val="0"/>
              </a:spcBef>
              <a:buClrTx/>
              <a:buSzTx/>
              <a:buFont typeface="Wingdings 2" pitchFamily="18" charset="2"/>
              <a:buNone/>
              <a:defRPr/>
            </a:pPr>
            <a:r>
              <a:rPr lang="en-GB" altLang="en-US" sz="3600" b="1" dirty="0">
                <a:solidFill>
                  <a:schemeClr val="bg1"/>
                </a:solidFill>
                <a:latin typeface="+mn-lt"/>
                <a:cs typeface="Arial" panose="020B0604020202020204" pitchFamily="34" charset="0"/>
              </a:rPr>
              <a:t> Physical abuse may involve hitting, shaking, throwing, poisoning, burning or scalding, drowning, suffocating, or otherwise causing physical harm to a child.  Physical harm may also be caused when a parent or carer fabricates the symptoms of, or deliberately induces illness in a child.</a:t>
            </a:r>
          </a:p>
        </p:txBody>
      </p:sp>
      <p:sp>
        <p:nvSpPr>
          <p:cNvPr id="5" name="Title 1">
            <a:extLst>
              <a:ext uri="{FF2B5EF4-FFF2-40B4-BE49-F238E27FC236}">
                <a16:creationId xmlns:a16="http://schemas.microsoft.com/office/drawing/2014/main" id="{88135BA2-B642-4E88-9787-5D69D6CD2607}"/>
              </a:ext>
            </a:extLst>
          </p:cNvPr>
          <p:cNvSpPr txBox="1">
            <a:spLocks/>
          </p:cNvSpPr>
          <p:nvPr/>
        </p:nvSpPr>
        <p:spPr>
          <a:xfrm>
            <a:off x="1179514" y="0"/>
            <a:ext cx="5896819" cy="1047750"/>
          </a:xfrm>
          <a:prstGeom prst="rect">
            <a:avLst/>
          </a:prstGeom>
          <a:solidFill>
            <a:schemeClr val="tx1">
              <a:lumMod val="75000"/>
              <a:lumOff val="2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b="1" dirty="0">
                <a:solidFill>
                  <a:schemeClr val="bg1"/>
                </a:solidFill>
                <a:cs typeface="Arial" panose="020B0604020202020204" pitchFamily="34" charset="0"/>
              </a:rPr>
              <a:t>Physical Abuse - Children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621371-7E36-4A10-9231-A7DD5921D55B}"/>
              </a:ext>
            </a:extLst>
          </p:cNvPr>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154" name="Picture 4">
            <a:extLst>
              <a:ext uri="{FF2B5EF4-FFF2-40B4-BE49-F238E27FC236}">
                <a16:creationId xmlns:a16="http://schemas.microsoft.com/office/drawing/2014/main" id="{BA010F29-5CDA-4074-88CA-05E5343A9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1" y="55563"/>
            <a:ext cx="9707563" cy="592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ADCC77A-C5DB-4D49-B483-12368B2E75BB}"/>
              </a:ext>
            </a:extLst>
          </p:cNvPr>
          <p:cNvSpPr>
            <a:spLocks noGrp="1"/>
          </p:cNvSpPr>
          <p:nvPr>
            <p:ph type="title"/>
          </p:nvPr>
        </p:nvSpPr>
        <p:spPr>
          <a:xfrm>
            <a:off x="1282309" y="70660"/>
            <a:ext cx="6384570" cy="724173"/>
          </a:xfrm>
          <a:solidFill>
            <a:schemeClr val="tx1">
              <a:lumMod val="75000"/>
              <a:lumOff val="25000"/>
            </a:schemeClr>
          </a:solidFill>
        </p:spPr>
        <p:txBody>
          <a:bodyPr>
            <a:normAutofit/>
          </a:bodyPr>
          <a:lstStyle/>
          <a:p>
            <a:pPr>
              <a:defRPr/>
            </a:pPr>
            <a:r>
              <a:rPr lang="en-GB" b="1" dirty="0">
                <a:solidFill>
                  <a:schemeClr val="bg1"/>
                </a:solidFill>
                <a:effectLst/>
              </a:rPr>
              <a:t>Emotional Abuse - Children</a:t>
            </a:r>
          </a:p>
        </p:txBody>
      </p:sp>
      <p:sp>
        <p:nvSpPr>
          <p:cNvPr id="32774" name="Rectangle 4">
            <a:extLst>
              <a:ext uri="{FF2B5EF4-FFF2-40B4-BE49-F238E27FC236}">
                <a16:creationId xmlns:a16="http://schemas.microsoft.com/office/drawing/2014/main" id="{66CD37B1-8C72-48BF-B420-52D850E36587}"/>
              </a:ext>
            </a:extLst>
          </p:cNvPr>
          <p:cNvSpPr>
            <a:spLocks noChangeArrowheads="1"/>
          </p:cNvSpPr>
          <p:nvPr/>
        </p:nvSpPr>
        <p:spPr bwMode="auto">
          <a:xfrm>
            <a:off x="1470025" y="1000126"/>
            <a:ext cx="9251950" cy="3970318"/>
          </a:xfrm>
          <a:prstGeom prst="rect">
            <a:avLst/>
          </a:prstGeom>
          <a:solidFill>
            <a:schemeClr val="tx1">
              <a:lumMod val="75000"/>
              <a:lumOff val="25000"/>
            </a:schemeClr>
          </a:solidFill>
          <a:ln>
            <a:noFill/>
          </a:ln>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hangingPunct="1">
              <a:spcBef>
                <a:spcPct val="0"/>
              </a:spcBef>
              <a:buClrTx/>
              <a:buSzTx/>
              <a:buFont typeface="Wingdings 2" pitchFamily="18" charset="2"/>
              <a:buNone/>
              <a:defRPr/>
            </a:pPr>
            <a:r>
              <a:rPr lang="en-GB" altLang="en-US" sz="3600" b="1" dirty="0">
                <a:solidFill>
                  <a:schemeClr val="bg1"/>
                </a:solidFill>
                <a:latin typeface="+mn-lt"/>
                <a:cs typeface="Arial" panose="020B0604020202020204" pitchFamily="34" charset="0"/>
              </a:rPr>
              <a:t>Emotional abuse is the </a:t>
            </a:r>
            <a:r>
              <a:rPr lang="en-GB" altLang="en-US" sz="3600" b="1" u="sng" dirty="0">
                <a:solidFill>
                  <a:schemeClr val="bg1"/>
                </a:solidFill>
                <a:latin typeface="+mn-lt"/>
                <a:cs typeface="Arial" panose="020B0604020202020204" pitchFamily="34" charset="0"/>
              </a:rPr>
              <a:t>persistent </a:t>
            </a:r>
            <a:r>
              <a:rPr lang="en-GB" altLang="en-US" sz="3600" b="1" dirty="0">
                <a:solidFill>
                  <a:schemeClr val="bg1"/>
                </a:solidFill>
                <a:latin typeface="+mn-lt"/>
                <a:cs typeface="Arial" panose="020B0604020202020204" pitchFamily="34" charset="0"/>
              </a:rPr>
              <a:t>emotional maltreatment of a child such as to cause severe and persistent adverse effects on the child’s emotional development. Some level of emotional abuse is involved in all types of maltreatment of a child, although it may occur alone.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2594D-8732-4331-A425-3D0B12230050}"/>
              </a:ext>
            </a:extLst>
          </p:cNvPr>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02" name="Picture 7" descr="A picture containing tree, outdoor, person, park&#10;&#10;Description automatically generated">
            <a:extLst>
              <a:ext uri="{FF2B5EF4-FFF2-40B4-BE49-F238E27FC236}">
                <a16:creationId xmlns:a16="http://schemas.microsoft.com/office/drawing/2014/main" id="{2B6AC6A2-FC90-453E-BB50-041258017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764" y="-387350"/>
            <a:ext cx="10004425" cy="811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A556FA5-A8C9-4363-9851-924FB7A55589}"/>
              </a:ext>
            </a:extLst>
          </p:cNvPr>
          <p:cNvSpPr>
            <a:spLocks noGrp="1"/>
          </p:cNvSpPr>
          <p:nvPr>
            <p:ph type="title"/>
          </p:nvPr>
        </p:nvSpPr>
        <p:spPr>
          <a:xfrm>
            <a:off x="1039811" y="0"/>
            <a:ext cx="3981144" cy="414339"/>
          </a:xfrm>
          <a:solidFill>
            <a:schemeClr val="tx1">
              <a:lumMod val="75000"/>
              <a:lumOff val="25000"/>
            </a:schemeClr>
          </a:solidFill>
        </p:spPr>
        <p:txBody>
          <a:bodyPr>
            <a:normAutofit fontScale="90000"/>
          </a:bodyPr>
          <a:lstStyle/>
          <a:p>
            <a:pPr>
              <a:defRPr/>
            </a:pPr>
            <a:r>
              <a:rPr lang="en-GB" b="1" dirty="0">
                <a:solidFill>
                  <a:schemeClr val="bg1"/>
                </a:solidFill>
                <a:cs typeface="Arial" panose="020B0604020202020204" pitchFamily="34" charset="0"/>
              </a:rPr>
              <a:t>Neglect - Children </a:t>
            </a:r>
          </a:p>
        </p:txBody>
      </p:sp>
      <p:sp>
        <p:nvSpPr>
          <p:cNvPr id="32774" name="Rectangle 4">
            <a:extLst>
              <a:ext uri="{FF2B5EF4-FFF2-40B4-BE49-F238E27FC236}">
                <a16:creationId xmlns:a16="http://schemas.microsoft.com/office/drawing/2014/main" id="{6EBC34A2-04E8-4AB2-87D1-AFB1D3BB9A85}"/>
              </a:ext>
            </a:extLst>
          </p:cNvPr>
          <p:cNvSpPr>
            <a:spLocks noChangeArrowheads="1"/>
          </p:cNvSpPr>
          <p:nvPr/>
        </p:nvSpPr>
        <p:spPr bwMode="auto">
          <a:xfrm>
            <a:off x="344906" y="459710"/>
            <a:ext cx="11502188" cy="6124754"/>
          </a:xfrm>
          <a:prstGeom prst="rect">
            <a:avLst/>
          </a:prstGeom>
          <a:solidFill>
            <a:schemeClr val="tx1">
              <a:lumMod val="75000"/>
              <a:lumOff val="25000"/>
            </a:schemeClr>
          </a:solidFill>
          <a:ln>
            <a:noFill/>
          </a:ln>
        </p:spPr>
        <p:txBody>
          <a:bodyPr wrap="squar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hangingPunct="1">
              <a:spcBef>
                <a:spcPct val="0"/>
              </a:spcBef>
              <a:buClrTx/>
              <a:buSzTx/>
              <a:buFont typeface="Wingdings 2" pitchFamily="18" charset="2"/>
              <a:buNone/>
              <a:defRPr/>
            </a:pPr>
            <a:r>
              <a:rPr lang="en-GB" altLang="en-US" b="1" dirty="0">
                <a:solidFill>
                  <a:schemeClr val="bg1"/>
                </a:solidFill>
                <a:latin typeface="+mn-lt"/>
                <a:cs typeface="Arial" panose="020B0604020202020204" pitchFamily="34" charset="0"/>
              </a:rPr>
              <a:t>Neglect is the </a:t>
            </a:r>
            <a:r>
              <a:rPr lang="en-GB" altLang="en-US" b="1" u="sng" dirty="0">
                <a:solidFill>
                  <a:schemeClr val="bg1"/>
                </a:solidFill>
                <a:latin typeface="+mn-lt"/>
                <a:cs typeface="Arial" panose="020B0604020202020204" pitchFamily="34" charset="0"/>
              </a:rPr>
              <a:t>persistent</a:t>
            </a:r>
            <a:r>
              <a:rPr lang="en-GB" altLang="en-US" b="1" dirty="0">
                <a:solidFill>
                  <a:schemeClr val="bg1"/>
                </a:solidFill>
                <a:latin typeface="+mn-lt"/>
                <a:cs typeface="Arial" panose="020B0604020202020204" pitchFamily="34" charset="0"/>
              </a:rPr>
              <a:t> failure to meet a child’s basic physical and/or psychological needs, likely to result in the serious impairment of the child’s health or development. Neglect may occur during pregnancy as a result of maternal substance abuse. </a:t>
            </a:r>
          </a:p>
          <a:p>
            <a:pPr eaLnBrk="1" hangingPunct="1">
              <a:spcBef>
                <a:spcPct val="0"/>
              </a:spcBef>
              <a:buClrTx/>
              <a:buSzTx/>
              <a:buFont typeface="Wingdings 2" pitchFamily="18" charset="2"/>
              <a:buNone/>
              <a:defRPr/>
            </a:pPr>
            <a:r>
              <a:rPr lang="en-GB" altLang="en-US" b="1" dirty="0">
                <a:solidFill>
                  <a:schemeClr val="bg1"/>
                </a:solidFill>
                <a:latin typeface="+mn-lt"/>
                <a:cs typeface="Arial" panose="020B0604020202020204" pitchFamily="34" charset="0"/>
              </a:rPr>
              <a:t> </a:t>
            </a:r>
          </a:p>
          <a:p>
            <a:pPr eaLnBrk="1" hangingPunct="1">
              <a:spcBef>
                <a:spcPct val="0"/>
              </a:spcBef>
              <a:buClrTx/>
              <a:buSzTx/>
              <a:buFont typeface="Wingdings 2" pitchFamily="18" charset="2"/>
              <a:buNone/>
              <a:defRPr/>
            </a:pPr>
            <a:r>
              <a:rPr lang="en-GB" altLang="en-US" b="1" dirty="0">
                <a:solidFill>
                  <a:schemeClr val="bg1"/>
                </a:solidFill>
                <a:latin typeface="+mn-lt"/>
                <a:cs typeface="Arial" panose="020B0604020202020204" pitchFamily="34" charset="0"/>
              </a:rPr>
              <a:t>Once a child is born, neglect may involve a parent or carer failing to:</a:t>
            </a:r>
          </a:p>
          <a:p>
            <a:pPr marL="342900" indent="-342900" eaLnBrk="1" hangingPunct="1">
              <a:spcBef>
                <a:spcPct val="0"/>
              </a:spcBef>
              <a:buClrTx/>
              <a:buSzTx/>
              <a:defRPr/>
            </a:pPr>
            <a:r>
              <a:rPr lang="en-GB" altLang="en-US" b="1" dirty="0">
                <a:solidFill>
                  <a:schemeClr val="bg1"/>
                </a:solidFill>
                <a:latin typeface="+mn-lt"/>
                <a:cs typeface="Arial" panose="020B0604020202020204" pitchFamily="34" charset="0"/>
              </a:rPr>
              <a:t>provide adequate food, clothing or shelter (including exclusion from home or abandonment) </a:t>
            </a:r>
          </a:p>
          <a:p>
            <a:pPr marL="342900" indent="-342900" eaLnBrk="1" hangingPunct="1">
              <a:spcBef>
                <a:spcPct val="0"/>
              </a:spcBef>
              <a:buClrTx/>
              <a:buSzTx/>
              <a:defRPr/>
            </a:pPr>
            <a:r>
              <a:rPr lang="en-GB" altLang="en-US" b="1" dirty="0">
                <a:solidFill>
                  <a:schemeClr val="bg1"/>
                </a:solidFill>
                <a:latin typeface="+mn-lt"/>
                <a:cs typeface="Arial" panose="020B0604020202020204" pitchFamily="34" charset="0"/>
              </a:rPr>
              <a:t>protect a child from physical and emotional harm or danger</a:t>
            </a:r>
          </a:p>
          <a:p>
            <a:pPr marL="342900" indent="-342900" eaLnBrk="1" hangingPunct="1">
              <a:spcBef>
                <a:spcPct val="0"/>
              </a:spcBef>
              <a:buClrTx/>
              <a:buSzTx/>
              <a:defRPr/>
            </a:pPr>
            <a:r>
              <a:rPr lang="en-GB" altLang="en-US" b="1" dirty="0">
                <a:solidFill>
                  <a:schemeClr val="bg1"/>
                </a:solidFill>
                <a:latin typeface="+mn-lt"/>
                <a:cs typeface="Arial" panose="020B0604020202020204" pitchFamily="34" charset="0"/>
              </a:rPr>
              <a:t>ensure adequate supervision (including the use of inadequate caregivers)</a:t>
            </a:r>
          </a:p>
          <a:p>
            <a:pPr marL="342900" indent="-342900" eaLnBrk="1" hangingPunct="1">
              <a:spcBef>
                <a:spcPct val="0"/>
              </a:spcBef>
              <a:buClrTx/>
              <a:buSzTx/>
              <a:defRPr/>
            </a:pPr>
            <a:r>
              <a:rPr lang="en-GB" altLang="en-US" b="1" dirty="0">
                <a:solidFill>
                  <a:schemeClr val="bg1"/>
                </a:solidFill>
                <a:latin typeface="+mn-lt"/>
                <a:cs typeface="Arial" panose="020B0604020202020204" pitchFamily="34" charset="0"/>
              </a:rPr>
              <a:t>ensure access to appropriate medical care or treatment.</a:t>
            </a:r>
          </a:p>
          <a:p>
            <a:pPr marL="342900" indent="-342900" eaLnBrk="1" hangingPunct="1">
              <a:spcBef>
                <a:spcPct val="0"/>
              </a:spcBef>
              <a:buClrTx/>
              <a:buSzTx/>
              <a:defRPr/>
            </a:pPr>
            <a:r>
              <a:rPr lang="en-GB" altLang="en-US" b="1" dirty="0">
                <a:solidFill>
                  <a:schemeClr val="bg1"/>
                </a:solidFill>
                <a:latin typeface="+mn-lt"/>
                <a:cs typeface="Arial" panose="020B0604020202020204" pitchFamily="34" charset="0"/>
              </a:rPr>
              <a:t>It may also include neglect of, or unresponsiveness to a child’s basic emotional needs. </a:t>
            </a:r>
          </a:p>
          <a:p>
            <a:pPr eaLnBrk="1" hangingPunct="1">
              <a:spcBef>
                <a:spcPct val="0"/>
              </a:spcBef>
              <a:buClrTx/>
              <a:buSzTx/>
              <a:buNone/>
              <a:defRPr/>
            </a:pPr>
            <a:endParaRPr lang="en-GB" altLang="en-US" b="1" dirty="0">
              <a:solidFill>
                <a:schemeClr val="bg1"/>
              </a:solidFill>
              <a:latin typeface="+mn-lt"/>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EF9E2F-E1F0-48BF-8F03-BF51668CDF2B}"/>
              </a:ext>
            </a:extLst>
          </p:cNvPr>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250" name="Picture 2" descr="Image result for sexual abuse">
            <a:extLst>
              <a:ext uri="{FF2B5EF4-FFF2-40B4-BE49-F238E27FC236}">
                <a16:creationId xmlns:a16="http://schemas.microsoft.com/office/drawing/2014/main" id="{219B694F-E00E-4ABF-BDD8-0D3BEF82D3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8" y="0"/>
            <a:ext cx="107743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943BA05-0E59-4E5F-8386-73B651B58A82}"/>
              </a:ext>
            </a:extLst>
          </p:cNvPr>
          <p:cNvSpPr>
            <a:spLocks noGrp="1"/>
          </p:cNvSpPr>
          <p:nvPr>
            <p:ph type="title"/>
          </p:nvPr>
        </p:nvSpPr>
        <p:spPr>
          <a:xfrm>
            <a:off x="1811524" y="34290"/>
            <a:ext cx="6372708" cy="564383"/>
          </a:xfrm>
          <a:solidFill>
            <a:schemeClr val="tx1">
              <a:lumMod val="75000"/>
              <a:lumOff val="25000"/>
            </a:schemeClr>
          </a:solidFill>
        </p:spPr>
        <p:txBody>
          <a:bodyPr>
            <a:normAutofit fontScale="90000"/>
          </a:bodyPr>
          <a:lstStyle/>
          <a:p>
            <a:pPr>
              <a:defRPr/>
            </a:pPr>
            <a:r>
              <a:rPr lang="en-GB" b="1" dirty="0">
                <a:solidFill>
                  <a:schemeClr val="bg1"/>
                </a:solidFill>
                <a:effectLst/>
                <a:cs typeface="Arial" panose="020B0604020202020204" pitchFamily="34" charset="0"/>
              </a:rPr>
              <a:t>Sexual Abuse - Children</a:t>
            </a:r>
          </a:p>
        </p:txBody>
      </p:sp>
      <p:sp>
        <p:nvSpPr>
          <p:cNvPr id="32774" name="Rectangle 4">
            <a:extLst>
              <a:ext uri="{FF2B5EF4-FFF2-40B4-BE49-F238E27FC236}">
                <a16:creationId xmlns:a16="http://schemas.microsoft.com/office/drawing/2014/main" id="{F2079479-DA73-4985-9E97-2AEB3D412262}"/>
              </a:ext>
            </a:extLst>
          </p:cNvPr>
          <p:cNvSpPr>
            <a:spLocks noChangeArrowheads="1"/>
          </p:cNvSpPr>
          <p:nvPr/>
        </p:nvSpPr>
        <p:spPr bwMode="auto">
          <a:xfrm>
            <a:off x="1143000" y="764704"/>
            <a:ext cx="9906000" cy="5909310"/>
          </a:xfrm>
          <a:prstGeom prst="rect">
            <a:avLst/>
          </a:prstGeom>
          <a:solidFill>
            <a:schemeClr val="tx1">
              <a:lumMod val="75000"/>
              <a:lumOff val="25000"/>
            </a:schemeClr>
          </a:solidFill>
          <a:ln>
            <a:noFill/>
          </a:ln>
          <a:scene3d>
            <a:camera prst="orthographicFront"/>
            <a:lightRig rig="threePt" dir="t"/>
          </a:scene3d>
          <a:sp3d>
            <a:bevelT/>
          </a:sp3d>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hangingPunct="1">
              <a:spcBef>
                <a:spcPts val="0"/>
              </a:spcBef>
              <a:buClrTx/>
              <a:buSzTx/>
              <a:buNone/>
              <a:defRPr/>
            </a:pPr>
            <a:r>
              <a:rPr lang="en-GB" sz="2000" b="1" dirty="0">
                <a:solidFill>
                  <a:schemeClr val="bg1"/>
                </a:solidFill>
                <a:latin typeface="+mn-lt"/>
                <a:cs typeface="Arial" panose="020B0604020202020204" pitchFamily="34" charset="0"/>
              </a:rPr>
              <a:t>Sexual abuse involves forcing or enticing a child or young person to take part in sexual activities, not necessarily involving a high level of violence, whether or not the child is aware of what is happening.</a:t>
            </a:r>
          </a:p>
          <a:p>
            <a:pPr eaLnBrk="1" hangingPunct="1">
              <a:spcBef>
                <a:spcPts val="0"/>
              </a:spcBef>
              <a:buClrTx/>
              <a:buSzTx/>
              <a:buNone/>
              <a:defRPr/>
            </a:pPr>
            <a:r>
              <a:rPr lang="en-GB" sz="2000" b="1" dirty="0">
                <a:solidFill>
                  <a:schemeClr val="bg1"/>
                </a:solidFill>
                <a:latin typeface="+mn-lt"/>
                <a:cs typeface="Arial" panose="020B0604020202020204" pitchFamily="34" charset="0"/>
              </a:rPr>
              <a:t> </a:t>
            </a:r>
          </a:p>
          <a:p>
            <a:pPr eaLnBrk="1" hangingPunct="1">
              <a:spcBef>
                <a:spcPts val="0"/>
              </a:spcBef>
              <a:buClrTx/>
              <a:buSzTx/>
              <a:buNone/>
              <a:defRPr/>
            </a:pPr>
            <a:r>
              <a:rPr lang="en-GB" sz="2000" b="1" dirty="0">
                <a:solidFill>
                  <a:schemeClr val="bg1"/>
                </a:solidFill>
                <a:latin typeface="+mn-lt"/>
                <a:cs typeface="Arial" panose="020B0604020202020204" pitchFamily="34" charset="0"/>
              </a:rPr>
              <a:t>The activities may involve physical contact, including assault by penetration (for example, rape or oral sex) or non-penetrative acts such as masturbation, kissing, rubbing and touching outside of clothing.</a:t>
            </a:r>
          </a:p>
          <a:p>
            <a:pPr eaLnBrk="1" hangingPunct="1">
              <a:spcBef>
                <a:spcPts val="0"/>
              </a:spcBef>
              <a:buClrTx/>
              <a:buSzTx/>
              <a:buNone/>
              <a:defRPr/>
            </a:pPr>
            <a:r>
              <a:rPr lang="en-US" sz="2000" b="1" dirty="0">
                <a:solidFill>
                  <a:schemeClr val="bg1"/>
                </a:solidFill>
                <a:latin typeface="+mn-lt"/>
                <a:cs typeface="Arial" panose="020B0604020202020204" pitchFamily="34" charset="0"/>
              </a:rPr>
              <a:t> </a:t>
            </a:r>
            <a:endParaRPr lang="en-GB" sz="2000" b="1" dirty="0">
              <a:solidFill>
                <a:schemeClr val="bg1"/>
              </a:solidFill>
              <a:latin typeface="+mn-lt"/>
              <a:cs typeface="Arial" panose="020B0604020202020204" pitchFamily="34" charset="0"/>
            </a:endParaRPr>
          </a:p>
          <a:p>
            <a:pPr eaLnBrk="1" hangingPunct="1">
              <a:spcBef>
                <a:spcPts val="0"/>
              </a:spcBef>
              <a:buClrTx/>
              <a:buSzTx/>
              <a:buNone/>
              <a:defRPr/>
            </a:pPr>
            <a:r>
              <a:rPr lang="en-GB" sz="2000" b="1" dirty="0">
                <a:solidFill>
                  <a:schemeClr val="bg1"/>
                </a:solidFill>
                <a:latin typeface="+mn-lt"/>
                <a:cs typeface="Arial" panose="020B0604020202020204" pitchFamily="34" charset="0"/>
              </a:rPr>
              <a:t>They may include non-contact activities, such as: </a:t>
            </a:r>
          </a:p>
          <a:p>
            <a:pPr marL="342900" indent="-342900" eaLnBrk="1" hangingPunct="1">
              <a:spcBef>
                <a:spcPts val="0"/>
              </a:spcBef>
              <a:buClrTx/>
              <a:buSzTx/>
              <a:buFont typeface="Arial" panose="020B0604020202020204" pitchFamily="34" charset="0"/>
              <a:buChar char="•"/>
              <a:defRPr/>
            </a:pPr>
            <a:r>
              <a:rPr lang="en-GB" sz="2000" b="1" dirty="0">
                <a:solidFill>
                  <a:schemeClr val="bg1"/>
                </a:solidFill>
                <a:latin typeface="+mn-lt"/>
                <a:cs typeface="Arial" panose="020B0604020202020204" pitchFamily="34" charset="0"/>
              </a:rPr>
              <a:t>involving children in looking at, or in the production of sexual images</a:t>
            </a:r>
          </a:p>
          <a:p>
            <a:pPr marL="342900" indent="-342900" eaLnBrk="1" hangingPunct="1">
              <a:spcBef>
                <a:spcPts val="0"/>
              </a:spcBef>
              <a:buClrTx/>
              <a:buSzTx/>
              <a:buFont typeface="Arial" panose="020B0604020202020204" pitchFamily="34" charset="0"/>
              <a:buChar char="•"/>
              <a:defRPr/>
            </a:pPr>
            <a:r>
              <a:rPr lang="en-GB" sz="2000" b="1" dirty="0">
                <a:solidFill>
                  <a:schemeClr val="bg1"/>
                </a:solidFill>
                <a:latin typeface="+mn-lt"/>
                <a:cs typeface="Arial" panose="020B0604020202020204" pitchFamily="34" charset="0"/>
              </a:rPr>
              <a:t>watching sexual activities</a:t>
            </a:r>
          </a:p>
          <a:p>
            <a:pPr marL="342900" indent="-342900" eaLnBrk="1" hangingPunct="1">
              <a:spcBef>
                <a:spcPts val="0"/>
              </a:spcBef>
              <a:buClrTx/>
              <a:buSzTx/>
              <a:buFont typeface="Arial" panose="020B0604020202020204" pitchFamily="34" charset="0"/>
              <a:buChar char="•"/>
              <a:defRPr/>
            </a:pPr>
            <a:r>
              <a:rPr lang="en-GB" sz="2000" b="1" dirty="0">
                <a:solidFill>
                  <a:schemeClr val="bg1"/>
                </a:solidFill>
                <a:latin typeface="+mn-lt"/>
                <a:cs typeface="Arial" panose="020B0604020202020204" pitchFamily="34" charset="0"/>
              </a:rPr>
              <a:t>encouraging children to behave in sexually inappropriate ways</a:t>
            </a:r>
          </a:p>
          <a:p>
            <a:pPr marL="342900" indent="-342900" eaLnBrk="1" hangingPunct="1">
              <a:spcBef>
                <a:spcPts val="0"/>
              </a:spcBef>
              <a:buClrTx/>
              <a:buSzTx/>
              <a:buFont typeface="Arial" panose="020B0604020202020204" pitchFamily="34" charset="0"/>
              <a:buChar char="•"/>
              <a:defRPr/>
            </a:pPr>
            <a:r>
              <a:rPr lang="en-GB" sz="2000" b="1" dirty="0">
                <a:solidFill>
                  <a:schemeClr val="bg1"/>
                </a:solidFill>
                <a:latin typeface="+mn-lt"/>
                <a:cs typeface="Arial" panose="020B0604020202020204" pitchFamily="34" charset="0"/>
              </a:rPr>
              <a:t>grooming a child in preparation for abuse.</a:t>
            </a:r>
          </a:p>
          <a:p>
            <a:pPr eaLnBrk="1" hangingPunct="1">
              <a:spcBef>
                <a:spcPts val="0"/>
              </a:spcBef>
              <a:buClrTx/>
              <a:buSzTx/>
              <a:buNone/>
              <a:defRPr/>
            </a:pPr>
            <a:r>
              <a:rPr lang="en-GB" sz="2000" b="1" dirty="0">
                <a:solidFill>
                  <a:schemeClr val="bg1"/>
                </a:solidFill>
                <a:latin typeface="+mn-lt"/>
                <a:cs typeface="Arial" panose="020B0604020202020204" pitchFamily="34" charset="0"/>
              </a:rPr>
              <a:t> </a:t>
            </a:r>
          </a:p>
          <a:p>
            <a:pPr eaLnBrk="1" hangingPunct="1">
              <a:spcBef>
                <a:spcPts val="0"/>
              </a:spcBef>
              <a:buClrTx/>
              <a:buSzTx/>
              <a:buNone/>
              <a:defRPr/>
            </a:pPr>
            <a:r>
              <a:rPr lang="en-GB" sz="2000" b="1" dirty="0">
                <a:solidFill>
                  <a:schemeClr val="bg1"/>
                </a:solidFill>
                <a:latin typeface="+mn-lt"/>
                <a:cs typeface="Arial" panose="020B0604020202020204" pitchFamily="34" charset="0"/>
              </a:rPr>
              <a:t>Sexual abuse can take place online and technology can be used to facilitate offline abuse. </a:t>
            </a:r>
          </a:p>
          <a:p>
            <a:pPr eaLnBrk="1" hangingPunct="1">
              <a:spcBef>
                <a:spcPts val="0"/>
              </a:spcBef>
              <a:buClrTx/>
              <a:buSzTx/>
              <a:buNone/>
              <a:defRPr/>
            </a:pPr>
            <a:r>
              <a:rPr lang="en-GB" sz="2000" b="1" dirty="0">
                <a:solidFill>
                  <a:schemeClr val="bg1"/>
                </a:solidFill>
                <a:latin typeface="+mn-lt"/>
                <a:cs typeface="Arial" panose="020B0604020202020204" pitchFamily="34" charset="0"/>
              </a:rPr>
              <a:t> </a:t>
            </a:r>
          </a:p>
          <a:p>
            <a:pPr eaLnBrk="1" hangingPunct="1">
              <a:spcBef>
                <a:spcPts val="0"/>
              </a:spcBef>
              <a:buClrTx/>
              <a:buSzTx/>
              <a:buNone/>
              <a:defRPr/>
            </a:pPr>
            <a:r>
              <a:rPr lang="en-GB" sz="2000" b="1" dirty="0">
                <a:solidFill>
                  <a:schemeClr val="bg1"/>
                </a:solidFill>
                <a:latin typeface="+mn-lt"/>
                <a:cs typeface="Arial" panose="020B0604020202020204" pitchFamily="34" charset="0"/>
              </a:rPr>
              <a:t>Sexual abuse is not solely perpetrated by adult males. Women can also commit acts of sexual abuse, as can other children. </a:t>
            </a:r>
          </a:p>
          <a:p>
            <a:pPr eaLnBrk="1" hangingPunct="1">
              <a:spcBef>
                <a:spcPct val="0"/>
              </a:spcBef>
              <a:buClrTx/>
              <a:buSzTx/>
              <a:buFont typeface="Wingdings 2" pitchFamily="18" charset="2"/>
              <a:buNone/>
              <a:defRPr/>
            </a:pPr>
            <a:endParaRPr lang="en-GB" altLang="en-US" sz="1800" b="1" dirty="0">
              <a:solidFill>
                <a:prstClr val="black"/>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506E81B-11AA-44F1-BA04-7C0E490BD35D}"/>
              </a:ext>
            </a:extLst>
          </p:cNvPr>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44DFA53D-A45D-489E-8AAD-7CE4C73A3F36}"/>
              </a:ext>
            </a:extLst>
          </p:cNvPr>
          <p:cNvPicPr>
            <a:picLocks noChangeAspect="1"/>
          </p:cNvPicPr>
          <p:nvPr/>
        </p:nvPicPr>
        <p:blipFill rotWithShape="1">
          <a:blip r:embed="rId2">
            <a:extLst>
              <a:ext uri="{28A0092B-C50C-407E-A947-70E740481C1C}">
                <a14:useLocalDpi xmlns:a14="http://schemas.microsoft.com/office/drawing/2010/main" val="0"/>
              </a:ext>
            </a:extLst>
          </a:blip>
          <a:srcRect l="30620" r="9202"/>
          <a:stretch/>
        </p:blipFill>
        <p:spPr>
          <a:xfrm>
            <a:off x="7308231" y="1135737"/>
            <a:ext cx="4883769" cy="5400529"/>
          </a:xfrm>
          <a:custGeom>
            <a:avLst/>
            <a:gdLst/>
            <a:ahLst/>
            <a:cxnLst/>
            <a:rect l="l" t="t" r="r" b="b"/>
            <a:pathLst>
              <a:path w="4414606" h="4881723">
                <a:moveTo>
                  <a:pt x="3151661" y="0"/>
                </a:moveTo>
                <a:lnTo>
                  <a:pt x="4414606" y="1262946"/>
                </a:lnTo>
                <a:lnTo>
                  <a:pt x="4414606" y="4881723"/>
                </a:lnTo>
                <a:lnTo>
                  <a:pt x="1730061" y="4881723"/>
                </a:lnTo>
                <a:lnTo>
                  <a:pt x="0" y="3151662"/>
                </a:lnTo>
                <a:close/>
              </a:path>
            </a:pathLst>
          </a:custGeom>
        </p:spPr>
      </p:pic>
      <p:sp>
        <p:nvSpPr>
          <p:cNvPr id="3" name="Content Placeholder 2">
            <a:extLst>
              <a:ext uri="{FF2B5EF4-FFF2-40B4-BE49-F238E27FC236}">
                <a16:creationId xmlns:a16="http://schemas.microsoft.com/office/drawing/2014/main" id="{F6198150-A8AA-46BF-A2B8-BB3E1020243A}"/>
              </a:ext>
            </a:extLst>
          </p:cNvPr>
          <p:cNvSpPr>
            <a:spLocks noGrp="1"/>
          </p:cNvSpPr>
          <p:nvPr>
            <p:ph idx="1"/>
          </p:nvPr>
        </p:nvSpPr>
        <p:spPr>
          <a:xfrm>
            <a:off x="152400" y="880243"/>
            <a:ext cx="10106526" cy="5911516"/>
          </a:xfrm>
          <a:solidFill>
            <a:schemeClr val="tx1">
              <a:lumMod val="75000"/>
              <a:lumOff val="25000"/>
            </a:schemeClr>
          </a:solidFill>
        </p:spPr>
        <p:txBody>
          <a:bodyPr>
            <a:normAutofit fontScale="92500" lnSpcReduction="10000"/>
          </a:bodyPr>
          <a:lstStyle/>
          <a:p>
            <a:pPr marL="0" indent="0">
              <a:buNone/>
            </a:pPr>
            <a:r>
              <a:rPr lang="en-GB" sz="2400" dirty="0">
                <a:solidFill>
                  <a:schemeClr val="bg1"/>
                </a:solidFill>
              </a:rPr>
              <a:t>‘As well as threats to the welfare of children from within their families, children may be vulnerable to abuse or exploitation from outside their families. </a:t>
            </a:r>
          </a:p>
          <a:p>
            <a:pPr marL="0" indent="0">
              <a:buNone/>
            </a:pPr>
            <a:r>
              <a:rPr lang="en-GB" sz="2400" dirty="0">
                <a:solidFill>
                  <a:schemeClr val="bg1"/>
                </a:solidFill>
              </a:rPr>
              <a:t>These extra-familial threats might arise at school and other educational establishments, from within peer groups, or more widely from within the wider community and/or online. </a:t>
            </a:r>
          </a:p>
          <a:p>
            <a:pPr marL="0" indent="0">
              <a:buNone/>
            </a:pPr>
            <a:r>
              <a:rPr lang="en-GB" sz="2400" dirty="0">
                <a:solidFill>
                  <a:schemeClr val="bg1"/>
                </a:solidFill>
              </a:rPr>
              <a:t>These threats can take a variety of different forms and children can be vulnerable to multiple threats, including: </a:t>
            </a:r>
          </a:p>
          <a:p>
            <a:pPr lvl="1"/>
            <a:r>
              <a:rPr lang="en-GB" dirty="0">
                <a:solidFill>
                  <a:schemeClr val="bg1"/>
                </a:solidFill>
              </a:rPr>
              <a:t>Exploitation by criminal gangs and organised crime groups such as county lines</a:t>
            </a:r>
          </a:p>
          <a:p>
            <a:pPr lvl="1"/>
            <a:r>
              <a:rPr lang="en-GB" dirty="0">
                <a:solidFill>
                  <a:schemeClr val="bg1"/>
                </a:solidFill>
              </a:rPr>
              <a:t>Trafficking</a:t>
            </a:r>
          </a:p>
          <a:p>
            <a:pPr lvl="1"/>
            <a:r>
              <a:rPr lang="en-GB" dirty="0">
                <a:solidFill>
                  <a:schemeClr val="bg1"/>
                </a:solidFill>
              </a:rPr>
              <a:t>Online Abuse</a:t>
            </a:r>
          </a:p>
          <a:p>
            <a:pPr lvl="1"/>
            <a:r>
              <a:rPr lang="en-GB" dirty="0">
                <a:solidFill>
                  <a:schemeClr val="bg1"/>
                </a:solidFill>
              </a:rPr>
              <a:t>Teenage relationship abuse</a:t>
            </a:r>
          </a:p>
          <a:p>
            <a:pPr lvl="1"/>
            <a:r>
              <a:rPr lang="en-GB" dirty="0">
                <a:solidFill>
                  <a:schemeClr val="bg1"/>
                </a:solidFill>
              </a:rPr>
              <a:t>Sexual exploitation and </a:t>
            </a:r>
          </a:p>
          <a:p>
            <a:pPr lvl="1"/>
            <a:r>
              <a:rPr lang="en-GB" dirty="0">
                <a:solidFill>
                  <a:schemeClr val="bg1"/>
                </a:solidFill>
              </a:rPr>
              <a:t>The influences of extremism leading to radicalisation. </a:t>
            </a:r>
          </a:p>
          <a:p>
            <a:pPr marL="0" indent="0">
              <a:buNone/>
            </a:pPr>
            <a:r>
              <a:rPr lang="en-GB" sz="2400" dirty="0">
                <a:solidFill>
                  <a:schemeClr val="bg1"/>
                </a:solidFill>
              </a:rPr>
              <a:t>Extremist groups make use of the internet to radicalise and recruit and to promote extremist materials. Any potential harmful effects to individuals identified as vulnerable to extremist ideologies or being drawn into terrorism should also be considered.’</a:t>
            </a:r>
            <a:r>
              <a:rPr lang="en-GB" sz="2400" dirty="0">
                <a:solidFill>
                  <a:schemeClr val="bg1"/>
                </a:solidFill>
                <a:latin typeface="Calibri" panose="020F0502020204030204" pitchFamily="34" charset="0"/>
                <a:cs typeface="Calibri" panose="020F0502020204030204" pitchFamily="34" charset="0"/>
              </a:rPr>
              <a:t> </a:t>
            </a:r>
          </a:p>
          <a:p>
            <a:pPr marL="0" indent="0">
              <a:buNone/>
            </a:pPr>
            <a:r>
              <a:rPr lang="en-GB" sz="2400" dirty="0">
                <a:solidFill>
                  <a:schemeClr val="bg1"/>
                </a:solidFill>
                <a:latin typeface="Calibri" panose="020F0502020204030204" pitchFamily="34" charset="0"/>
                <a:cs typeface="Calibri" panose="020F0502020204030204" pitchFamily="34" charset="0"/>
              </a:rPr>
              <a:t>(Working Together to Safeguard Children 2018)</a:t>
            </a:r>
            <a:endParaRPr lang="en-GB" sz="2400" dirty="0">
              <a:solidFill>
                <a:schemeClr val="bg1"/>
              </a:solidFill>
            </a:endParaRPr>
          </a:p>
          <a:p>
            <a:pPr marL="0" indent="0">
              <a:buNone/>
            </a:pPr>
            <a:endParaRPr lang="en-GB" sz="2400" dirty="0">
              <a:solidFill>
                <a:schemeClr val="bg1"/>
              </a:solidFill>
            </a:endParaRPr>
          </a:p>
          <a:p>
            <a:pPr marL="0" indent="0">
              <a:buNone/>
            </a:pPr>
            <a:endParaRPr lang="en-GB" sz="1300" dirty="0"/>
          </a:p>
        </p:txBody>
      </p:sp>
      <p:sp>
        <p:nvSpPr>
          <p:cNvPr id="2" name="Title 1">
            <a:extLst>
              <a:ext uri="{FF2B5EF4-FFF2-40B4-BE49-F238E27FC236}">
                <a16:creationId xmlns:a16="http://schemas.microsoft.com/office/drawing/2014/main" id="{69EFF038-A9C3-4E33-8737-8C0475DAA542}"/>
              </a:ext>
            </a:extLst>
          </p:cNvPr>
          <p:cNvSpPr>
            <a:spLocks noGrp="1"/>
          </p:cNvSpPr>
          <p:nvPr>
            <p:ph type="title"/>
          </p:nvPr>
        </p:nvSpPr>
        <p:spPr>
          <a:xfrm>
            <a:off x="485408" y="132481"/>
            <a:ext cx="11221184" cy="814003"/>
          </a:xfrm>
        </p:spPr>
        <p:txBody>
          <a:bodyPr>
            <a:normAutofit fontScale="90000"/>
          </a:bodyPr>
          <a:lstStyle/>
          <a:p>
            <a:pPr algn="ctr"/>
            <a:r>
              <a:rPr lang="en-GB" sz="3600" dirty="0">
                <a:solidFill>
                  <a:schemeClr val="bg1"/>
                </a:solidFill>
                <a:latin typeface="Calibri" panose="020F0502020204030204" pitchFamily="34" charset="0"/>
                <a:cs typeface="Calibri" panose="020F0502020204030204" pitchFamily="34" charset="0"/>
              </a:rPr>
              <a:t>Assessment of risk outside the home – Definition </a:t>
            </a:r>
            <a:br>
              <a:rPr lang="en-GB" sz="3600" dirty="0">
                <a:solidFill>
                  <a:schemeClr val="bg1"/>
                </a:solidFill>
                <a:latin typeface="Calibri" panose="020F0502020204030204" pitchFamily="34" charset="0"/>
                <a:cs typeface="Calibri" panose="020F0502020204030204" pitchFamily="34" charset="0"/>
              </a:rPr>
            </a:br>
            <a:endParaRPr lang="en-GB" sz="1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9521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1ED6591-404D-4C39-9B99-1F7A188BA2C3}"/>
              </a:ext>
            </a:extLst>
          </p:cNvPr>
          <p:cNvSpPr>
            <a:spLocks noGrp="1"/>
          </p:cNvSpPr>
          <p:nvPr>
            <p:ph type="title"/>
          </p:nvPr>
        </p:nvSpPr>
        <p:spPr>
          <a:xfrm>
            <a:off x="899744" y="254829"/>
            <a:ext cx="11057459" cy="1197864"/>
          </a:xfrm>
        </p:spPr>
        <p:txBody>
          <a:bodyPr>
            <a:normAutofit/>
          </a:bodyPr>
          <a:lstStyle/>
          <a:p>
            <a:r>
              <a:rPr lang="en-GB" sz="2400" b="1" dirty="0"/>
              <a:t>Some of the signs that might be an indicator that a child is experiencing abuse or neglect: </a:t>
            </a:r>
            <a:br>
              <a:rPr lang="en-GB" sz="2400" dirty="0"/>
            </a:br>
            <a:r>
              <a:rPr lang="en-GB" sz="2400" dirty="0"/>
              <a:t> </a:t>
            </a:r>
          </a:p>
        </p:txBody>
      </p:sp>
      <p:cxnSp>
        <p:nvCxnSpPr>
          <p:cNvPr id="39" name="Straight Connector 38">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5216"/>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 name="Content Placeholder 2">
            <a:extLst>
              <a:ext uri="{FF2B5EF4-FFF2-40B4-BE49-F238E27FC236}">
                <a16:creationId xmlns:a16="http://schemas.microsoft.com/office/drawing/2014/main" id="{C97896C9-0CA4-4A4F-A234-16F1BF09EF74}"/>
              </a:ext>
            </a:extLst>
          </p:cNvPr>
          <p:cNvGraphicFramePr>
            <a:graphicFrameLocks noGrp="1"/>
          </p:cNvGraphicFramePr>
          <p:nvPr>
            <p:ph idx="1"/>
            <p:extLst>
              <p:ext uri="{D42A27DB-BD31-4B8C-83A1-F6EECF244321}">
                <p14:modId xmlns:p14="http://schemas.microsoft.com/office/powerpoint/2010/main" val="1529095859"/>
              </p:ext>
            </p:extLst>
          </p:nvPr>
        </p:nvGraphicFramePr>
        <p:xfrm>
          <a:off x="597877" y="1499616"/>
          <a:ext cx="11117309" cy="4933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041880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FC51D-18B4-4FBC-9976-990C5EAFA2EB}"/>
              </a:ext>
            </a:extLst>
          </p:cNvPr>
          <p:cNvSpPr/>
          <p:nvPr/>
        </p:nvSpPr>
        <p:spPr>
          <a:xfrm>
            <a:off x="0" y="0"/>
            <a:ext cx="12192000" cy="6858000"/>
          </a:xfrm>
          <a:prstGeom prst="rect">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0" fontAlgn="base" hangingPunct="0">
              <a:spcBef>
                <a:spcPct val="0"/>
              </a:spcBef>
              <a:spcAft>
                <a:spcPct val="0"/>
              </a:spcAft>
              <a:defRPr/>
            </a:pPr>
            <a:endParaRPr lang="en-GB" sz="2400">
              <a:solidFill>
                <a:prstClr val="white"/>
              </a:solidFill>
              <a:latin typeface="Book Antiqua"/>
            </a:endParaRPr>
          </a:p>
        </p:txBody>
      </p:sp>
      <p:sp>
        <p:nvSpPr>
          <p:cNvPr id="30722" name="Title 1">
            <a:extLst>
              <a:ext uri="{FF2B5EF4-FFF2-40B4-BE49-F238E27FC236}">
                <a16:creationId xmlns:a16="http://schemas.microsoft.com/office/drawing/2014/main" id="{90DCE651-97FF-403C-919F-4083AD462CD8}"/>
              </a:ext>
            </a:extLst>
          </p:cNvPr>
          <p:cNvSpPr>
            <a:spLocks noGrp="1"/>
          </p:cNvSpPr>
          <p:nvPr>
            <p:ph type="title"/>
          </p:nvPr>
        </p:nvSpPr>
        <p:spPr>
          <a:xfrm>
            <a:off x="1981199" y="367814"/>
            <a:ext cx="8229600" cy="1354162"/>
          </a:xfrm>
          <a:solidFill>
            <a:schemeClr val="tx1">
              <a:lumMod val="65000"/>
              <a:lumOff val="35000"/>
            </a:schemeClr>
          </a:solidFill>
        </p:spPr>
        <p:txBody>
          <a:bodyPr>
            <a:normAutofit fontScale="90000"/>
          </a:bodyPr>
          <a:lstStyle/>
          <a:p>
            <a:pPr algn="ctr">
              <a:defRPr/>
            </a:pPr>
            <a:br>
              <a:rPr lang="en-GB" altLang="en-US" dirty="0"/>
            </a:br>
            <a:br>
              <a:rPr lang="en-GB" altLang="en-US" dirty="0"/>
            </a:br>
            <a:r>
              <a:rPr lang="en-GB" altLang="en-US" dirty="0"/>
              <a:t> </a:t>
            </a:r>
            <a:r>
              <a:rPr lang="en-GB" altLang="en-US" dirty="0">
                <a:solidFill>
                  <a:schemeClr val="bg1"/>
                </a:solidFill>
                <a:effectLst/>
              </a:rPr>
              <a:t>Adult Abuse &amp; Definitions </a:t>
            </a:r>
            <a:br>
              <a:rPr lang="en-GB" altLang="en-US" dirty="0">
                <a:solidFill>
                  <a:schemeClr val="bg1"/>
                </a:solidFill>
                <a:effectLst/>
              </a:rPr>
            </a:br>
            <a:r>
              <a:rPr lang="en-US" altLang="en-US" sz="2400" dirty="0">
                <a:solidFill>
                  <a:schemeClr val="bg1"/>
                </a:solidFill>
                <a:effectLst/>
              </a:rPr>
              <a:t>Abuse can be viewed in terms of the following categories:</a:t>
            </a:r>
            <a:br>
              <a:rPr lang="en-US" altLang="en-US" sz="2400" dirty="0"/>
            </a:br>
            <a:br>
              <a:rPr lang="en-GB" altLang="en-US" dirty="0"/>
            </a:br>
            <a:endParaRPr lang="en-GB" altLang="en-US" dirty="0"/>
          </a:p>
        </p:txBody>
      </p:sp>
      <p:graphicFrame>
        <p:nvGraphicFramePr>
          <p:cNvPr id="4" name="Content Placeholder 3">
            <a:extLst>
              <a:ext uri="{FF2B5EF4-FFF2-40B4-BE49-F238E27FC236}">
                <a16:creationId xmlns:a16="http://schemas.microsoft.com/office/drawing/2014/main" id="{F0644CA7-B528-45C3-976C-F0F210449348}"/>
              </a:ext>
            </a:extLst>
          </p:cNvPr>
          <p:cNvGraphicFramePr>
            <a:graphicFrameLocks noGrp="1"/>
          </p:cNvGraphicFramePr>
          <p:nvPr>
            <p:ph idx="1"/>
            <p:extLst>
              <p:ext uri="{D42A27DB-BD31-4B8C-83A1-F6EECF244321}">
                <p14:modId xmlns:p14="http://schemas.microsoft.com/office/powerpoint/2010/main" val="2137120899"/>
              </p:ext>
            </p:extLst>
          </p:nvPr>
        </p:nvGraphicFramePr>
        <p:xfrm>
          <a:off x="425245" y="1996614"/>
          <a:ext cx="11341509" cy="4586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9C1BBF-50E4-4140-AC7A-9A53AD699EF3}"/>
              </a:ext>
            </a:extLst>
          </p:cNvPr>
          <p:cNvSpPr/>
          <p:nvPr/>
        </p:nvSpPr>
        <p:spPr>
          <a:xfrm>
            <a:off x="0" y="0"/>
            <a:ext cx="12192000" cy="685800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95" name="Content Placeholder 2">
            <a:extLst>
              <a:ext uri="{FF2B5EF4-FFF2-40B4-BE49-F238E27FC236}">
                <a16:creationId xmlns:a16="http://schemas.microsoft.com/office/drawing/2014/main" id="{CD23FFA1-D05F-4A25-82DD-A5C0C766005A}"/>
              </a:ext>
            </a:extLst>
          </p:cNvPr>
          <p:cNvSpPr>
            <a:spLocks noGrp="1"/>
          </p:cNvSpPr>
          <p:nvPr>
            <p:ph idx="1"/>
          </p:nvPr>
        </p:nvSpPr>
        <p:spPr bwMode="auto">
          <a:xfrm>
            <a:off x="1216701" y="1364317"/>
            <a:ext cx="9758597" cy="5073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ctr">
              <a:buNone/>
            </a:pPr>
            <a:endParaRPr lang="en-GB" altLang="en-US" b="1" dirty="0">
              <a:solidFill>
                <a:srgbClr val="A411DF"/>
              </a:solidFill>
            </a:endParaRPr>
          </a:p>
          <a:p>
            <a:pPr marL="0" indent="0" algn="ctr">
              <a:buNone/>
            </a:pPr>
            <a:r>
              <a:rPr lang="en-GB" altLang="en-US" sz="5400" b="1" dirty="0">
                <a:solidFill>
                  <a:schemeClr val="bg1"/>
                </a:solidFill>
              </a:rPr>
              <a:t>Safeguarding means protecting an adult’s and a child’s right to live in safety, free from abuse and neglect.</a:t>
            </a:r>
          </a:p>
          <a:p>
            <a:pPr marL="0" indent="0">
              <a:buNone/>
            </a:pPr>
            <a:endParaRPr lang="en-GB" altLang="en-US" dirty="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55BCB0-B8C4-4930-991B-AC2EF370A429}"/>
              </a:ext>
            </a:extLst>
          </p:cNvPr>
          <p:cNvSpPr/>
          <p:nvPr/>
        </p:nvSpPr>
        <p:spPr>
          <a:xfrm>
            <a:off x="0" y="0"/>
            <a:ext cx="12192000" cy="7005638"/>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8674" name="Picture 7">
            <a:extLst>
              <a:ext uri="{FF2B5EF4-FFF2-40B4-BE49-F238E27FC236}">
                <a16:creationId xmlns:a16="http://schemas.microsoft.com/office/drawing/2014/main" id="{E2FB6347-7533-4547-A774-5D42241157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3500"/>
            <a:ext cx="9906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553A3DB-774A-41F9-863D-B6F419A49459}"/>
              </a:ext>
            </a:extLst>
          </p:cNvPr>
          <p:cNvSpPr>
            <a:spLocks noGrp="1"/>
          </p:cNvSpPr>
          <p:nvPr>
            <p:ph type="title"/>
          </p:nvPr>
        </p:nvSpPr>
        <p:spPr>
          <a:xfrm>
            <a:off x="1784555" y="412955"/>
            <a:ext cx="4158792" cy="532118"/>
          </a:xfrm>
          <a:solidFill>
            <a:schemeClr val="tx1">
              <a:lumMod val="75000"/>
              <a:lumOff val="25000"/>
            </a:schemeClr>
          </a:solidFill>
        </p:spPr>
        <p:txBody>
          <a:bodyPr>
            <a:normAutofit fontScale="90000"/>
          </a:bodyPr>
          <a:lstStyle/>
          <a:p>
            <a:pPr>
              <a:defRPr/>
            </a:pPr>
            <a:r>
              <a:rPr lang="en-GB" b="1" dirty="0">
                <a:solidFill>
                  <a:schemeClr val="bg1"/>
                </a:solidFill>
                <a:cs typeface="Arial" panose="020B0604020202020204" pitchFamily="34" charset="0"/>
              </a:rPr>
              <a:t>Physical Abuse</a:t>
            </a:r>
          </a:p>
        </p:txBody>
      </p:sp>
      <p:sp>
        <p:nvSpPr>
          <p:cNvPr id="32774" name="Rectangle 4">
            <a:extLst>
              <a:ext uri="{FF2B5EF4-FFF2-40B4-BE49-F238E27FC236}">
                <a16:creationId xmlns:a16="http://schemas.microsoft.com/office/drawing/2014/main" id="{42CEFA38-6D61-4C5E-A52A-29458196A982}"/>
              </a:ext>
            </a:extLst>
          </p:cNvPr>
          <p:cNvSpPr>
            <a:spLocks noChangeArrowheads="1"/>
          </p:cNvSpPr>
          <p:nvPr/>
        </p:nvSpPr>
        <p:spPr bwMode="auto">
          <a:xfrm>
            <a:off x="1631951" y="1196975"/>
            <a:ext cx="6011863" cy="1015663"/>
          </a:xfrm>
          <a:prstGeom prst="rect">
            <a:avLst/>
          </a:prstGeom>
          <a:solidFill>
            <a:schemeClr val="tx1">
              <a:lumMod val="75000"/>
              <a:lumOff val="25000"/>
            </a:schemeClr>
          </a:solidFill>
          <a:ln>
            <a:noFill/>
          </a:ln>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DEFINITION</a:t>
            </a:r>
          </a:p>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Physical mistreatment of one person by another which may or may not result in physical injury</a:t>
            </a:r>
          </a:p>
        </p:txBody>
      </p:sp>
      <p:sp>
        <p:nvSpPr>
          <p:cNvPr id="3" name="Rectangle 2">
            <a:extLst>
              <a:ext uri="{FF2B5EF4-FFF2-40B4-BE49-F238E27FC236}">
                <a16:creationId xmlns:a16="http://schemas.microsoft.com/office/drawing/2014/main" id="{3A797E31-357A-4EE2-B38C-294F23EB883A}"/>
              </a:ext>
            </a:extLst>
          </p:cNvPr>
          <p:cNvSpPr/>
          <p:nvPr/>
        </p:nvSpPr>
        <p:spPr>
          <a:xfrm>
            <a:off x="2022222" y="4012709"/>
            <a:ext cx="7842250" cy="1938992"/>
          </a:xfrm>
          <a:prstGeom prst="rect">
            <a:avLst/>
          </a:prstGeom>
          <a:solidFill>
            <a:schemeClr val="tx1">
              <a:lumMod val="75000"/>
              <a:lumOff val="25000"/>
            </a:schemeClr>
          </a:solidFill>
        </p:spPr>
        <p:txBody>
          <a:bodyPr>
            <a:spAutoFit/>
          </a:bodyPr>
          <a:lstStyle/>
          <a:p>
            <a:pPr>
              <a:spcBef>
                <a:spcPct val="0"/>
              </a:spcBef>
              <a:defRPr/>
            </a:pPr>
            <a:r>
              <a:rPr lang="en-GB" altLang="en-US" sz="2000" b="1" dirty="0">
                <a:solidFill>
                  <a:schemeClr val="bg1"/>
                </a:solidFill>
                <a:cs typeface="Arial" panose="020B0604020202020204" pitchFamily="34" charset="0"/>
              </a:rPr>
              <a:t>SIGNS</a:t>
            </a:r>
          </a:p>
          <a:p>
            <a:pPr>
              <a:spcBef>
                <a:spcPct val="0"/>
              </a:spcBef>
              <a:buFont typeface="Arial" pitchFamily="34" charset="0"/>
              <a:buChar char="•"/>
              <a:defRPr/>
            </a:pPr>
            <a:r>
              <a:rPr lang="en-GB" altLang="en-US" sz="2000" b="1" dirty="0">
                <a:solidFill>
                  <a:schemeClr val="bg1"/>
                </a:solidFill>
                <a:cs typeface="Arial" panose="020B0604020202020204" pitchFamily="34" charset="0"/>
              </a:rPr>
              <a:t>Unexplained injuries.</a:t>
            </a:r>
          </a:p>
          <a:p>
            <a:pPr>
              <a:spcBef>
                <a:spcPct val="0"/>
              </a:spcBef>
              <a:buFont typeface="Arial" pitchFamily="34" charset="0"/>
              <a:buChar char="•"/>
              <a:defRPr/>
            </a:pPr>
            <a:r>
              <a:rPr lang="en-GB" altLang="en-US" sz="2000" b="1" dirty="0">
                <a:solidFill>
                  <a:schemeClr val="bg1"/>
                </a:solidFill>
                <a:cs typeface="Arial" panose="020B0604020202020204" pitchFamily="34" charset="0"/>
              </a:rPr>
              <a:t>Unexplained bruises.</a:t>
            </a:r>
          </a:p>
          <a:p>
            <a:pPr>
              <a:spcBef>
                <a:spcPct val="0"/>
              </a:spcBef>
              <a:buFont typeface="Arial" pitchFamily="34" charset="0"/>
              <a:buChar char="•"/>
              <a:defRPr/>
            </a:pPr>
            <a:r>
              <a:rPr lang="en-GB" altLang="en-US" sz="2000" b="1" dirty="0">
                <a:solidFill>
                  <a:schemeClr val="bg1"/>
                </a:solidFill>
                <a:cs typeface="Arial" panose="020B0604020202020204" pitchFamily="34" charset="0"/>
              </a:rPr>
              <a:t>Wounds on: face, lips, mouth, arms, torso, back, buttocks, thighs.</a:t>
            </a:r>
          </a:p>
          <a:p>
            <a:pPr>
              <a:spcBef>
                <a:spcPct val="0"/>
              </a:spcBef>
              <a:buFont typeface="Arial" pitchFamily="34" charset="0"/>
              <a:buChar char="•"/>
              <a:defRPr/>
            </a:pPr>
            <a:r>
              <a:rPr lang="en-GB" altLang="en-US" sz="2000" b="1" dirty="0">
                <a:solidFill>
                  <a:schemeClr val="bg1"/>
                </a:solidFill>
                <a:cs typeface="Arial" panose="020B0604020202020204" pitchFamily="34" charset="0"/>
              </a:rPr>
              <a:t>Lacerations/abrasions: mouth, lips, gums, eyes, external genitalia.</a:t>
            </a:r>
          </a:p>
          <a:p>
            <a:pPr>
              <a:spcBef>
                <a:spcPct val="0"/>
              </a:spcBef>
              <a:buFont typeface="Arial" pitchFamily="34" charset="0"/>
              <a:buChar char="•"/>
              <a:defRPr/>
            </a:pPr>
            <a:r>
              <a:rPr lang="en-GB" altLang="en-US" sz="2000" b="1" dirty="0">
                <a:solidFill>
                  <a:schemeClr val="bg1"/>
                </a:solidFill>
                <a:cs typeface="Arial" panose="020B0604020202020204" pitchFamily="34" charset="0"/>
              </a:rPr>
              <a:t>Marks on body: finger marks, hand prints.</a:t>
            </a:r>
          </a:p>
        </p:txBody>
      </p:sp>
      <p:graphicFrame>
        <p:nvGraphicFramePr>
          <p:cNvPr id="6" name="Table 5">
            <a:extLst>
              <a:ext uri="{FF2B5EF4-FFF2-40B4-BE49-F238E27FC236}">
                <a16:creationId xmlns:a16="http://schemas.microsoft.com/office/drawing/2014/main" id="{0413B48A-54F3-470B-9E2E-F60A5118127E}"/>
              </a:ext>
            </a:extLst>
          </p:cNvPr>
          <p:cNvGraphicFramePr>
            <a:graphicFrameLocks noGrp="1"/>
          </p:cNvGraphicFramePr>
          <p:nvPr>
            <p:extLst>
              <p:ext uri="{D42A27DB-BD31-4B8C-83A1-F6EECF244321}">
                <p14:modId xmlns:p14="http://schemas.microsoft.com/office/powerpoint/2010/main" val="3842191532"/>
              </p:ext>
            </p:extLst>
          </p:nvPr>
        </p:nvGraphicFramePr>
        <p:xfrm>
          <a:off x="2022222" y="2502666"/>
          <a:ext cx="7777163" cy="1280184"/>
        </p:xfrm>
        <a:graphic>
          <a:graphicData uri="http://schemas.openxmlformats.org/drawingml/2006/table">
            <a:tbl>
              <a:tblPr firstRow="1" bandRow="1">
                <a:tableStyleId>{5C22544A-7EE6-4342-B048-85BDC9FD1C3A}</a:tableStyleId>
              </a:tblPr>
              <a:tblGrid>
                <a:gridCol w="7777163">
                  <a:extLst>
                    <a:ext uri="{9D8B030D-6E8A-4147-A177-3AD203B41FA5}">
                      <a16:colId xmlns:a16="http://schemas.microsoft.com/office/drawing/2014/main" val="20000"/>
                    </a:ext>
                  </a:extLst>
                </a:gridCol>
              </a:tblGrid>
              <a:tr h="1189038">
                <a:tc>
                  <a:txBody>
                    <a:bodyPr/>
                    <a:lstStyle/>
                    <a:p>
                      <a:pPr fontAlgn="auto">
                        <a:spcAft>
                          <a:spcPts val="0"/>
                        </a:spcAft>
                        <a:defRPr/>
                      </a:pPr>
                      <a:r>
                        <a:rPr lang="en-GB" altLang="en-US" sz="2000" b="1" dirty="0">
                          <a:solidFill>
                            <a:schemeClr val="bg1"/>
                          </a:solidFill>
                          <a:latin typeface="+mn-lt"/>
                          <a:cs typeface="Arial" pitchFamily="34" charset="0"/>
                        </a:rPr>
                        <a:t>TYPES</a:t>
                      </a:r>
                    </a:p>
                    <a:p>
                      <a:pPr fontAlgn="auto">
                        <a:spcAft>
                          <a:spcPts val="0"/>
                        </a:spcAft>
                        <a:defRPr/>
                      </a:pPr>
                      <a:r>
                        <a:rPr lang="en-GB" altLang="en-US" sz="2000" dirty="0">
                          <a:solidFill>
                            <a:schemeClr val="bg1"/>
                          </a:solidFill>
                          <a:latin typeface="+mn-lt"/>
                          <a:cs typeface="Arial" pitchFamily="34" charset="0"/>
                        </a:rPr>
                        <a:t>Assault, hitting, slapping, pushing, misuse of medication, poor moving and handling, restraint or inappropriate physical sanctions.</a:t>
                      </a:r>
                    </a:p>
                    <a:p>
                      <a:endParaRPr lang="en-GB" sz="1800" dirty="0">
                        <a:solidFill>
                          <a:schemeClr val="tx1"/>
                        </a:solidFill>
                      </a:endParaRPr>
                    </a:p>
                  </a:txBody>
                  <a:tcPr marL="91444" marR="91444" marT="45732" marB="45732">
                    <a:solidFill>
                      <a:schemeClr val="tx1">
                        <a:lumMod val="75000"/>
                        <a:lumOff val="25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376D95B-B04E-4D2C-8042-1EB347DB68D8}"/>
              </a:ext>
            </a:extLst>
          </p:cNvPr>
          <p:cNvSpPr/>
          <p:nvPr/>
        </p:nvSpPr>
        <p:spPr>
          <a:xfrm>
            <a:off x="0" y="0"/>
            <a:ext cx="12192000" cy="7005638"/>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2770" name="Picture 10" descr="Image result for domestic abuse">
            <a:extLst>
              <a:ext uri="{FF2B5EF4-FFF2-40B4-BE49-F238E27FC236}">
                <a16:creationId xmlns:a16="http://schemas.microsoft.com/office/drawing/2014/main" id="{56EB605E-3597-4CB3-B9BB-4AB4FE8FC7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656" y="-495167"/>
            <a:ext cx="9956800" cy="7153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B63D93D-0BAA-498D-8BB6-8690C251FAAE}"/>
              </a:ext>
            </a:extLst>
          </p:cNvPr>
          <p:cNvSpPr>
            <a:spLocks noGrp="1"/>
          </p:cNvSpPr>
          <p:nvPr>
            <p:ph type="title"/>
          </p:nvPr>
        </p:nvSpPr>
        <p:spPr>
          <a:xfrm>
            <a:off x="1607294" y="71554"/>
            <a:ext cx="4488706" cy="538310"/>
          </a:xfrm>
          <a:solidFill>
            <a:schemeClr val="tx1">
              <a:lumMod val="75000"/>
              <a:lumOff val="25000"/>
            </a:schemeClr>
          </a:solidFill>
        </p:spPr>
        <p:txBody>
          <a:bodyPr>
            <a:normAutofit fontScale="90000"/>
          </a:bodyPr>
          <a:lstStyle/>
          <a:p>
            <a:pPr>
              <a:defRPr/>
            </a:pPr>
            <a:r>
              <a:rPr lang="en-GB" b="1" dirty="0">
                <a:solidFill>
                  <a:schemeClr val="bg1"/>
                </a:solidFill>
                <a:effectLst/>
                <a:latin typeface="+mn-lt"/>
                <a:cs typeface="Arial" panose="020B0604020202020204" pitchFamily="34" charset="0"/>
              </a:rPr>
              <a:t>Domestic Abuse</a:t>
            </a:r>
          </a:p>
        </p:txBody>
      </p:sp>
      <p:sp>
        <p:nvSpPr>
          <p:cNvPr id="9" name="Rectangle 4">
            <a:extLst>
              <a:ext uri="{FF2B5EF4-FFF2-40B4-BE49-F238E27FC236}">
                <a16:creationId xmlns:a16="http://schemas.microsoft.com/office/drawing/2014/main" id="{EC98C7EB-B167-4462-A890-FD1841F28577}"/>
              </a:ext>
            </a:extLst>
          </p:cNvPr>
          <p:cNvSpPr>
            <a:spLocks noChangeArrowheads="1"/>
          </p:cNvSpPr>
          <p:nvPr/>
        </p:nvSpPr>
        <p:spPr bwMode="auto">
          <a:xfrm>
            <a:off x="1643856" y="1051024"/>
            <a:ext cx="8713787" cy="1323439"/>
          </a:xfrm>
          <a:prstGeom prst="rect">
            <a:avLst/>
          </a:prstGeom>
          <a:solidFill>
            <a:schemeClr val="tx1">
              <a:lumMod val="75000"/>
              <a:lumOff val="25000"/>
            </a:schemeClr>
          </a:solidFill>
          <a:ln>
            <a:noFill/>
          </a:ln>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DEFINITION</a:t>
            </a:r>
          </a:p>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Incident or pattern of incidents of controlling, coercive or threatening behaviour, violence, stalking, or abuse,  between those aged 16 or over who are or have been intimate partners or family member regardless of gender or sexuality</a:t>
            </a:r>
            <a:endParaRPr lang="en-GB" altLang="en-US" sz="2000" dirty="0">
              <a:solidFill>
                <a:schemeClr val="bg1"/>
              </a:solidFill>
              <a:latin typeface="+mn-lt"/>
              <a:cs typeface="Arial" panose="020B0604020202020204" pitchFamily="34" charset="0"/>
            </a:endParaRPr>
          </a:p>
        </p:txBody>
      </p:sp>
      <p:sp>
        <p:nvSpPr>
          <p:cNvPr id="10" name="Rectangle 9">
            <a:extLst>
              <a:ext uri="{FF2B5EF4-FFF2-40B4-BE49-F238E27FC236}">
                <a16:creationId xmlns:a16="http://schemas.microsoft.com/office/drawing/2014/main" id="{6DFE1477-3DE8-43A9-936B-A863ECE21E52}"/>
              </a:ext>
            </a:extLst>
          </p:cNvPr>
          <p:cNvSpPr/>
          <p:nvPr/>
        </p:nvSpPr>
        <p:spPr>
          <a:xfrm>
            <a:off x="1469231" y="4153550"/>
            <a:ext cx="9253538" cy="1938992"/>
          </a:xfrm>
          <a:prstGeom prst="rect">
            <a:avLst/>
          </a:prstGeom>
          <a:solidFill>
            <a:schemeClr val="tx1">
              <a:lumMod val="75000"/>
              <a:lumOff val="25000"/>
            </a:schemeClr>
          </a:solidFill>
        </p:spPr>
        <p:txBody>
          <a:bodyPr>
            <a:spAutoFit/>
          </a:bodyPr>
          <a:lstStyle/>
          <a:p>
            <a:pPr>
              <a:spcBef>
                <a:spcPct val="0"/>
              </a:spcBef>
              <a:defRPr/>
            </a:pPr>
            <a:r>
              <a:rPr lang="en-GB" altLang="en-US" sz="2000" b="1" dirty="0">
                <a:solidFill>
                  <a:schemeClr val="bg1"/>
                </a:solidFill>
                <a:cs typeface="Arial" panose="020B0604020202020204" pitchFamily="34" charset="0"/>
              </a:rPr>
              <a:t>SIGNS</a:t>
            </a:r>
          </a:p>
          <a:p>
            <a:pPr>
              <a:spcBef>
                <a:spcPct val="0"/>
              </a:spcBef>
              <a:defRPr/>
            </a:pPr>
            <a:r>
              <a:rPr lang="en-GB" altLang="en-US" sz="2000" b="1" dirty="0">
                <a:solidFill>
                  <a:schemeClr val="bg1"/>
                </a:solidFill>
                <a:cs typeface="Arial" panose="020B0604020202020204" pitchFamily="34" charset="0"/>
              </a:rPr>
              <a:t>Withdrawn, bruising, suddenly behaves differently,  can be anxious, clingy, depressed, aggressive, problems sleeping, eating disorders, wets, soils clothes, takes risks, misses attending services or appointments, changes in eating habits,</a:t>
            </a:r>
          </a:p>
          <a:p>
            <a:pPr>
              <a:spcBef>
                <a:spcPct val="0"/>
              </a:spcBef>
              <a:defRPr/>
            </a:pPr>
            <a:r>
              <a:rPr lang="en-GB" altLang="en-US" sz="2000" b="1" dirty="0">
                <a:solidFill>
                  <a:schemeClr val="bg1"/>
                </a:solidFill>
                <a:cs typeface="Arial" panose="020B0604020202020204" pitchFamily="34" charset="0"/>
              </a:rPr>
              <a:t>obsessive behaviours, nightmares, drugs, alcohol self-harm, thoughts about suicide, often accompanied at all times by perpetrator.</a:t>
            </a:r>
          </a:p>
        </p:txBody>
      </p:sp>
      <p:graphicFrame>
        <p:nvGraphicFramePr>
          <p:cNvPr id="11" name="Table 10">
            <a:extLst>
              <a:ext uri="{FF2B5EF4-FFF2-40B4-BE49-F238E27FC236}">
                <a16:creationId xmlns:a16="http://schemas.microsoft.com/office/drawing/2014/main" id="{42A888FE-43FD-4E37-9B06-7B1013D03FB8}"/>
              </a:ext>
            </a:extLst>
          </p:cNvPr>
          <p:cNvGraphicFramePr>
            <a:graphicFrameLocks noGrp="1"/>
          </p:cNvGraphicFramePr>
          <p:nvPr>
            <p:extLst>
              <p:ext uri="{D42A27DB-BD31-4B8C-83A1-F6EECF244321}">
                <p14:modId xmlns:p14="http://schemas.microsoft.com/office/powerpoint/2010/main" val="3834658521"/>
              </p:ext>
            </p:extLst>
          </p:nvPr>
        </p:nvGraphicFramePr>
        <p:xfrm>
          <a:off x="1606549" y="2804233"/>
          <a:ext cx="8788400" cy="1036372"/>
        </p:xfrm>
        <a:graphic>
          <a:graphicData uri="http://schemas.openxmlformats.org/drawingml/2006/table">
            <a:tbl>
              <a:tblPr firstRow="1" bandRow="1">
                <a:tableStyleId>{5C22544A-7EE6-4342-B048-85BDC9FD1C3A}</a:tableStyleId>
              </a:tblPr>
              <a:tblGrid>
                <a:gridCol w="8788400">
                  <a:extLst>
                    <a:ext uri="{9D8B030D-6E8A-4147-A177-3AD203B41FA5}">
                      <a16:colId xmlns:a16="http://schemas.microsoft.com/office/drawing/2014/main" val="20000"/>
                    </a:ext>
                  </a:extLst>
                </a:gridCol>
              </a:tblGrid>
              <a:tr h="969962">
                <a:tc>
                  <a:txBody>
                    <a:bodyPr/>
                    <a:lstStyle/>
                    <a:p>
                      <a:pPr>
                        <a:spcBef>
                          <a:spcPct val="20000"/>
                        </a:spcBef>
                        <a:defRPr/>
                      </a:pPr>
                      <a:r>
                        <a:rPr lang="en-GB" altLang="en-US" sz="1800" b="1" dirty="0">
                          <a:solidFill>
                            <a:schemeClr val="bg1"/>
                          </a:solidFill>
                          <a:latin typeface="+mn-lt"/>
                          <a:cs typeface="Arial" pitchFamily="34" charset="0"/>
                        </a:rPr>
                        <a:t>TYPES</a:t>
                      </a:r>
                    </a:p>
                    <a:p>
                      <a:pPr>
                        <a:spcBef>
                          <a:spcPct val="20000"/>
                        </a:spcBef>
                        <a:defRPr/>
                      </a:pPr>
                      <a:r>
                        <a:rPr lang="en-GB" altLang="en-US" sz="1800" b="1" dirty="0">
                          <a:solidFill>
                            <a:schemeClr val="bg1"/>
                          </a:solidFill>
                          <a:latin typeface="+mn-lt"/>
                          <a:cs typeface="Arial" pitchFamily="34" charset="0"/>
                        </a:rPr>
                        <a:t>P</a:t>
                      </a:r>
                      <a:r>
                        <a:rPr lang="en-GB" altLang="en-US" sz="2000" dirty="0">
                          <a:solidFill>
                            <a:schemeClr val="bg1"/>
                          </a:solidFill>
                          <a:latin typeface="+mn-lt"/>
                          <a:cs typeface="Arial" pitchFamily="34" charset="0"/>
                        </a:rPr>
                        <a:t>sychological, physical, sexual, financial, emotional abuse, so called ‘honour’ based violence, Female Genital Mutilation and forced marriage. </a:t>
                      </a:r>
                    </a:p>
                  </a:txBody>
                  <a:tcPr marL="91462" marR="91462" marT="45746" marB="45746">
                    <a:solidFill>
                      <a:schemeClr val="tx1">
                        <a:lumMod val="75000"/>
                        <a:lumOff val="25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FA1F91-F4C8-44F4-A4CC-4DF869176760}"/>
              </a:ext>
            </a:extLst>
          </p:cNvPr>
          <p:cNvSpPr/>
          <p:nvPr/>
        </p:nvSpPr>
        <p:spPr>
          <a:xfrm>
            <a:off x="0" y="0"/>
            <a:ext cx="12192000" cy="7005638"/>
          </a:xfrm>
          <a:prstGeom prst="rect">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Rounded Rectangle 5">
            <a:extLst>
              <a:ext uri="{FF2B5EF4-FFF2-40B4-BE49-F238E27FC236}">
                <a16:creationId xmlns:a16="http://schemas.microsoft.com/office/drawing/2014/main" id="{4DCDCA66-EEE0-40B9-BFC2-8E120342B15D}"/>
              </a:ext>
            </a:extLst>
          </p:cNvPr>
          <p:cNvSpPr/>
          <p:nvPr/>
        </p:nvSpPr>
        <p:spPr>
          <a:xfrm>
            <a:off x="299356" y="-1137072"/>
            <a:ext cx="11593288" cy="9132143"/>
          </a:xfrm>
          <a:prstGeom prst="roundRect">
            <a:avLst>
              <a:gd name="adj" fmla="val 26737"/>
            </a:avLst>
          </a:prstGeom>
          <a:blipFill>
            <a:blip r:embed="rId3" cstate="email"/>
            <a:srcRect/>
            <a:stretch>
              <a:fillRect/>
            </a:stretch>
          </a:blip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2" name="Title 1">
            <a:extLst>
              <a:ext uri="{FF2B5EF4-FFF2-40B4-BE49-F238E27FC236}">
                <a16:creationId xmlns:a16="http://schemas.microsoft.com/office/drawing/2014/main" id="{FA6472B6-8EA7-4565-A89F-BB9FBC240F3C}"/>
              </a:ext>
            </a:extLst>
          </p:cNvPr>
          <p:cNvSpPr>
            <a:spLocks noGrp="1"/>
          </p:cNvSpPr>
          <p:nvPr>
            <p:ph type="title"/>
          </p:nvPr>
        </p:nvSpPr>
        <p:spPr>
          <a:xfrm>
            <a:off x="1583638" y="188640"/>
            <a:ext cx="5400600" cy="594320"/>
          </a:xfrm>
          <a:solidFill>
            <a:schemeClr val="tx1">
              <a:lumMod val="75000"/>
              <a:lumOff val="25000"/>
            </a:schemeClr>
          </a:solidFill>
        </p:spPr>
        <p:txBody>
          <a:bodyPr>
            <a:normAutofit fontScale="90000"/>
          </a:bodyPr>
          <a:lstStyle/>
          <a:p>
            <a:pPr>
              <a:defRPr/>
            </a:pPr>
            <a:r>
              <a:rPr lang="en-GB" b="1" dirty="0">
                <a:solidFill>
                  <a:schemeClr val="bg1"/>
                </a:solidFill>
                <a:effectLst/>
              </a:rPr>
              <a:t>Psychological Abuse</a:t>
            </a:r>
          </a:p>
        </p:txBody>
      </p:sp>
      <p:sp>
        <p:nvSpPr>
          <p:cNvPr id="32774" name="Rectangle 4">
            <a:extLst>
              <a:ext uri="{FF2B5EF4-FFF2-40B4-BE49-F238E27FC236}">
                <a16:creationId xmlns:a16="http://schemas.microsoft.com/office/drawing/2014/main" id="{E44027D7-AD66-46E6-B675-B2F40097398B}"/>
              </a:ext>
            </a:extLst>
          </p:cNvPr>
          <p:cNvSpPr>
            <a:spLocks noChangeArrowheads="1"/>
          </p:cNvSpPr>
          <p:nvPr/>
        </p:nvSpPr>
        <p:spPr bwMode="auto">
          <a:xfrm>
            <a:off x="1524001" y="930275"/>
            <a:ext cx="6696075" cy="1323439"/>
          </a:xfrm>
          <a:prstGeom prst="rect">
            <a:avLst/>
          </a:prstGeom>
          <a:solidFill>
            <a:schemeClr val="tx1">
              <a:lumMod val="75000"/>
              <a:lumOff val="25000"/>
            </a:schemeClr>
          </a:solidFill>
          <a:ln>
            <a:noFill/>
          </a:ln>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DEFINITION</a:t>
            </a:r>
          </a:p>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Action or neglect by the carer or any person that while not of a physical nature severely impairs the psychological or well-being of the person</a:t>
            </a:r>
            <a:endParaRPr lang="en-GB" altLang="en-US" sz="2000" dirty="0">
              <a:solidFill>
                <a:schemeClr val="bg1"/>
              </a:solidFill>
              <a:latin typeface="+mn-lt"/>
              <a:cs typeface="Arial" panose="020B0604020202020204" pitchFamily="34" charset="0"/>
            </a:endParaRPr>
          </a:p>
        </p:txBody>
      </p:sp>
      <p:sp>
        <p:nvSpPr>
          <p:cNvPr id="3" name="Rectangle 2">
            <a:extLst>
              <a:ext uri="{FF2B5EF4-FFF2-40B4-BE49-F238E27FC236}">
                <a16:creationId xmlns:a16="http://schemas.microsoft.com/office/drawing/2014/main" id="{0FC228C6-F4CE-4558-89EB-D235154EAE5A}"/>
              </a:ext>
            </a:extLst>
          </p:cNvPr>
          <p:cNvSpPr/>
          <p:nvPr/>
        </p:nvSpPr>
        <p:spPr>
          <a:xfrm>
            <a:off x="2241755" y="4262284"/>
            <a:ext cx="8604046" cy="2554545"/>
          </a:xfrm>
          <a:prstGeom prst="rect">
            <a:avLst/>
          </a:prstGeom>
          <a:solidFill>
            <a:schemeClr val="tx1">
              <a:lumMod val="75000"/>
              <a:lumOff val="25000"/>
            </a:schemeClr>
          </a:solidFill>
        </p:spPr>
        <p:txBody>
          <a:bodyPr wrap="square">
            <a:spAutoFit/>
          </a:bodyPr>
          <a:lstStyle/>
          <a:p>
            <a:pPr>
              <a:spcBef>
                <a:spcPct val="0"/>
              </a:spcBef>
              <a:defRPr/>
            </a:pPr>
            <a:r>
              <a:rPr lang="en-GB" altLang="en-US" sz="2000" b="1" dirty="0">
                <a:solidFill>
                  <a:schemeClr val="bg1"/>
                </a:solidFill>
                <a:cs typeface="Arial" panose="020B0604020202020204" pitchFamily="34" charset="0"/>
              </a:rPr>
              <a:t>SIGNS</a:t>
            </a:r>
          </a:p>
          <a:p>
            <a:pPr>
              <a:spcBef>
                <a:spcPct val="0"/>
              </a:spcBef>
              <a:buFont typeface="Arial" pitchFamily="34" charset="0"/>
              <a:buChar char="•"/>
              <a:defRPr/>
            </a:pPr>
            <a:r>
              <a:rPr lang="en-GB" altLang="en-US" sz="2000" b="1" dirty="0">
                <a:solidFill>
                  <a:schemeClr val="bg1"/>
                </a:solidFill>
                <a:cs typeface="Arial" panose="020B0604020202020204" pitchFamily="34" charset="0"/>
              </a:rPr>
              <a:t>Change in appetite (weight loss or weight gain</a:t>
            </a:r>
          </a:p>
          <a:p>
            <a:pPr>
              <a:spcBef>
                <a:spcPct val="0"/>
              </a:spcBef>
              <a:buFont typeface="Arial" pitchFamily="34" charset="0"/>
              <a:buChar char="•"/>
              <a:defRPr/>
            </a:pPr>
            <a:r>
              <a:rPr lang="en-GB" altLang="en-US" sz="2000" b="1" dirty="0">
                <a:solidFill>
                  <a:schemeClr val="bg1"/>
                </a:solidFill>
                <a:cs typeface="Arial" panose="020B0604020202020204" pitchFamily="34" charset="0"/>
              </a:rPr>
              <a:t>Deference.</a:t>
            </a:r>
          </a:p>
          <a:p>
            <a:pPr>
              <a:spcBef>
                <a:spcPct val="0"/>
              </a:spcBef>
              <a:buFont typeface="Arial" pitchFamily="34" charset="0"/>
              <a:buChar char="•"/>
              <a:defRPr/>
            </a:pPr>
            <a:r>
              <a:rPr lang="en-GB" altLang="en-US" sz="2000" b="1" dirty="0">
                <a:solidFill>
                  <a:schemeClr val="bg1"/>
                </a:solidFill>
                <a:cs typeface="Arial" panose="020B0604020202020204" pitchFamily="34" charset="0"/>
              </a:rPr>
              <a:t>Passivity. </a:t>
            </a:r>
          </a:p>
          <a:p>
            <a:pPr>
              <a:spcBef>
                <a:spcPct val="0"/>
              </a:spcBef>
              <a:buFont typeface="Arial" pitchFamily="34" charset="0"/>
              <a:buChar char="•"/>
              <a:defRPr/>
            </a:pPr>
            <a:r>
              <a:rPr lang="en-GB" altLang="en-US" sz="2000" b="1" dirty="0">
                <a:solidFill>
                  <a:schemeClr val="bg1"/>
                </a:solidFill>
                <a:cs typeface="Arial" panose="020B0604020202020204" pitchFamily="34" charset="0"/>
              </a:rPr>
              <a:t>Resignation.</a:t>
            </a:r>
          </a:p>
          <a:p>
            <a:pPr>
              <a:spcBef>
                <a:spcPct val="0"/>
              </a:spcBef>
              <a:buFont typeface="Arial" pitchFamily="34" charset="0"/>
              <a:buChar char="•"/>
              <a:defRPr/>
            </a:pPr>
            <a:r>
              <a:rPr lang="en-GB" altLang="en-US" sz="2000" b="1" dirty="0">
                <a:solidFill>
                  <a:schemeClr val="bg1"/>
                </a:solidFill>
                <a:cs typeface="Arial" panose="020B0604020202020204" pitchFamily="34" charset="0"/>
              </a:rPr>
              <a:t>Emotional withdrawal / Low self-image.</a:t>
            </a:r>
          </a:p>
          <a:p>
            <a:pPr>
              <a:spcBef>
                <a:spcPct val="0"/>
              </a:spcBef>
              <a:buFont typeface="Arial" pitchFamily="34" charset="0"/>
              <a:buChar char="•"/>
              <a:defRPr/>
            </a:pPr>
            <a:r>
              <a:rPr lang="en-GB" altLang="en-US" sz="2000" b="1" dirty="0">
                <a:solidFill>
                  <a:schemeClr val="bg1"/>
                </a:solidFill>
                <a:cs typeface="Arial" panose="020B0604020202020204" pitchFamily="34" charset="0"/>
              </a:rPr>
              <a:t>Unexplained fear.</a:t>
            </a:r>
          </a:p>
          <a:p>
            <a:pPr>
              <a:spcBef>
                <a:spcPct val="0"/>
              </a:spcBef>
              <a:buFont typeface="Arial" pitchFamily="34" charset="0"/>
              <a:buChar char="•"/>
              <a:defRPr/>
            </a:pPr>
            <a:r>
              <a:rPr lang="en-GB" altLang="en-US" sz="2000" b="1" dirty="0">
                <a:solidFill>
                  <a:schemeClr val="bg1"/>
                </a:solidFill>
                <a:cs typeface="Arial" panose="020B0604020202020204" pitchFamily="34" charset="0"/>
              </a:rPr>
              <a:t>Sleep disturbance.</a:t>
            </a:r>
          </a:p>
        </p:txBody>
      </p:sp>
      <p:graphicFrame>
        <p:nvGraphicFramePr>
          <p:cNvPr id="7" name="Table 6">
            <a:extLst>
              <a:ext uri="{FF2B5EF4-FFF2-40B4-BE49-F238E27FC236}">
                <a16:creationId xmlns:a16="http://schemas.microsoft.com/office/drawing/2014/main" id="{11642075-1441-432F-8472-71F60907E993}"/>
              </a:ext>
            </a:extLst>
          </p:cNvPr>
          <p:cNvGraphicFramePr>
            <a:graphicFrameLocks noGrp="1"/>
          </p:cNvGraphicFramePr>
          <p:nvPr>
            <p:extLst>
              <p:ext uri="{D42A27DB-BD31-4B8C-83A1-F6EECF244321}">
                <p14:modId xmlns:p14="http://schemas.microsoft.com/office/powerpoint/2010/main" val="1282871996"/>
              </p:ext>
            </p:extLst>
          </p:nvPr>
        </p:nvGraphicFramePr>
        <p:xfrm>
          <a:off x="1777206" y="2401029"/>
          <a:ext cx="8637587" cy="1615502"/>
        </p:xfrm>
        <a:graphic>
          <a:graphicData uri="http://schemas.openxmlformats.org/drawingml/2006/table">
            <a:tbl>
              <a:tblPr firstRow="1" bandRow="1">
                <a:tableStyleId>{5C22544A-7EE6-4342-B048-85BDC9FD1C3A}</a:tableStyleId>
              </a:tblPr>
              <a:tblGrid>
                <a:gridCol w="8637587">
                  <a:extLst>
                    <a:ext uri="{9D8B030D-6E8A-4147-A177-3AD203B41FA5}">
                      <a16:colId xmlns:a16="http://schemas.microsoft.com/office/drawing/2014/main" val="20000"/>
                    </a:ext>
                  </a:extLst>
                </a:gridCol>
              </a:tblGrid>
              <a:tr h="323653">
                <a:tc>
                  <a:txBody>
                    <a:bodyPr/>
                    <a:lstStyle/>
                    <a:p>
                      <a:pPr eaLnBrk="1" fontAlgn="auto" hangingPunct="1">
                        <a:spcAft>
                          <a:spcPts val="0"/>
                        </a:spcAft>
                        <a:defRPr/>
                      </a:pPr>
                      <a:r>
                        <a:rPr lang="en-GB" altLang="en-US" sz="2000" b="1" dirty="0">
                          <a:solidFill>
                            <a:schemeClr val="bg1"/>
                          </a:solidFill>
                          <a:latin typeface="+mn-lt"/>
                          <a:cs typeface="Arial" pitchFamily="34" charset="0"/>
                        </a:rPr>
                        <a:t>TYPES</a:t>
                      </a:r>
                      <a:r>
                        <a:rPr lang="en-GB" altLang="en-US" sz="2000" b="1" dirty="0">
                          <a:solidFill>
                            <a:schemeClr val="bg1"/>
                          </a:solidFill>
                          <a:latin typeface="+mn-lt"/>
                        </a:rPr>
                        <a:t> </a:t>
                      </a:r>
                    </a:p>
                    <a:p>
                      <a:pPr eaLnBrk="1" fontAlgn="auto" hangingPunct="1">
                        <a:spcAft>
                          <a:spcPts val="0"/>
                        </a:spcAft>
                        <a:defRPr/>
                      </a:pPr>
                      <a:r>
                        <a:rPr lang="en-GB" altLang="en-US" sz="2000" dirty="0">
                          <a:solidFill>
                            <a:schemeClr val="bg1"/>
                          </a:solidFill>
                          <a:latin typeface="+mn-lt"/>
                          <a:cs typeface="Arial" panose="020B0604020202020204" pitchFamily="34" charset="0"/>
                        </a:rPr>
                        <a:t>Emotional abuse, threats of harm or abandonment, deprivation of contact, humiliation, blaming, controlling, intimidation, coercion, harassment, verbal abuse, cyber bullying, isolation or unreasonable and unjustified withdrawal of services or supportive networks.</a:t>
                      </a:r>
                    </a:p>
                  </a:txBody>
                  <a:tcPr marL="91444" marR="91444" marT="45751" marB="45751">
                    <a:solidFill>
                      <a:schemeClr val="tx1">
                        <a:lumMod val="75000"/>
                        <a:lumOff val="25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CE144A-C0A7-4B66-B88F-4B56F7842992}"/>
              </a:ext>
            </a:extLst>
          </p:cNvPr>
          <p:cNvSpPr/>
          <p:nvPr/>
        </p:nvSpPr>
        <p:spPr>
          <a:xfrm>
            <a:off x="0" y="0"/>
            <a:ext cx="12192000" cy="7005638"/>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8914" name="Picture 8">
            <a:extLst>
              <a:ext uri="{FF2B5EF4-FFF2-40B4-BE49-F238E27FC236}">
                <a16:creationId xmlns:a16="http://schemas.microsoft.com/office/drawing/2014/main" id="{4D6C25B4-545B-41BF-B82B-B9EF2F7D9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76" y="1"/>
            <a:ext cx="10080625" cy="911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2571958F-7C29-4BA4-8DD0-3DC968CB245B}"/>
              </a:ext>
            </a:extLst>
          </p:cNvPr>
          <p:cNvSpPr>
            <a:spLocks noGrp="1"/>
          </p:cNvSpPr>
          <p:nvPr>
            <p:ph type="title"/>
          </p:nvPr>
        </p:nvSpPr>
        <p:spPr>
          <a:xfrm>
            <a:off x="1602420" y="80743"/>
            <a:ext cx="6649577" cy="576015"/>
          </a:xfrm>
          <a:solidFill>
            <a:schemeClr val="tx1">
              <a:lumMod val="75000"/>
              <a:lumOff val="25000"/>
            </a:schemeClr>
          </a:solidFill>
        </p:spPr>
        <p:txBody>
          <a:bodyPr>
            <a:normAutofit fontScale="90000"/>
          </a:bodyPr>
          <a:lstStyle/>
          <a:p>
            <a:pPr>
              <a:defRPr/>
            </a:pPr>
            <a:r>
              <a:rPr lang="en-GB" b="1" dirty="0">
                <a:solidFill>
                  <a:schemeClr val="bg1"/>
                </a:solidFill>
                <a:effectLst/>
                <a:cs typeface="Arial" panose="020B0604020202020204" pitchFamily="34" charset="0"/>
              </a:rPr>
              <a:t>Financial/Material Abuse</a:t>
            </a:r>
          </a:p>
        </p:txBody>
      </p:sp>
      <p:sp>
        <p:nvSpPr>
          <p:cNvPr id="32774" name="Rectangle 4">
            <a:extLst>
              <a:ext uri="{FF2B5EF4-FFF2-40B4-BE49-F238E27FC236}">
                <a16:creationId xmlns:a16="http://schemas.microsoft.com/office/drawing/2014/main" id="{1F11EDFD-1070-469B-A03E-60BDCEFCE931}"/>
              </a:ext>
            </a:extLst>
          </p:cNvPr>
          <p:cNvSpPr>
            <a:spLocks noChangeArrowheads="1"/>
          </p:cNvSpPr>
          <p:nvPr/>
        </p:nvSpPr>
        <p:spPr bwMode="auto">
          <a:xfrm>
            <a:off x="2062163" y="877751"/>
            <a:ext cx="7893050" cy="1323439"/>
          </a:xfrm>
          <a:prstGeom prst="rect">
            <a:avLst/>
          </a:prstGeom>
          <a:solidFill>
            <a:schemeClr val="tx1">
              <a:lumMod val="75000"/>
              <a:lumOff val="25000"/>
            </a:schemeClr>
          </a:solidFill>
          <a:ln>
            <a:noFill/>
          </a:ln>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DEFINITION</a:t>
            </a:r>
          </a:p>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Misappropriation or misuse of money/assets. Transactions to which the person could not consent, or which were invalidated by intimidation/deception.</a:t>
            </a:r>
            <a:endParaRPr lang="en-GB" altLang="en-US" sz="2000" dirty="0">
              <a:solidFill>
                <a:schemeClr val="bg1"/>
              </a:solidFill>
              <a:latin typeface="+mn-lt"/>
              <a:cs typeface="Arial" panose="020B0604020202020204" pitchFamily="34" charset="0"/>
            </a:endParaRPr>
          </a:p>
        </p:txBody>
      </p:sp>
      <p:sp>
        <p:nvSpPr>
          <p:cNvPr id="3" name="Rectangle 2">
            <a:extLst>
              <a:ext uri="{FF2B5EF4-FFF2-40B4-BE49-F238E27FC236}">
                <a16:creationId xmlns:a16="http://schemas.microsoft.com/office/drawing/2014/main" id="{FA769392-2EB7-4A22-9869-D5EC6EFF38BF}"/>
              </a:ext>
            </a:extLst>
          </p:cNvPr>
          <p:cNvSpPr/>
          <p:nvPr/>
        </p:nvSpPr>
        <p:spPr>
          <a:xfrm>
            <a:off x="1737615" y="4555420"/>
            <a:ext cx="8276540" cy="2246769"/>
          </a:xfrm>
          <a:prstGeom prst="rect">
            <a:avLst/>
          </a:prstGeom>
          <a:solidFill>
            <a:schemeClr val="tx1">
              <a:lumMod val="75000"/>
              <a:lumOff val="25000"/>
            </a:schemeClr>
          </a:solidFill>
        </p:spPr>
        <p:txBody>
          <a:bodyPr wrap="square">
            <a:spAutoFit/>
          </a:bodyPr>
          <a:lstStyle/>
          <a:p>
            <a:pPr>
              <a:spcBef>
                <a:spcPct val="0"/>
              </a:spcBef>
              <a:defRPr/>
            </a:pPr>
            <a:r>
              <a:rPr lang="en-GB" altLang="en-US" sz="2000" b="1" dirty="0">
                <a:solidFill>
                  <a:schemeClr val="bg1"/>
                </a:solidFill>
                <a:cs typeface="Arial" panose="020B0604020202020204" pitchFamily="34" charset="0"/>
              </a:rPr>
              <a:t>SIGNS</a:t>
            </a:r>
          </a:p>
          <a:p>
            <a:pPr>
              <a:spcBef>
                <a:spcPct val="0"/>
              </a:spcBef>
              <a:defRPr/>
            </a:pPr>
            <a:r>
              <a:rPr lang="en-GB" altLang="en-US" sz="2000" b="1" dirty="0">
                <a:solidFill>
                  <a:schemeClr val="bg1"/>
                </a:solidFill>
                <a:cs typeface="Arial" panose="020B0604020202020204" pitchFamily="34" charset="0"/>
              </a:rPr>
              <a:t>Unexplained financial problems, unexplained bank account activity.</a:t>
            </a:r>
          </a:p>
          <a:p>
            <a:pPr>
              <a:spcBef>
                <a:spcPct val="0"/>
              </a:spcBef>
              <a:defRPr/>
            </a:pPr>
            <a:r>
              <a:rPr lang="en-GB" altLang="en-US" sz="2000" b="1" dirty="0">
                <a:solidFill>
                  <a:schemeClr val="bg1"/>
                </a:solidFill>
                <a:cs typeface="Arial" panose="020B0604020202020204" pitchFamily="34" charset="0"/>
              </a:rPr>
              <a:t>Recent changes of deeds or title of property.</a:t>
            </a:r>
          </a:p>
          <a:p>
            <a:pPr>
              <a:spcBef>
                <a:spcPct val="0"/>
              </a:spcBef>
              <a:defRPr/>
            </a:pPr>
            <a:r>
              <a:rPr lang="en-GB" altLang="en-US" sz="2000" b="1" dirty="0">
                <a:solidFill>
                  <a:schemeClr val="bg1"/>
                </a:solidFill>
                <a:cs typeface="Arial" panose="020B0604020202020204" pitchFamily="34" charset="0"/>
              </a:rPr>
              <a:t>Unusual interest by other in the person’s financial affairs or assets.</a:t>
            </a:r>
          </a:p>
          <a:p>
            <a:pPr>
              <a:spcBef>
                <a:spcPct val="0"/>
              </a:spcBef>
              <a:defRPr/>
            </a:pPr>
            <a:r>
              <a:rPr lang="en-GB" altLang="en-US" sz="2000" b="1" dirty="0">
                <a:solidFill>
                  <a:schemeClr val="bg1"/>
                </a:solidFill>
                <a:cs typeface="Arial" panose="020B0604020202020204" pitchFamily="34" charset="0"/>
              </a:rPr>
              <a:t>Misuse of the person’s money by others.</a:t>
            </a:r>
          </a:p>
          <a:p>
            <a:pPr>
              <a:spcBef>
                <a:spcPct val="0"/>
              </a:spcBef>
              <a:defRPr/>
            </a:pPr>
            <a:r>
              <a:rPr lang="en-GB" altLang="en-US" sz="2000" b="1" dirty="0">
                <a:solidFill>
                  <a:schemeClr val="bg1"/>
                </a:solidFill>
                <a:cs typeface="Arial" panose="020B0604020202020204" pitchFamily="34" charset="0"/>
              </a:rPr>
              <a:t>Uncooperative Power of Attorney, unpaid bills.</a:t>
            </a:r>
          </a:p>
          <a:p>
            <a:pPr>
              <a:spcBef>
                <a:spcPct val="0"/>
              </a:spcBef>
              <a:defRPr/>
            </a:pPr>
            <a:r>
              <a:rPr lang="en-GB" altLang="en-US" sz="2000" b="1" dirty="0">
                <a:solidFill>
                  <a:schemeClr val="bg1"/>
                </a:solidFill>
                <a:cs typeface="Arial" panose="020B0604020202020204" pitchFamily="34" charset="0"/>
              </a:rPr>
              <a:t>Not accessing activities. </a:t>
            </a:r>
          </a:p>
        </p:txBody>
      </p:sp>
      <p:graphicFrame>
        <p:nvGraphicFramePr>
          <p:cNvPr id="4" name="Table 3">
            <a:extLst>
              <a:ext uri="{FF2B5EF4-FFF2-40B4-BE49-F238E27FC236}">
                <a16:creationId xmlns:a16="http://schemas.microsoft.com/office/drawing/2014/main" id="{0F8D7333-AA00-456B-8D77-53D869394E78}"/>
              </a:ext>
            </a:extLst>
          </p:cNvPr>
          <p:cNvGraphicFramePr>
            <a:graphicFrameLocks noGrp="1"/>
          </p:cNvGraphicFramePr>
          <p:nvPr>
            <p:extLst>
              <p:ext uri="{D42A27DB-BD31-4B8C-83A1-F6EECF244321}">
                <p14:modId xmlns:p14="http://schemas.microsoft.com/office/powerpoint/2010/main" val="30715795"/>
              </p:ext>
            </p:extLst>
          </p:nvPr>
        </p:nvGraphicFramePr>
        <p:xfrm>
          <a:off x="2179638" y="2462214"/>
          <a:ext cx="7658100" cy="1889758"/>
        </p:xfrm>
        <a:graphic>
          <a:graphicData uri="http://schemas.openxmlformats.org/drawingml/2006/table">
            <a:tbl>
              <a:tblPr firstRow="1" bandRow="1">
                <a:tableStyleId>{5C22544A-7EE6-4342-B048-85BDC9FD1C3A}</a:tableStyleId>
              </a:tblPr>
              <a:tblGrid>
                <a:gridCol w="7658100">
                  <a:extLst>
                    <a:ext uri="{9D8B030D-6E8A-4147-A177-3AD203B41FA5}">
                      <a16:colId xmlns:a16="http://schemas.microsoft.com/office/drawing/2014/main" val="20000"/>
                    </a:ext>
                  </a:extLst>
                </a:gridCol>
              </a:tblGrid>
              <a:tr h="1793875">
                <a:tc>
                  <a:txBody>
                    <a:bodyPr/>
                    <a:lstStyle/>
                    <a:p>
                      <a:pPr fontAlgn="auto">
                        <a:spcAft>
                          <a:spcPts val="0"/>
                        </a:spcAft>
                        <a:defRPr/>
                      </a:pPr>
                      <a:r>
                        <a:rPr lang="en-GB" altLang="en-US" sz="2000" b="1" dirty="0">
                          <a:solidFill>
                            <a:schemeClr val="bg1"/>
                          </a:solidFill>
                          <a:latin typeface="+mn-lt"/>
                          <a:cs typeface="Arial" pitchFamily="34" charset="0"/>
                        </a:rPr>
                        <a:t>TYPES</a:t>
                      </a:r>
                    </a:p>
                    <a:p>
                      <a:pPr fontAlgn="auto">
                        <a:spcAft>
                          <a:spcPts val="0"/>
                        </a:spcAft>
                        <a:defRPr/>
                      </a:pPr>
                      <a:r>
                        <a:rPr lang="en-GB" altLang="en-US" sz="2000" dirty="0">
                          <a:solidFill>
                            <a:schemeClr val="bg1"/>
                          </a:solidFill>
                          <a:latin typeface="+mn-lt"/>
                          <a:cs typeface="Arial" pitchFamily="34" charset="0"/>
                        </a:rPr>
                        <a:t>Theft, fraud, internet scamming, coercion in relation to an adults financial affairs or arrangements, including in connection with wills, property, inheritance or financial transactions, or the misuse or misappropriation of property of property, possessions or benefits.  </a:t>
                      </a:r>
                    </a:p>
                    <a:p>
                      <a:endParaRPr lang="en-GB" sz="1800" dirty="0">
                        <a:solidFill>
                          <a:schemeClr val="tx1"/>
                        </a:solidFill>
                      </a:endParaRPr>
                    </a:p>
                  </a:txBody>
                  <a:tcPr marT="45719" marB="45719">
                    <a:solidFill>
                      <a:schemeClr val="tx1">
                        <a:lumMod val="75000"/>
                        <a:lumOff val="25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1E0F4CC-1AF0-4703-930E-13B6E82A7FB2}"/>
              </a:ext>
            </a:extLst>
          </p:cNvPr>
          <p:cNvSpPr/>
          <p:nvPr/>
        </p:nvSpPr>
        <p:spPr>
          <a:xfrm>
            <a:off x="0" y="0"/>
            <a:ext cx="12192000" cy="7005638"/>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40962" name="Picture 2" descr="Image result for neglect">
            <a:extLst>
              <a:ext uri="{FF2B5EF4-FFF2-40B4-BE49-F238E27FC236}">
                <a16:creationId xmlns:a16="http://schemas.microsoft.com/office/drawing/2014/main" id="{0B0E75C1-DA85-4E88-AF98-61AA04ACD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61" y="131565"/>
            <a:ext cx="11366782" cy="7396082"/>
          </a:xfrm>
          <a:prstGeom prst="rect">
            <a:avLst/>
          </a:prstGeom>
          <a:solidFill>
            <a:schemeClr val="bg1"/>
          </a:solidFill>
          <a:ln>
            <a:noFill/>
          </a:ln>
        </p:spPr>
      </p:pic>
      <p:sp>
        <p:nvSpPr>
          <p:cNvPr id="2" name="Title 1">
            <a:extLst>
              <a:ext uri="{FF2B5EF4-FFF2-40B4-BE49-F238E27FC236}">
                <a16:creationId xmlns:a16="http://schemas.microsoft.com/office/drawing/2014/main" id="{3336A826-0585-48B0-B0E4-62A6B6BB6D2F}"/>
              </a:ext>
            </a:extLst>
          </p:cNvPr>
          <p:cNvSpPr>
            <a:spLocks noGrp="1"/>
          </p:cNvSpPr>
          <p:nvPr>
            <p:ph type="title"/>
          </p:nvPr>
        </p:nvSpPr>
        <p:spPr>
          <a:xfrm>
            <a:off x="1633538" y="131565"/>
            <a:ext cx="2232248" cy="566936"/>
          </a:xfrm>
          <a:solidFill>
            <a:schemeClr val="tx1">
              <a:lumMod val="75000"/>
              <a:lumOff val="25000"/>
            </a:schemeClr>
          </a:solidFill>
        </p:spPr>
        <p:txBody>
          <a:bodyPr>
            <a:normAutofit fontScale="90000"/>
          </a:bodyPr>
          <a:lstStyle/>
          <a:p>
            <a:pPr>
              <a:defRPr/>
            </a:pPr>
            <a:r>
              <a:rPr lang="en-GB" b="1" dirty="0">
                <a:solidFill>
                  <a:schemeClr val="bg1"/>
                </a:solidFill>
                <a:latin typeface="+mn-lt"/>
                <a:cs typeface="Arial" panose="020B0604020202020204" pitchFamily="34" charset="0"/>
              </a:rPr>
              <a:t>Neglect</a:t>
            </a:r>
          </a:p>
        </p:txBody>
      </p:sp>
      <p:sp>
        <p:nvSpPr>
          <p:cNvPr id="32774" name="Rectangle 4">
            <a:extLst>
              <a:ext uri="{FF2B5EF4-FFF2-40B4-BE49-F238E27FC236}">
                <a16:creationId xmlns:a16="http://schemas.microsoft.com/office/drawing/2014/main" id="{BCE23C58-3B05-4CCF-921C-23C45442F795}"/>
              </a:ext>
            </a:extLst>
          </p:cNvPr>
          <p:cNvSpPr>
            <a:spLocks noChangeArrowheads="1"/>
          </p:cNvSpPr>
          <p:nvPr/>
        </p:nvSpPr>
        <p:spPr bwMode="auto">
          <a:xfrm>
            <a:off x="441068" y="1242229"/>
            <a:ext cx="9962227" cy="1015663"/>
          </a:xfrm>
          <a:prstGeom prst="rect">
            <a:avLst/>
          </a:prstGeom>
          <a:solidFill>
            <a:schemeClr val="tx1">
              <a:lumMod val="75000"/>
              <a:lumOff val="25000"/>
            </a:schemeClr>
          </a:solidFill>
          <a:ln>
            <a:noFill/>
          </a:ln>
        </p:spPr>
        <p:txBody>
          <a:bodyPr wrap="squar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DEFINITION</a:t>
            </a:r>
          </a:p>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Behaviour by carers that results in the persistent or severe failure to meet the physical and/or psychological needs of an individual in their care.</a:t>
            </a:r>
          </a:p>
        </p:txBody>
      </p:sp>
      <p:sp>
        <p:nvSpPr>
          <p:cNvPr id="3" name="Rectangle 2">
            <a:extLst>
              <a:ext uri="{FF2B5EF4-FFF2-40B4-BE49-F238E27FC236}">
                <a16:creationId xmlns:a16="http://schemas.microsoft.com/office/drawing/2014/main" id="{4DA6685E-8D45-4260-99C3-7783C7AF422B}"/>
              </a:ext>
            </a:extLst>
          </p:cNvPr>
          <p:cNvSpPr/>
          <p:nvPr/>
        </p:nvSpPr>
        <p:spPr>
          <a:xfrm>
            <a:off x="353961" y="4515785"/>
            <a:ext cx="11838039" cy="1938992"/>
          </a:xfrm>
          <a:prstGeom prst="rect">
            <a:avLst/>
          </a:prstGeom>
          <a:solidFill>
            <a:schemeClr val="tx1">
              <a:lumMod val="75000"/>
              <a:lumOff val="25000"/>
            </a:schemeClr>
          </a:solidFill>
        </p:spPr>
        <p:txBody>
          <a:bodyPr wrap="square">
            <a:spAutoFit/>
          </a:bodyPr>
          <a:lstStyle/>
          <a:p>
            <a:pPr>
              <a:spcBef>
                <a:spcPct val="0"/>
              </a:spcBef>
              <a:defRPr/>
            </a:pPr>
            <a:r>
              <a:rPr lang="en-GB" altLang="en-US" sz="2000" b="1" dirty="0">
                <a:solidFill>
                  <a:schemeClr val="bg1"/>
                </a:solidFill>
                <a:cs typeface="Arial" panose="020B0604020202020204" pitchFamily="34" charset="0"/>
              </a:rPr>
              <a:t>SIGNS</a:t>
            </a:r>
          </a:p>
          <a:p>
            <a:pPr>
              <a:spcBef>
                <a:spcPct val="0"/>
              </a:spcBef>
              <a:defRPr/>
            </a:pPr>
            <a:r>
              <a:rPr lang="en-GB" altLang="en-US" sz="2000" b="1" dirty="0">
                <a:solidFill>
                  <a:schemeClr val="bg1"/>
                </a:solidFill>
                <a:cs typeface="Arial" panose="020B0604020202020204" pitchFamily="34" charset="0"/>
              </a:rPr>
              <a:t>Physical condition of the person, bed sores, ulcers, unkempt – dirty clothes, person unwashed, dirty hair or nails.</a:t>
            </a:r>
          </a:p>
          <a:p>
            <a:pPr>
              <a:spcBef>
                <a:spcPct val="0"/>
              </a:spcBef>
              <a:defRPr/>
            </a:pPr>
            <a:r>
              <a:rPr lang="en-GB" altLang="en-US" sz="2000" b="1" dirty="0">
                <a:solidFill>
                  <a:schemeClr val="bg1"/>
                </a:solidFill>
                <a:cs typeface="Arial" panose="020B0604020202020204" pitchFamily="34" charset="0"/>
              </a:rPr>
              <a:t>Poor, inappropriate or unsafe environment, hoarding, inadequate diet and malnutrition.</a:t>
            </a:r>
          </a:p>
          <a:p>
            <a:pPr>
              <a:spcBef>
                <a:spcPct val="0"/>
              </a:spcBef>
              <a:defRPr/>
            </a:pPr>
            <a:r>
              <a:rPr lang="en-GB" altLang="en-US" sz="2000" b="1" dirty="0">
                <a:solidFill>
                  <a:schemeClr val="bg1"/>
                </a:solidFill>
                <a:cs typeface="Arial" panose="020B0604020202020204" pitchFamily="34" charset="0"/>
              </a:rPr>
              <a:t>Failure to give/take medication, untreated medical problems.</a:t>
            </a:r>
          </a:p>
          <a:p>
            <a:pPr>
              <a:spcBef>
                <a:spcPct val="0"/>
              </a:spcBef>
              <a:defRPr/>
            </a:pPr>
            <a:r>
              <a:rPr lang="en-GB" altLang="en-US" sz="2000" b="1" dirty="0">
                <a:solidFill>
                  <a:schemeClr val="bg1"/>
                </a:solidFill>
                <a:cs typeface="Arial" panose="020B0604020202020204" pitchFamily="34" charset="0"/>
              </a:rPr>
              <a:t>Isolated, won’t socialise/ not encouraged to socialise. </a:t>
            </a:r>
          </a:p>
        </p:txBody>
      </p:sp>
      <p:graphicFrame>
        <p:nvGraphicFramePr>
          <p:cNvPr id="4" name="Table 3">
            <a:extLst>
              <a:ext uri="{FF2B5EF4-FFF2-40B4-BE49-F238E27FC236}">
                <a16:creationId xmlns:a16="http://schemas.microsoft.com/office/drawing/2014/main" id="{58EB4CD0-CB23-407D-A592-30735309F93F}"/>
              </a:ext>
            </a:extLst>
          </p:cNvPr>
          <p:cNvGraphicFramePr>
            <a:graphicFrameLocks noGrp="1"/>
          </p:cNvGraphicFramePr>
          <p:nvPr>
            <p:extLst>
              <p:ext uri="{D42A27DB-BD31-4B8C-83A1-F6EECF244321}">
                <p14:modId xmlns:p14="http://schemas.microsoft.com/office/powerpoint/2010/main" val="2730470156"/>
              </p:ext>
            </p:extLst>
          </p:nvPr>
        </p:nvGraphicFramePr>
        <p:xfrm>
          <a:off x="471257" y="2683152"/>
          <a:ext cx="9685389" cy="1310624"/>
        </p:xfrm>
        <a:graphic>
          <a:graphicData uri="http://schemas.openxmlformats.org/drawingml/2006/table">
            <a:tbl>
              <a:tblPr firstRow="1" bandRow="1">
                <a:tableStyleId>{5C22544A-7EE6-4342-B048-85BDC9FD1C3A}</a:tableStyleId>
              </a:tblPr>
              <a:tblGrid>
                <a:gridCol w="9685389">
                  <a:extLst>
                    <a:ext uri="{9D8B030D-6E8A-4147-A177-3AD203B41FA5}">
                      <a16:colId xmlns:a16="http://schemas.microsoft.com/office/drawing/2014/main" val="20000"/>
                    </a:ext>
                  </a:extLst>
                </a:gridCol>
              </a:tblGrid>
              <a:tr h="135535">
                <a:tc>
                  <a:txBody>
                    <a:bodyPr/>
                    <a:lstStyle/>
                    <a:p>
                      <a:pPr fontAlgn="auto">
                        <a:spcAft>
                          <a:spcPts val="0"/>
                        </a:spcAft>
                        <a:defRPr/>
                      </a:pPr>
                      <a:r>
                        <a:rPr lang="en-GB" altLang="en-US" sz="2000" b="1" dirty="0">
                          <a:solidFill>
                            <a:schemeClr val="bg1"/>
                          </a:solidFill>
                          <a:latin typeface="+mn-lt"/>
                          <a:cs typeface="Arial" pitchFamily="34" charset="0"/>
                        </a:rPr>
                        <a:t>TYPES</a:t>
                      </a:r>
                    </a:p>
                    <a:p>
                      <a:pPr fontAlgn="auto">
                        <a:spcAft>
                          <a:spcPts val="0"/>
                        </a:spcAft>
                        <a:defRPr/>
                      </a:pPr>
                      <a:r>
                        <a:rPr lang="en-GB" altLang="en-US" sz="2000" dirty="0">
                          <a:solidFill>
                            <a:schemeClr val="bg1"/>
                          </a:solidFill>
                          <a:latin typeface="+mn-lt"/>
                          <a:cs typeface="Arial" pitchFamily="34" charset="0"/>
                        </a:rPr>
                        <a:t>Ignoring medical, emotional or physical care needs, failure to provide access to appropriate health and support or educational services, the withholding of the necessities of life, such as medication, adequate nutrition and heating. </a:t>
                      </a:r>
                      <a:endParaRPr lang="en-GB" sz="2000" dirty="0">
                        <a:solidFill>
                          <a:schemeClr val="bg1"/>
                        </a:solidFill>
                        <a:latin typeface="+mn-lt"/>
                      </a:endParaRPr>
                    </a:p>
                  </a:txBody>
                  <a:tcPr marL="91436" marR="91436" marT="45712" marB="45712">
                    <a:solidFill>
                      <a:schemeClr val="tx1">
                        <a:lumMod val="75000"/>
                        <a:lumOff val="25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4DE8D0-36A0-4CD0-9F8D-02F9B79781F7}"/>
              </a:ext>
            </a:extLst>
          </p:cNvPr>
          <p:cNvSpPr/>
          <p:nvPr/>
        </p:nvSpPr>
        <p:spPr>
          <a:xfrm>
            <a:off x="0" y="0"/>
            <a:ext cx="12192000" cy="7005638"/>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72034" name="Picture 2">
            <a:extLst>
              <a:ext uri="{FF2B5EF4-FFF2-40B4-BE49-F238E27FC236}">
                <a16:creationId xmlns:a16="http://schemas.microsoft.com/office/drawing/2014/main" id="{1E909671-03CA-4426-B2CC-0F9150F20F00}"/>
              </a:ext>
            </a:extLst>
          </p:cNvPr>
          <p:cNvPicPr>
            <a:picLocks noChangeAspect="1" noChangeArrowheads="1"/>
          </p:cNvPicPr>
          <p:nvPr/>
        </p:nvPicPr>
        <p:blipFill>
          <a:blip r:embed="rId3"/>
          <a:srcRect/>
          <a:stretch>
            <a:fillRect/>
          </a:stretch>
        </p:blipFill>
        <p:spPr bwMode="auto">
          <a:xfrm>
            <a:off x="1143000" y="-13783"/>
            <a:ext cx="9906000" cy="7419936"/>
          </a:xfrm>
          <a:prstGeom prst="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2774" name="Rectangle 4">
            <a:extLst>
              <a:ext uri="{FF2B5EF4-FFF2-40B4-BE49-F238E27FC236}">
                <a16:creationId xmlns:a16="http://schemas.microsoft.com/office/drawing/2014/main" id="{B8C47F0C-19DF-43A9-A893-C4FC6DC11CB6}"/>
              </a:ext>
            </a:extLst>
          </p:cNvPr>
          <p:cNvSpPr>
            <a:spLocks noChangeArrowheads="1"/>
          </p:cNvSpPr>
          <p:nvPr/>
        </p:nvSpPr>
        <p:spPr bwMode="auto">
          <a:xfrm>
            <a:off x="1630363" y="927161"/>
            <a:ext cx="7917067" cy="1015663"/>
          </a:xfrm>
          <a:prstGeom prst="rect">
            <a:avLst/>
          </a:prstGeom>
          <a:solidFill>
            <a:schemeClr val="tx1">
              <a:lumMod val="75000"/>
              <a:lumOff val="25000"/>
            </a:schemeClr>
          </a:solidFill>
          <a:ln>
            <a:noFill/>
          </a:ln>
          <a:effectLst>
            <a:outerShdw blurRad="190500" dist="228600" dir="2700000" algn="ctr">
              <a:srgbClr val="000000">
                <a:alpha val="30000"/>
              </a:srgbClr>
            </a:outerShdw>
          </a:effectLst>
        </p:spPr>
        <p:txBody>
          <a:bodyPr wrap="squar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DEFINITION OF SELF NEGLECT</a:t>
            </a:r>
          </a:p>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This includes a wide range of behaviour neglecting to care for ones personal hygiene, health or surroundings. </a:t>
            </a:r>
          </a:p>
        </p:txBody>
      </p:sp>
      <p:sp>
        <p:nvSpPr>
          <p:cNvPr id="3" name="Rectangle 2">
            <a:extLst>
              <a:ext uri="{FF2B5EF4-FFF2-40B4-BE49-F238E27FC236}">
                <a16:creationId xmlns:a16="http://schemas.microsoft.com/office/drawing/2014/main" id="{9F02DFF6-3DA8-49B5-82DD-90EB2DFAD605}"/>
              </a:ext>
            </a:extLst>
          </p:cNvPr>
          <p:cNvSpPr/>
          <p:nvPr/>
        </p:nvSpPr>
        <p:spPr>
          <a:xfrm>
            <a:off x="1630363" y="4236257"/>
            <a:ext cx="8693508" cy="2246769"/>
          </a:xfrm>
          <a:prstGeom prst="rect">
            <a:avLst/>
          </a:prstGeom>
          <a:solidFill>
            <a:schemeClr val="tx1">
              <a:lumMod val="75000"/>
              <a:lumOff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spcBef>
                <a:spcPct val="0"/>
              </a:spcBef>
              <a:defRPr/>
            </a:pPr>
            <a:r>
              <a:rPr lang="en-GB" altLang="en-US" sz="2000" b="1" dirty="0">
                <a:solidFill>
                  <a:schemeClr val="bg1"/>
                </a:solidFill>
                <a:cs typeface="Arial" panose="020B0604020202020204" pitchFamily="34" charset="0"/>
              </a:rPr>
              <a:t>SIGNS</a:t>
            </a:r>
          </a:p>
          <a:p>
            <a:pPr>
              <a:spcBef>
                <a:spcPct val="0"/>
              </a:spcBef>
              <a:defRPr/>
            </a:pPr>
            <a:r>
              <a:rPr lang="en-GB" altLang="en-US" sz="2000" b="1" dirty="0">
                <a:solidFill>
                  <a:schemeClr val="bg1"/>
                </a:solidFill>
                <a:cs typeface="Arial" panose="020B0604020202020204" pitchFamily="34" charset="0"/>
              </a:rPr>
              <a:t>Physical condition of the person, bed sores, ulcers, unkempt, dirty clothes, person unwashed,  dirty hair or nails.</a:t>
            </a:r>
          </a:p>
          <a:p>
            <a:pPr>
              <a:spcBef>
                <a:spcPct val="0"/>
              </a:spcBef>
              <a:defRPr/>
            </a:pPr>
            <a:r>
              <a:rPr lang="en-GB" altLang="en-US" sz="2000" b="1" dirty="0">
                <a:solidFill>
                  <a:schemeClr val="bg1"/>
                </a:solidFill>
                <a:cs typeface="Arial" panose="020B0604020202020204" pitchFamily="34" charset="0"/>
              </a:rPr>
              <a:t>Poor, inappropriate or unsafe environment, hoarding, inadequate diet and malnutrition.</a:t>
            </a:r>
          </a:p>
          <a:p>
            <a:pPr>
              <a:spcBef>
                <a:spcPct val="0"/>
              </a:spcBef>
              <a:defRPr/>
            </a:pPr>
            <a:r>
              <a:rPr lang="en-GB" altLang="en-US" sz="2000" b="1" dirty="0">
                <a:solidFill>
                  <a:schemeClr val="bg1"/>
                </a:solidFill>
                <a:cs typeface="Arial" panose="020B0604020202020204" pitchFamily="34" charset="0"/>
              </a:rPr>
              <a:t>Failure to give/take medication, untreated medical problems.</a:t>
            </a:r>
          </a:p>
          <a:p>
            <a:pPr>
              <a:spcBef>
                <a:spcPct val="0"/>
              </a:spcBef>
              <a:defRPr/>
            </a:pPr>
            <a:r>
              <a:rPr lang="en-GB" altLang="en-US" sz="2000" b="1" dirty="0">
                <a:solidFill>
                  <a:schemeClr val="bg1"/>
                </a:solidFill>
                <a:cs typeface="Arial" panose="020B0604020202020204" pitchFamily="34" charset="0"/>
              </a:rPr>
              <a:t>Isolated, won’t socialise/not encouraged to socialise. </a:t>
            </a:r>
          </a:p>
        </p:txBody>
      </p:sp>
      <p:graphicFrame>
        <p:nvGraphicFramePr>
          <p:cNvPr id="5" name="Table 4">
            <a:extLst>
              <a:ext uri="{FF2B5EF4-FFF2-40B4-BE49-F238E27FC236}">
                <a16:creationId xmlns:a16="http://schemas.microsoft.com/office/drawing/2014/main" id="{6D4A7C70-01C6-46AA-BCB1-F1A8CD686413}"/>
              </a:ext>
            </a:extLst>
          </p:cNvPr>
          <p:cNvGraphicFramePr>
            <a:graphicFrameLocks noGrp="1"/>
          </p:cNvGraphicFramePr>
          <p:nvPr>
            <p:extLst>
              <p:ext uri="{D42A27DB-BD31-4B8C-83A1-F6EECF244321}">
                <p14:modId xmlns:p14="http://schemas.microsoft.com/office/powerpoint/2010/main" val="1631208969"/>
              </p:ext>
            </p:extLst>
          </p:nvPr>
        </p:nvGraphicFramePr>
        <p:xfrm>
          <a:off x="1630363" y="2220380"/>
          <a:ext cx="8693507" cy="1615362"/>
        </p:xfrm>
        <a:graphic>
          <a:graphicData uri="http://schemas.openxmlformats.org/drawingml/2006/table">
            <a:tbl>
              <a:tblPr firstRow="1" bandRow="1">
                <a:tableStyleId>{5C22544A-7EE6-4342-B048-85BDC9FD1C3A}</a:tableStyleId>
              </a:tblPr>
              <a:tblGrid>
                <a:gridCol w="8693507">
                  <a:extLst>
                    <a:ext uri="{9D8B030D-6E8A-4147-A177-3AD203B41FA5}">
                      <a16:colId xmlns:a16="http://schemas.microsoft.com/office/drawing/2014/main" val="20000"/>
                    </a:ext>
                  </a:extLst>
                </a:gridCol>
              </a:tblGrid>
              <a:tr h="1535113">
                <a:tc>
                  <a:txBody>
                    <a:bodyPr/>
                    <a:lstStyle/>
                    <a:p>
                      <a:pPr fontAlgn="auto">
                        <a:spcAft>
                          <a:spcPts val="0"/>
                        </a:spcAft>
                        <a:defRPr/>
                      </a:pPr>
                      <a:r>
                        <a:rPr lang="en-GB" sz="2000" b="1" i="0" u="none" dirty="0">
                          <a:solidFill>
                            <a:schemeClr val="bg1"/>
                          </a:solidFill>
                          <a:latin typeface="+mn-lt"/>
                          <a:cs typeface="Arial" panose="020B0604020202020204" pitchFamily="34" charset="0"/>
                        </a:rPr>
                        <a:t>TYPES</a:t>
                      </a:r>
                      <a:endParaRPr lang="en-GB" sz="2000" b="1" i="0" u="none" baseline="0" dirty="0">
                        <a:solidFill>
                          <a:schemeClr val="bg1"/>
                        </a:solidFill>
                        <a:latin typeface="+mn-lt"/>
                        <a:cs typeface="Arial" panose="020B0604020202020204" pitchFamily="34" charset="0"/>
                      </a:endParaRPr>
                    </a:p>
                    <a:p>
                      <a:pPr fontAlgn="auto">
                        <a:spcAft>
                          <a:spcPts val="0"/>
                        </a:spcAft>
                        <a:defRPr/>
                      </a:pPr>
                      <a:r>
                        <a:rPr lang="en-GB" sz="2000" dirty="0">
                          <a:solidFill>
                            <a:schemeClr val="bg1"/>
                          </a:solidFill>
                          <a:latin typeface="+mn-lt"/>
                          <a:cs typeface="Arial" panose="020B0604020202020204" pitchFamily="34" charset="0"/>
                        </a:rPr>
                        <a:t>Hoarding</a:t>
                      </a:r>
                    </a:p>
                    <a:p>
                      <a:pPr fontAlgn="auto">
                        <a:spcAft>
                          <a:spcPts val="0"/>
                        </a:spcAft>
                        <a:defRPr/>
                      </a:pPr>
                      <a:r>
                        <a:rPr lang="en-GB" sz="2000" dirty="0">
                          <a:solidFill>
                            <a:schemeClr val="bg1"/>
                          </a:solidFill>
                          <a:latin typeface="+mn-lt"/>
                          <a:cs typeface="Arial" panose="020B0604020202020204" pitchFamily="34" charset="0"/>
                        </a:rPr>
                        <a:t>Not looking after personal hygiene</a:t>
                      </a:r>
                    </a:p>
                    <a:p>
                      <a:pPr fontAlgn="auto">
                        <a:spcAft>
                          <a:spcPts val="0"/>
                        </a:spcAft>
                        <a:defRPr/>
                      </a:pPr>
                      <a:r>
                        <a:rPr lang="en-GB" sz="2000" dirty="0">
                          <a:solidFill>
                            <a:schemeClr val="bg1"/>
                          </a:solidFill>
                          <a:latin typeface="+mn-lt"/>
                          <a:cs typeface="Arial" panose="020B0604020202020204" pitchFamily="34" charset="0"/>
                        </a:rPr>
                        <a:t>Fail to tend to own health needs and seek medical care/advice and treatment as and when required. </a:t>
                      </a:r>
                    </a:p>
                  </a:txBody>
                  <a:tcPr marL="91437" marR="91437" marT="45681" marB="45681">
                    <a:solidFill>
                      <a:schemeClr val="tx1">
                        <a:lumMod val="75000"/>
                        <a:lumOff val="25000"/>
                      </a:schemeClr>
                    </a:solidFill>
                  </a:tcPr>
                </a:tc>
                <a:extLst>
                  <a:ext uri="{0D108BD9-81ED-4DB2-BD59-A6C34878D82A}">
                    <a16:rowId xmlns:a16="http://schemas.microsoft.com/office/drawing/2014/main" val="10000"/>
                  </a:ext>
                </a:extLst>
              </a:tr>
            </a:tbl>
          </a:graphicData>
        </a:graphic>
      </p:graphicFrame>
      <p:sp>
        <p:nvSpPr>
          <p:cNvPr id="6" name="Title 1">
            <a:extLst>
              <a:ext uri="{FF2B5EF4-FFF2-40B4-BE49-F238E27FC236}">
                <a16:creationId xmlns:a16="http://schemas.microsoft.com/office/drawing/2014/main" id="{A8188B62-E578-4B24-B127-F009EEEEF120}"/>
              </a:ext>
            </a:extLst>
          </p:cNvPr>
          <p:cNvSpPr>
            <a:spLocks noGrp="1"/>
          </p:cNvSpPr>
          <p:nvPr>
            <p:ph type="title"/>
          </p:nvPr>
        </p:nvSpPr>
        <p:spPr>
          <a:xfrm>
            <a:off x="1630363" y="13215"/>
            <a:ext cx="3528392" cy="636391"/>
          </a:xfrm>
          <a:solidFill>
            <a:schemeClr val="tx1">
              <a:lumMod val="75000"/>
              <a:lumOff val="25000"/>
            </a:schemeClr>
          </a:solidFill>
        </p:spPr>
        <p:txBody>
          <a:bodyPr>
            <a:normAutofit fontScale="90000"/>
          </a:bodyPr>
          <a:lstStyle/>
          <a:p>
            <a:pPr>
              <a:defRPr/>
            </a:pPr>
            <a:r>
              <a:rPr lang="en-GB" b="1" dirty="0">
                <a:solidFill>
                  <a:schemeClr val="bg1"/>
                </a:solidFill>
                <a:effectLst/>
                <a:cs typeface="Arial" panose="020B0604020202020204" pitchFamily="34" charset="0"/>
              </a:rPr>
              <a:t>Self Neglect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B3A684-C349-46AA-A91D-18684DEBDAE4}"/>
              </a:ext>
            </a:extLst>
          </p:cNvPr>
          <p:cNvSpPr/>
          <p:nvPr/>
        </p:nvSpPr>
        <p:spPr>
          <a:xfrm>
            <a:off x="0" y="-147638"/>
            <a:ext cx="12192000" cy="7005638"/>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Rounded Rectangle 5">
            <a:extLst>
              <a:ext uri="{FF2B5EF4-FFF2-40B4-BE49-F238E27FC236}">
                <a16:creationId xmlns:a16="http://schemas.microsoft.com/office/drawing/2014/main" id="{1CEB80AB-E2BB-4161-814D-1064A5CDA2E5}"/>
              </a:ext>
            </a:extLst>
          </p:cNvPr>
          <p:cNvSpPr/>
          <p:nvPr/>
        </p:nvSpPr>
        <p:spPr>
          <a:xfrm>
            <a:off x="479376" y="-573219"/>
            <a:ext cx="10892066" cy="7768463"/>
          </a:xfrm>
          <a:prstGeom prst="roundRect">
            <a:avLst>
              <a:gd name="adj" fmla="val 19894"/>
            </a:avLst>
          </a:prstGeom>
          <a:blipFill dpi="0" rotWithShape="1">
            <a:blip r:embed="rId3"/>
            <a:srcRect/>
            <a:stretch>
              <a:fillRect/>
            </a:stretch>
          </a:blip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2" name="Title 1">
            <a:extLst>
              <a:ext uri="{FF2B5EF4-FFF2-40B4-BE49-F238E27FC236}">
                <a16:creationId xmlns:a16="http://schemas.microsoft.com/office/drawing/2014/main" id="{94E5BBB5-E6A3-4CCD-BF3A-ADCC2C21A5ED}"/>
              </a:ext>
            </a:extLst>
          </p:cNvPr>
          <p:cNvSpPr>
            <a:spLocks noGrp="1"/>
          </p:cNvSpPr>
          <p:nvPr>
            <p:ph type="title"/>
          </p:nvPr>
        </p:nvSpPr>
        <p:spPr>
          <a:xfrm>
            <a:off x="1631950" y="29583"/>
            <a:ext cx="5631196" cy="527547"/>
          </a:xfrm>
          <a:solidFill>
            <a:schemeClr val="tx1">
              <a:lumMod val="75000"/>
              <a:lumOff val="25000"/>
            </a:schemeClr>
          </a:solidFill>
        </p:spPr>
        <p:txBody>
          <a:bodyPr>
            <a:normAutofit fontScale="90000"/>
          </a:bodyPr>
          <a:lstStyle/>
          <a:p>
            <a:pPr>
              <a:defRPr/>
            </a:pPr>
            <a:r>
              <a:rPr lang="en-GB" b="1" dirty="0">
                <a:solidFill>
                  <a:schemeClr val="bg1"/>
                </a:solidFill>
                <a:effectLst/>
                <a:cs typeface="Arial" panose="020B0604020202020204" pitchFamily="34" charset="0"/>
              </a:rPr>
              <a:t>Discriminatory</a:t>
            </a:r>
            <a:r>
              <a:rPr lang="en-GB" dirty="0">
                <a:solidFill>
                  <a:schemeClr val="bg1"/>
                </a:solidFill>
                <a:effectLst/>
                <a:cs typeface="Arial" panose="020B0604020202020204" pitchFamily="34" charset="0"/>
              </a:rPr>
              <a:t> </a:t>
            </a:r>
            <a:r>
              <a:rPr lang="en-GB" b="1" dirty="0">
                <a:solidFill>
                  <a:schemeClr val="bg1"/>
                </a:solidFill>
                <a:effectLst/>
                <a:cs typeface="Arial" panose="020B0604020202020204" pitchFamily="34" charset="0"/>
              </a:rPr>
              <a:t>Abuse</a:t>
            </a:r>
          </a:p>
        </p:txBody>
      </p:sp>
      <p:sp>
        <p:nvSpPr>
          <p:cNvPr id="32774" name="Rectangle 4">
            <a:extLst>
              <a:ext uri="{FF2B5EF4-FFF2-40B4-BE49-F238E27FC236}">
                <a16:creationId xmlns:a16="http://schemas.microsoft.com/office/drawing/2014/main" id="{7AC1CB21-484B-4324-A313-7BD1A97B3697}"/>
              </a:ext>
            </a:extLst>
          </p:cNvPr>
          <p:cNvSpPr>
            <a:spLocks noChangeArrowheads="1"/>
          </p:cNvSpPr>
          <p:nvPr/>
        </p:nvSpPr>
        <p:spPr bwMode="auto">
          <a:xfrm>
            <a:off x="988142" y="825911"/>
            <a:ext cx="8908026" cy="1323439"/>
          </a:xfrm>
          <a:prstGeom prst="rect">
            <a:avLst/>
          </a:prstGeom>
          <a:solidFill>
            <a:schemeClr val="tx1">
              <a:lumMod val="75000"/>
              <a:lumOff val="25000"/>
            </a:schemeClr>
          </a:solidFill>
          <a:ln>
            <a:noFill/>
          </a:ln>
        </p:spPr>
        <p:txBody>
          <a:bodyPr wrap="squar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DEFINITION</a:t>
            </a:r>
          </a:p>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Any form of abuse based on discrimination because of a person’s race, culture, belief, age, gender, disability, sexual orientation, etc. Discrimination may be a motivating factor in other forms of abuse.</a:t>
            </a:r>
          </a:p>
        </p:txBody>
      </p:sp>
      <p:sp>
        <p:nvSpPr>
          <p:cNvPr id="3" name="Rectangle 2">
            <a:extLst>
              <a:ext uri="{FF2B5EF4-FFF2-40B4-BE49-F238E27FC236}">
                <a16:creationId xmlns:a16="http://schemas.microsoft.com/office/drawing/2014/main" id="{6A2C3293-DF86-458C-8AB8-8FA2C9667BC4}"/>
              </a:ext>
            </a:extLst>
          </p:cNvPr>
          <p:cNvSpPr/>
          <p:nvPr/>
        </p:nvSpPr>
        <p:spPr>
          <a:xfrm>
            <a:off x="988142" y="4103220"/>
            <a:ext cx="10498005" cy="2246769"/>
          </a:xfrm>
          <a:prstGeom prst="rect">
            <a:avLst/>
          </a:prstGeom>
          <a:solidFill>
            <a:schemeClr val="tx1">
              <a:lumMod val="75000"/>
              <a:lumOff val="25000"/>
            </a:schemeClr>
          </a:solidFill>
        </p:spPr>
        <p:txBody>
          <a:bodyPr wrap="square">
            <a:spAutoFit/>
          </a:bodyPr>
          <a:lstStyle/>
          <a:p>
            <a:pPr>
              <a:spcBef>
                <a:spcPct val="0"/>
              </a:spcBef>
              <a:defRPr/>
            </a:pPr>
            <a:r>
              <a:rPr lang="en-GB" altLang="en-US" sz="2000" b="1" dirty="0">
                <a:solidFill>
                  <a:schemeClr val="bg1"/>
                </a:solidFill>
                <a:cs typeface="Arial" panose="020B0604020202020204" pitchFamily="34" charset="0"/>
              </a:rPr>
              <a:t>SIGNS </a:t>
            </a:r>
          </a:p>
          <a:p>
            <a:pPr>
              <a:spcBef>
                <a:spcPct val="0"/>
              </a:spcBef>
              <a:defRPr/>
            </a:pPr>
            <a:r>
              <a:rPr lang="en-GB" altLang="en-US" sz="2000" b="1" dirty="0">
                <a:solidFill>
                  <a:schemeClr val="bg1"/>
                </a:solidFill>
                <a:cs typeface="Arial" panose="020B0604020202020204" pitchFamily="34" charset="0"/>
              </a:rPr>
              <a:t>Lack of respect shown to an individual.</a:t>
            </a:r>
          </a:p>
          <a:p>
            <a:pPr>
              <a:spcBef>
                <a:spcPct val="0"/>
              </a:spcBef>
              <a:defRPr/>
            </a:pPr>
            <a:r>
              <a:rPr lang="en-GB" altLang="en-US" sz="2000" b="1" dirty="0">
                <a:solidFill>
                  <a:schemeClr val="bg1"/>
                </a:solidFill>
                <a:cs typeface="Arial" panose="020B0604020202020204" pitchFamily="34" charset="0"/>
              </a:rPr>
              <a:t>Sub-standard service to an individual.</a:t>
            </a:r>
          </a:p>
          <a:p>
            <a:pPr>
              <a:spcBef>
                <a:spcPct val="0"/>
              </a:spcBef>
              <a:defRPr/>
            </a:pPr>
            <a:r>
              <a:rPr lang="en-GB" altLang="en-US" sz="2000" b="1" dirty="0">
                <a:solidFill>
                  <a:schemeClr val="bg1"/>
                </a:solidFill>
                <a:cs typeface="Arial" panose="020B0604020202020204" pitchFamily="34" charset="0"/>
              </a:rPr>
              <a:t>Exclusion from rights, services or activities that others have.</a:t>
            </a:r>
          </a:p>
          <a:p>
            <a:pPr>
              <a:spcBef>
                <a:spcPct val="0"/>
              </a:spcBef>
              <a:defRPr/>
            </a:pPr>
            <a:r>
              <a:rPr lang="en-GB" altLang="en-US" sz="2000" b="1" dirty="0">
                <a:solidFill>
                  <a:schemeClr val="bg1"/>
                </a:solidFill>
                <a:cs typeface="Arial" panose="020B0604020202020204" pitchFamily="34" charset="0"/>
              </a:rPr>
              <a:t>Prejudicial attitudes to towards others based on their gender, sexual orientation, race, belief, etc.</a:t>
            </a:r>
          </a:p>
          <a:p>
            <a:pPr>
              <a:spcBef>
                <a:spcPct val="0"/>
              </a:spcBef>
              <a:defRPr/>
            </a:pPr>
            <a:r>
              <a:rPr lang="en-GB" altLang="en-US" sz="2000" b="1" dirty="0">
                <a:solidFill>
                  <a:schemeClr val="bg1"/>
                </a:solidFill>
                <a:cs typeface="Arial" panose="020B0604020202020204" pitchFamily="34" charset="0"/>
              </a:rPr>
              <a:t>Failure to accommodate dietary needs.</a:t>
            </a:r>
          </a:p>
          <a:p>
            <a:pPr>
              <a:spcBef>
                <a:spcPct val="0"/>
              </a:spcBef>
              <a:defRPr/>
            </a:pPr>
            <a:r>
              <a:rPr lang="en-GB" altLang="en-US" sz="2000" b="1" dirty="0">
                <a:solidFill>
                  <a:schemeClr val="bg1"/>
                </a:solidFill>
                <a:cs typeface="Arial" panose="020B0604020202020204" pitchFamily="34" charset="0"/>
              </a:rPr>
              <a:t>Not helping people to practice their faith.</a:t>
            </a:r>
          </a:p>
        </p:txBody>
      </p:sp>
      <p:graphicFrame>
        <p:nvGraphicFramePr>
          <p:cNvPr id="5" name="Table 4">
            <a:extLst>
              <a:ext uri="{FF2B5EF4-FFF2-40B4-BE49-F238E27FC236}">
                <a16:creationId xmlns:a16="http://schemas.microsoft.com/office/drawing/2014/main" id="{A977381F-2062-4466-B55C-7F3E11C4635A}"/>
              </a:ext>
            </a:extLst>
          </p:cNvPr>
          <p:cNvGraphicFramePr>
            <a:graphicFrameLocks noGrp="1"/>
          </p:cNvGraphicFramePr>
          <p:nvPr>
            <p:extLst>
              <p:ext uri="{D42A27DB-BD31-4B8C-83A1-F6EECF244321}">
                <p14:modId xmlns:p14="http://schemas.microsoft.com/office/powerpoint/2010/main" val="3913665831"/>
              </p:ext>
            </p:extLst>
          </p:nvPr>
        </p:nvGraphicFramePr>
        <p:xfrm>
          <a:off x="988142" y="2418131"/>
          <a:ext cx="9468464" cy="1416308"/>
        </p:xfrm>
        <a:graphic>
          <a:graphicData uri="http://schemas.openxmlformats.org/drawingml/2006/table">
            <a:tbl>
              <a:tblPr firstRow="1" bandRow="1">
                <a:tableStyleId>{5C22544A-7EE6-4342-B048-85BDC9FD1C3A}</a:tableStyleId>
              </a:tblPr>
              <a:tblGrid>
                <a:gridCol w="9468464">
                  <a:extLst>
                    <a:ext uri="{9D8B030D-6E8A-4147-A177-3AD203B41FA5}">
                      <a16:colId xmlns:a16="http://schemas.microsoft.com/office/drawing/2014/main" val="20000"/>
                    </a:ext>
                  </a:extLst>
                </a:gridCol>
              </a:tblGrid>
              <a:tr h="1416308">
                <a:tc>
                  <a:txBody>
                    <a:bodyPr/>
                    <a:lstStyle/>
                    <a:p>
                      <a:pPr marL="0" indent="0" fontAlgn="auto">
                        <a:spcAft>
                          <a:spcPts val="0"/>
                        </a:spcAft>
                        <a:buFont typeface="Arial" pitchFamily="34" charset="0"/>
                        <a:buNone/>
                        <a:defRPr/>
                      </a:pPr>
                      <a:r>
                        <a:rPr lang="en-GB" altLang="en-US" sz="2000" b="1" dirty="0">
                          <a:solidFill>
                            <a:schemeClr val="bg1"/>
                          </a:solidFill>
                          <a:latin typeface="+mn-lt"/>
                          <a:cs typeface="Arial" panose="020B0604020202020204" pitchFamily="34" charset="0"/>
                        </a:rPr>
                        <a:t>TYPES</a:t>
                      </a:r>
                      <a:endParaRPr lang="en-GB" altLang="en-US" sz="2000" b="1" baseline="0" dirty="0">
                        <a:solidFill>
                          <a:schemeClr val="bg1"/>
                        </a:solidFill>
                        <a:latin typeface="+mn-lt"/>
                        <a:cs typeface="Arial" panose="020B0604020202020204" pitchFamily="34" charset="0"/>
                      </a:endParaRPr>
                    </a:p>
                    <a:p>
                      <a:pPr marL="0" indent="0" fontAlgn="auto">
                        <a:spcAft>
                          <a:spcPts val="0"/>
                        </a:spcAft>
                        <a:buFont typeface="Arial" pitchFamily="34" charset="0"/>
                        <a:buNone/>
                        <a:defRPr/>
                      </a:pPr>
                      <a:r>
                        <a:rPr lang="en-GB" altLang="en-US" sz="2000" dirty="0">
                          <a:solidFill>
                            <a:schemeClr val="bg1"/>
                          </a:solidFill>
                          <a:latin typeface="+mn-lt"/>
                          <a:cs typeface="Arial" panose="020B0604020202020204" pitchFamily="34" charset="0"/>
                        </a:rPr>
                        <a:t>Forms of harassment, slurs or similar treatment.</a:t>
                      </a:r>
                    </a:p>
                    <a:p>
                      <a:pPr marL="0" indent="0" fontAlgn="auto">
                        <a:spcAft>
                          <a:spcPts val="0"/>
                        </a:spcAft>
                        <a:buFontTx/>
                        <a:buNone/>
                        <a:defRPr/>
                      </a:pPr>
                      <a:r>
                        <a:rPr lang="en-GB" altLang="en-US" sz="2000" dirty="0">
                          <a:solidFill>
                            <a:schemeClr val="bg1"/>
                          </a:solidFill>
                          <a:latin typeface="+mn-lt"/>
                          <a:cs typeface="Arial" panose="020B0604020202020204" pitchFamily="34" charset="0"/>
                        </a:rPr>
                        <a:t>Personal discrimination: name calling, isolating, harassing, hate crime.</a:t>
                      </a:r>
                      <a:r>
                        <a:rPr lang="en-GB" altLang="en-US" sz="2000" baseline="0" dirty="0">
                          <a:solidFill>
                            <a:schemeClr val="bg1"/>
                          </a:solidFill>
                          <a:latin typeface="+mn-lt"/>
                          <a:cs typeface="Arial" panose="020B0604020202020204" pitchFamily="34" charset="0"/>
                        </a:rPr>
                        <a:t> </a:t>
                      </a:r>
                      <a:r>
                        <a:rPr lang="en-GB" altLang="en-US" sz="2000" dirty="0">
                          <a:solidFill>
                            <a:schemeClr val="bg1"/>
                          </a:solidFill>
                          <a:latin typeface="+mn-lt"/>
                          <a:cs typeface="Arial" panose="020B0604020202020204" pitchFamily="34" charset="0"/>
                        </a:rPr>
                        <a:t>Organisational discrimination: withholding services, failing to meet cultural or religion needs.</a:t>
                      </a:r>
                    </a:p>
                  </a:txBody>
                  <a:tcPr marL="91458" marR="91458" marT="45769" marB="45769">
                    <a:solidFill>
                      <a:schemeClr val="tx1">
                        <a:lumMod val="75000"/>
                        <a:lumOff val="25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FE39CC-2148-4A96-8866-1840FA31ACAE}"/>
              </a:ext>
            </a:extLst>
          </p:cNvPr>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02" name="Picture 2" descr="Image result for sexual abuse">
            <a:extLst>
              <a:ext uri="{FF2B5EF4-FFF2-40B4-BE49-F238E27FC236}">
                <a16:creationId xmlns:a16="http://schemas.microsoft.com/office/drawing/2014/main" id="{34EFB7F6-9374-495D-90C7-022B4372F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0"/>
            <a:ext cx="107743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183AF61-D1F6-48DF-A9DD-FE37EB34792B}"/>
              </a:ext>
            </a:extLst>
          </p:cNvPr>
          <p:cNvSpPr>
            <a:spLocks noGrp="1"/>
          </p:cNvSpPr>
          <p:nvPr>
            <p:ph type="title"/>
          </p:nvPr>
        </p:nvSpPr>
        <p:spPr>
          <a:xfrm>
            <a:off x="1811524" y="34290"/>
            <a:ext cx="6372708" cy="564383"/>
          </a:xfrm>
          <a:solidFill>
            <a:schemeClr val="tx1">
              <a:lumMod val="75000"/>
              <a:lumOff val="25000"/>
            </a:schemeClr>
          </a:solidFill>
        </p:spPr>
        <p:txBody>
          <a:bodyPr>
            <a:normAutofit fontScale="90000"/>
          </a:bodyPr>
          <a:lstStyle/>
          <a:p>
            <a:pPr>
              <a:defRPr/>
            </a:pPr>
            <a:r>
              <a:rPr lang="en-GB" b="1" dirty="0">
                <a:solidFill>
                  <a:schemeClr val="bg1"/>
                </a:solidFill>
                <a:effectLst/>
                <a:cs typeface="Arial" panose="020B0604020202020204" pitchFamily="34" charset="0"/>
              </a:rPr>
              <a:t>Sexual Abuse</a:t>
            </a:r>
          </a:p>
        </p:txBody>
      </p:sp>
      <p:sp>
        <p:nvSpPr>
          <p:cNvPr id="32774" name="Rectangle 4">
            <a:extLst>
              <a:ext uri="{FF2B5EF4-FFF2-40B4-BE49-F238E27FC236}">
                <a16:creationId xmlns:a16="http://schemas.microsoft.com/office/drawing/2014/main" id="{23204F2D-FB95-4E76-9DAB-EE1E3A4846C9}"/>
              </a:ext>
            </a:extLst>
          </p:cNvPr>
          <p:cNvSpPr>
            <a:spLocks noChangeArrowheads="1"/>
          </p:cNvSpPr>
          <p:nvPr/>
        </p:nvSpPr>
        <p:spPr bwMode="auto">
          <a:xfrm>
            <a:off x="1168607" y="726731"/>
            <a:ext cx="9361287" cy="1015663"/>
          </a:xfrm>
          <a:prstGeom prst="rect">
            <a:avLst/>
          </a:prstGeom>
          <a:solidFill>
            <a:schemeClr val="tx1">
              <a:lumMod val="75000"/>
              <a:lumOff val="25000"/>
            </a:schemeClr>
          </a:solidFill>
          <a:ln>
            <a:noFill/>
          </a:ln>
          <a:scene3d>
            <a:camera prst="orthographicFront"/>
            <a:lightRig rig="threePt" dir="t"/>
          </a:scene3d>
          <a:sp3d>
            <a:bevelT/>
          </a:sp3d>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DEFINITION </a:t>
            </a:r>
          </a:p>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The involvement of a person in sexual activities or relationships that either they do not want and have not consented to, or they cannot understand.</a:t>
            </a:r>
          </a:p>
        </p:txBody>
      </p:sp>
      <p:sp>
        <p:nvSpPr>
          <p:cNvPr id="3" name="Rectangle 2">
            <a:extLst>
              <a:ext uri="{FF2B5EF4-FFF2-40B4-BE49-F238E27FC236}">
                <a16:creationId xmlns:a16="http://schemas.microsoft.com/office/drawing/2014/main" id="{B5B04CDE-5E10-4380-B2C8-8F7FDF0C6F1D}"/>
              </a:ext>
            </a:extLst>
          </p:cNvPr>
          <p:cNvSpPr/>
          <p:nvPr/>
        </p:nvSpPr>
        <p:spPr>
          <a:xfrm>
            <a:off x="1501839" y="3627040"/>
            <a:ext cx="8694821" cy="2862322"/>
          </a:xfrm>
          <a:prstGeom prst="rect">
            <a:avLst/>
          </a:prstGeom>
          <a:solidFill>
            <a:schemeClr val="tx1">
              <a:lumMod val="75000"/>
              <a:lumOff val="25000"/>
            </a:schemeClr>
          </a:solidFill>
          <a:scene3d>
            <a:camera prst="orthographicFront"/>
            <a:lightRig rig="threePt" dir="t"/>
          </a:scene3d>
          <a:sp3d>
            <a:bevelT prst="angle"/>
          </a:sp3d>
        </p:spPr>
        <p:txBody>
          <a:bodyPr wrap="square">
            <a:spAutoFit/>
          </a:bodyPr>
          <a:lstStyle/>
          <a:p>
            <a:pPr>
              <a:spcBef>
                <a:spcPct val="0"/>
              </a:spcBef>
              <a:defRPr/>
            </a:pPr>
            <a:r>
              <a:rPr lang="en-GB" altLang="en-US" sz="2000" b="1" dirty="0">
                <a:solidFill>
                  <a:schemeClr val="bg1"/>
                </a:solidFill>
                <a:cs typeface="Arial" panose="020B0604020202020204" pitchFamily="34" charset="0"/>
              </a:rPr>
              <a:t>SIGNS</a:t>
            </a:r>
          </a:p>
          <a:p>
            <a:pPr>
              <a:spcBef>
                <a:spcPct val="0"/>
              </a:spcBef>
              <a:defRPr/>
            </a:pPr>
            <a:r>
              <a:rPr lang="en-GB" altLang="en-US" sz="2000" b="1" dirty="0">
                <a:solidFill>
                  <a:schemeClr val="bg1"/>
                </a:solidFill>
                <a:cs typeface="Arial" panose="020B0604020202020204" pitchFamily="34" charset="0"/>
              </a:rPr>
              <a:t>Changes in behaviour, mood swings, withdrawn/depressed, poor concentration.</a:t>
            </a:r>
          </a:p>
          <a:p>
            <a:pPr>
              <a:spcBef>
                <a:spcPct val="0"/>
              </a:spcBef>
              <a:defRPr/>
            </a:pPr>
            <a:r>
              <a:rPr lang="en-GB" altLang="en-US" sz="2000" b="1" dirty="0">
                <a:solidFill>
                  <a:schemeClr val="bg1"/>
                </a:solidFill>
                <a:cs typeface="Arial" panose="020B0604020202020204" pitchFamily="34" charset="0"/>
              </a:rPr>
              <a:t>Pregnancy.</a:t>
            </a:r>
          </a:p>
          <a:p>
            <a:pPr>
              <a:spcBef>
                <a:spcPct val="0"/>
              </a:spcBef>
              <a:defRPr/>
            </a:pPr>
            <a:r>
              <a:rPr lang="en-GB" altLang="en-US" sz="2000" b="1" dirty="0">
                <a:solidFill>
                  <a:schemeClr val="bg1"/>
                </a:solidFill>
                <a:cs typeface="Arial" panose="020B0604020202020204" pitchFamily="34" charset="0"/>
              </a:rPr>
              <a:t>No bowel control.</a:t>
            </a:r>
          </a:p>
          <a:p>
            <a:pPr>
              <a:spcBef>
                <a:spcPct val="0"/>
              </a:spcBef>
              <a:defRPr/>
            </a:pPr>
            <a:r>
              <a:rPr lang="en-GB" altLang="en-US" sz="2000" b="1" dirty="0">
                <a:solidFill>
                  <a:schemeClr val="bg1"/>
                </a:solidFill>
                <a:cs typeface="Arial" panose="020B0604020202020204" pitchFamily="34" charset="0"/>
              </a:rPr>
              <a:t>Difficulties in walking or sitting.</a:t>
            </a:r>
          </a:p>
          <a:p>
            <a:pPr>
              <a:spcBef>
                <a:spcPct val="0"/>
              </a:spcBef>
              <a:defRPr/>
            </a:pPr>
            <a:r>
              <a:rPr lang="en-GB" altLang="en-US" sz="2000" b="1" dirty="0">
                <a:solidFill>
                  <a:schemeClr val="bg1"/>
                </a:solidFill>
                <a:cs typeface="Arial" panose="020B0604020202020204" pitchFamily="34" charset="0"/>
              </a:rPr>
              <a:t>Blood-stained or soiled clothing.</a:t>
            </a:r>
          </a:p>
          <a:p>
            <a:pPr>
              <a:spcBef>
                <a:spcPct val="0"/>
              </a:spcBef>
              <a:defRPr/>
            </a:pPr>
            <a:r>
              <a:rPr lang="en-GB" altLang="en-US" sz="2000" b="1" dirty="0">
                <a:solidFill>
                  <a:schemeClr val="bg1"/>
                </a:solidFill>
                <a:cs typeface="Arial" panose="020B0604020202020204" pitchFamily="34" charset="0"/>
              </a:rPr>
              <a:t>Bruises or injuries on: upper arms or thighs. </a:t>
            </a:r>
          </a:p>
          <a:p>
            <a:pPr>
              <a:spcBef>
                <a:spcPct val="0"/>
              </a:spcBef>
              <a:defRPr/>
            </a:pPr>
            <a:r>
              <a:rPr lang="en-GB" altLang="en-US" sz="2000" b="1" dirty="0">
                <a:solidFill>
                  <a:schemeClr val="bg1"/>
                </a:solidFill>
                <a:cs typeface="Arial" panose="020B0604020202020204" pitchFamily="34" charset="0"/>
              </a:rPr>
              <a:t>Pain, bleeding. </a:t>
            </a:r>
          </a:p>
          <a:p>
            <a:pPr>
              <a:spcBef>
                <a:spcPct val="0"/>
              </a:spcBef>
              <a:defRPr/>
            </a:pPr>
            <a:r>
              <a:rPr lang="en-GB" altLang="en-US" sz="2000" b="1" dirty="0">
                <a:solidFill>
                  <a:schemeClr val="bg1"/>
                </a:solidFill>
                <a:cs typeface="Arial" panose="020B0604020202020204" pitchFamily="34" charset="0"/>
              </a:rPr>
              <a:t>Itching in the genital area.</a:t>
            </a:r>
          </a:p>
        </p:txBody>
      </p:sp>
      <p:graphicFrame>
        <p:nvGraphicFramePr>
          <p:cNvPr id="5" name="Table 4">
            <a:extLst>
              <a:ext uri="{FF2B5EF4-FFF2-40B4-BE49-F238E27FC236}">
                <a16:creationId xmlns:a16="http://schemas.microsoft.com/office/drawing/2014/main" id="{1A6849C0-AFCF-49A6-911D-B65F6D2EB7F2}"/>
              </a:ext>
            </a:extLst>
          </p:cNvPr>
          <p:cNvGraphicFramePr>
            <a:graphicFrameLocks noGrp="1"/>
          </p:cNvGraphicFramePr>
          <p:nvPr>
            <p:extLst>
              <p:ext uri="{D42A27DB-BD31-4B8C-83A1-F6EECF244321}">
                <p14:modId xmlns:p14="http://schemas.microsoft.com/office/powerpoint/2010/main" val="3059537791"/>
              </p:ext>
            </p:extLst>
          </p:nvPr>
        </p:nvGraphicFramePr>
        <p:xfrm>
          <a:off x="1178029" y="1876977"/>
          <a:ext cx="10155030" cy="1615480"/>
        </p:xfrm>
        <a:graphic>
          <a:graphicData uri="http://schemas.openxmlformats.org/drawingml/2006/table">
            <a:tbl>
              <a:tblPr firstRow="1" bandRow="1">
                <a:tableStyleId>{5C22544A-7EE6-4342-B048-85BDC9FD1C3A}</a:tableStyleId>
              </a:tblPr>
              <a:tblGrid>
                <a:gridCol w="10155030">
                  <a:extLst>
                    <a:ext uri="{9D8B030D-6E8A-4147-A177-3AD203B41FA5}">
                      <a16:colId xmlns:a16="http://schemas.microsoft.com/office/drawing/2014/main" val="20000"/>
                    </a:ext>
                  </a:extLst>
                </a:gridCol>
              </a:tblGrid>
              <a:tr h="1305813">
                <a:tc>
                  <a:txBody>
                    <a:bodyPr/>
                    <a:lstStyle/>
                    <a:p>
                      <a:pPr marL="0" indent="0" fontAlgn="auto">
                        <a:spcAft>
                          <a:spcPts val="0"/>
                        </a:spcAft>
                        <a:buFontTx/>
                        <a:buNone/>
                        <a:defRPr/>
                      </a:pPr>
                      <a:r>
                        <a:rPr lang="en-GB" altLang="en-US" sz="2000" b="1" i="0" dirty="0">
                          <a:solidFill>
                            <a:schemeClr val="bg1"/>
                          </a:solidFill>
                          <a:latin typeface="+mn-lt"/>
                          <a:cs typeface="Arial" panose="020B0604020202020204" pitchFamily="34" charset="0"/>
                        </a:rPr>
                        <a:t>TYPES</a:t>
                      </a:r>
                    </a:p>
                    <a:p>
                      <a:pPr marL="0" indent="0" fontAlgn="auto">
                        <a:spcAft>
                          <a:spcPts val="0"/>
                        </a:spcAft>
                        <a:buFontTx/>
                        <a:buNone/>
                        <a:defRPr/>
                      </a:pPr>
                      <a:r>
                        <a:rPr lang="en-GB" altLang="en-US" sz="2000" b="1" i="0" baseline="0" dirty="0">
                          <a:solidFill>
                            <a:schemeClr val="bg1"/>
                          </a:solidFill>
                          <a:latin typeface="+mn-lt"/>
                          <a:cs typeface="Arial" panose="020B0604020202020204" pitchFamily="34" charset="0"/>
                        </a:rPr>
                        <a:t> </a:t>
                      </a:r>
                      <a:r>
                        <a:rPr lang="en-GB" altLang="en-US" sz="2000" i="0" dirty="0">
                          <a:solidFill>
                            <a:schemeClr val="bg1"/>
                          </a:solidFill>
                          <a:latin typeface="+mn-lt"/>
                          <a:cs typeface="Arial" panose="020B0604020202020204" pitchFamily="34" charset="0"/>
                        </a:rPr>
                        <a:t>Rape, indecent exposure, sexual harassment, inappropriate looking or touching, sexual teasing or innuendo, sexual photography, subjection to pornography or witnessing sexual acts, indecent exposure and sexual assault and sexual assault or sexual acts to which the adult has not consented or was pressured into consenting.</a:t>
                      </a:r>
                    </a:p>
                  </a:txBody>
                  <a:tcPr marL="91443" marR="91443" marT="45740" marB="45740">
                    <a:solidFill>
                      <a:schemeClr val="tx1">
                        <a:lumMod val="75000"/>
                        <a:lumOff val="25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4EC3F3-21BB-4B5D-A2B5-DB9CD3CF46DF}"/>
              </a:ext>
            </a:extLst>
          </p:cNvPr>
          <p:cNvSpPr/>
          <p:nvPr/>
        </p:nvSpPr>
        <p:spPr>
          <a:xfrm>
            <a:off x="0" y="0"/>
            <a:ext cx="12192000" cy="7005638"/>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ysClr val="windowText" lastClr="000000"/>
              </a:solidFill>
            </a:endParaRPr>
          </a:p>
        </p:txBody>
      </p:sp>
      <p:sp>
        <p:nvSpPr>
          <p:cNvPr id="9" name="Rounded Rectangle 8">
            <a:extLst>
              <a:ext uri="{FF2B5EF4-FFF2-40B4-BE49-F238E27FC236}">
                <a16:creationId xmlns:a16="http://schemas.microsoft.com/office/drawing/2014/main" id="{CC680865-C3B8-4949-B258-8DD45025C90F}"/>
              </a:ext>
            </a:extLst>
          </p:cNvPr>
          <p:cNvSpPr/>
          <p:nvPr/>
        </p:nvSpPr>
        <p:spPr>
          <a:xfrm>
            <a:off x="803412" y="-387424"/>
            <a:ext cx="10585176" cy="7632848"/>
          </a:xfrm>
          <a:prstGeom prst="roundRect">
            <a:avLst/>
          </a:prstGeom>
          <a:blipFill>
            <a:blip r:embed="rId3"/>
            <a:srcRect/>
            <a:stretch>
              <a:fillRect l="-11000" r="-11000"/>
            </a:stretch>
          </a:blip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2" name="Title 1">
            <a:extLst>
              <a:ext uri="{FF2B5EF4-FFF2-40B4-BE49-F238E27FC236}">
                <a16:creationId xmlns:a16="http://schemas.microsoft.com/office/drawing/2014/main" id="{1C34A55D-5908-4B27-B75F-452979096BB4}"/>
              </a:ext>
            </a:extLst>
          </p:cNvPr>
          <p:cNvSpPr>
            <a:spLocks noGrp="1"/>
          </p:cNvSpPr>
          <p:nvPr>
            <p:ph type="title"/>
          </p:nvPr>
        </p:nvSpPr>
        <p:spPr>
          <a:xfrm>
            <a:off x="1671813" y="120617"/>
            <a:ext cx="5144269" cy="589625"/>
          </a:xfrm>
          <a:solidFill>
            <a:schemeClr val="tx1">
              <a:lumMod val="75000"/>
              <a:lumOff val="25000"/>
            </a:schemeClr>
          </a:solidFill>
        </p:spPr>
        <p:txBody>
          <a:bodyPr>
            <a:normAutofit fontScale="90000"/>
          </a:bodyPr>
          <a:lstStyle/>
          <a:p>
            <a:pPr>
              <a:defRPr/>
            </a:pPr>
            <a:r>
              <a:rPr lang="en-GB" b="1" dirty="0">
                <a:solidFill>
                  <a:schemeClr val="bg1"/>
                </a:solidFill>
                <a:effectLst/>
                <a:cs typeface="Arial" panose="020B0604020202020204" pitchFamily="34" charset="0"/>
              </a:rPr>
              <a:t>Organisational Abuse</a:t>
            </a:r>
          </a:p>
        </p:txBody>
      </p:sp>
      <p:sp>
        <p:nvSpPr>
          <p:cNvPr id="32774" name="Rectangle 4">
            <a:extLst>
              <a:ext uri="{FF2B5EF4-FFF2-40B4-BE49-F238E27FC236}">
                <a16:creationId xmlns:a16="http://schemas.microsoft.com/office/drawing/2014/main" id="{EE51E810-E92A-4375-AAEC-C91568998173}"/>
              </a:ext>
            </a:extLst>
          </p:cNvPr>
          <p:cNvSpPr>
            <a:spLocks noChangeArrowheads="1"/>
          </p:cNvSpPr>
          <p:nvPr/>
        </p:nvSpPr>
        <p:spPr bwMode="auto">
          <a:xfrm>
            <a:off x="1495426" y="844550"/>
            <a:ext cx="7121525" cy="1323439"/>
          </a:xfrm>
          <a:prstGeom prst="rect">
            <a:avLst/>
          </a:prstGeom>
          <a:solidFill>
            <a:schemeClr val="tx1">
              <a:lumMod val="75000"/>
              <a:lumOff val="25000"/>
            </a:schemeClr>
          </a:solidFill>
          <a:ln>
            <a:noFill/>
          </a:ln>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DEFINITION</a:t>
            </a:r>
          </a:p>
          <a:p>
            <a:pPr eaLnBrk="1" fontAlgn="base" hangingPunct="1">
              <a:spcBef>
                <a:spcPct val="0"/>
              </a:spcBef>
              <a:spcAft>
                <a:spcPct val="0"/>
              </a:spcAft>
              <a:buClrTx/>
              <a:buSzTx/>
              <a:buNone/>
              <a:defRPr/>
            </a:pPr>
            <a:r>
              <a:rPr lang="en-GB" altLang="en-US" sz="2000" b="1" dirty="0">
                <a:solidFill>
                  <a:schemeClr val="bg1"/>
                </a:solidFill>
                <a:latin typeface="+mn-lt"/>
                <a:cs typeface="Arial" charset="0"/>
              </a:rPr>
              <a:t>Repeated incidents of poor professional practice or neglect. Inflexible services based on the needs of providers rather than the person receiving services.</a:t>
            </a:r>
          </a:p>
        </p:txBody>
      </p:sp>
      <p:sp>
        <p:nvSpPr>
          <p:cNvPr id="3" name="Rectangle 2">
            <a:extLst>
              <a:ext uri="{FF2B5EF4-FFF2-40B4-BE49-F238E27FC236}">
                <a16:creationId xmlns:a16="http://schemas.microsoft.com/office/drawing/2014/main" id="{FA14EF6C-6F36-4A72-ACA9-F28194BBC0DF}"/>
              </a:ext>
            </a:extLst>
          </p:cNvPr>
          <p:cNvSpPr/>
          <p:nvPr/>
        </p:nvSpPr>
        <p:spPr>
          <a:xfrm>
            <a:off x="1495426" y="4456829"/>
            <a:ext cx="8827621" cy="1938992"/>
          </a:xfrm>
          <a:prstGeom prst="rect">
            <a:avLst/>
          </a:prstGeom>
          <a:solidFill>
            <a:schemeClr val="tx1">
              <a:lumMod val="75000"/>
              <a:lumOff val="25000"/>
            </a:schemeClr>
          </a:solidFill>
        </p:spPr>
        <p:txBody>
          <a:bodyPr wrap="square">
            <a:spAutoFit/>
          </a:bodyPr>
          <a:lstStyle/>
          <a:p>
            <a:pPr>
              <a:spcBef>
                <a:spcPct val="0"/>
              </a:spcBef>
              <a:defRPr/>
            </a:pPr>
            <a:r>
              <a:rPr lang="en-GB" altLang="en-US" sz="2000" b="1" dirty="0">
                <a:solidFill>
                  <a:schemeClr val="bg1"/>
                </a:solidFill>
                <a:cs typeface="Arial" charset="0"/>
              </a:rPr>
              <a:t>SIGNS</a:t>
            </a:r>
          </a:p>
          <a:p>
            <a:pPr>
              <a:spcBef>
                <a:spcPct val="0"/>
              </a:spcBef>
              <a:defRPr/>
            </a:pPr>
            <a:r>
              <a:rPr lang="en-GB" altLang="en-US" sz="2000" b="1" dirty="0">
                <a:solidFill>
                  <a:schemeClr val="bg1"/>
                </a:solidFill>
                <a:cs typeface="Arial" charset="0"/>
              </a:rPr>
              <a:t>Inappropriate or poor care/lack of flexibility in the care regime.</a:t>
            </a:r>
          </a:p>
          <a:p>
            <a:pPr>
              <a:spcBef>
                <a:spcPct val="0"/>
              </a:spcBef>
              <a:defRPr/>
            </a:pPr>
            <a:r>
              <a:rPr lang="en-GB" altLang="en-US" sz="2000" b="1" dirty="0">
                <a:solidFill>
                  <a:schemeClr val="bg1"/>
                </a:solidFill>
                <a:cs typeface="Arial" charset="0"/>
              </a:rPr>
              <a:t>Sensory deprivation/denial of aids – hearing aids, glasses, walking frame, etc.</a:t>
            </a:r>
          </a:p>
          <a:p>
            <a:pPr>
              <a:spcBef>
                <a:spcPct val="0"/>
              </a:spcBef>
              <a:defRPr/>
            </a:pPr>
            <a:r>
              <a:rPr lang="en-GB" altLang="en-US" sz="2000" b="1" dirty="0">
                <a:solidFill>
                  <a:schemeClr val="bg1"/>
                </a:solidFill>
                <a:cs typeface="Arial" charset="0"/>
              </a:rPr>
              <a:t>Lack of choice – meal times, food, clothes, etc. </a:t>
            </a:r>
          </a:p>
          <a:p>
            <a:pPr>
              <a:spcBef>
                <a:spcPct val="0"/>
              </a:spcBef>
              <a:defRPr/>
            </a:pPr>
            <a:r>
              <a:rPr lang="en-GB" altLang="en-US" sz="2000" b="1" dirty="0">
                <a:solidFill>
                  <a:schemeClr val="bg1"/>
                </a:solidFill>
                <a:cs typeface="Arial" charset="0"/>
              </a:rPr>
              <a:t>Lack of personal possessions/lack of privacy or dignity.</a:t>
            </a:r>
          </a:p>
          <a:p>
            <a:pPr>
              <a:spcBef>
                <a:spcPct val="0"/>
              </a:spcBef>
              <a:defRPr/>
            </a:pPr>
            <a:r>
              <a:rPr lang="en-GB" altLang="en-US" sz="2000" b="1" dirty="0">
                <a:solidFill>
                  <a:schemeClr val="bg1"/>
                </a:solidFill>
                <a:cs typeface="Arial" charset="0"/>
              </a:rPr>
              <a:t>Attitudes and behaviour of staff towards service users.</a:t>
            </a:r>
          </a:p>
        </p:txBody>
      </p:sp>
      <p:graphicFrame>
        <p:nvGraphicFramePr>
          <p:cNvPr id="7" name="Table 6">
            <a:extLst>
              <a:ext uri="{FF2B5EF4-FFF2-40B4-BE49-F238E27FC236}">
                <a16:creationId xmlns:a16="http://schemas.microsoft.com/office/drawing/2014/main" id="{B4973178-C685-40F8-8872-397C4B5F7A2E}"/>
              </a:ext>
            </a:extLst>
          </p:cNvPr>
          <p:cNvGraphicFramePr>
            <a:graphicFrameLocks noGrp="1"/>
          </p:cNvGraphicFramePr>
          <p:nvPr>
            <p:extLst>
              <p:ext uri="{D42A27DB-BD31-4B8C-83A1-F6EECF244321}">
                <p14:modId xmlns:p14="http://schemas.microsoft.com/office/powerpoint/2010/main" val="419485791"/>
              </p:ext>
            </p:extLst>
          </p:nvPr>
        </p:nvGraphicFramePr>
        <p:xfrm>
          <a:off x="1495426" y="2302297"/>
          <a:ext cx="9090025" cy="2011363"/>
        </p:xfrm>
        <a:graphic>
          <a:graphicData uri="http://schemas.openxmlformats.org/drawingml/2006/table">
            <a:tbl>
              <a:tblPr firstRow="1" bandRow="1">
                <a:tableStyleId>{5C22544A-7EE6-4342-B048-85BDC9FD1C3A}</a:tableStyleId>
              </a:tblPr>
              <a:tblGrid>
                <a:gridCol w="9090025">
                  <a:extLst>
                    <a:ext uri="{9D8B030D-6E8A-4147-A177-3AD203B41FA5}">
                      <a16:colId xmlns:a16="http://schemas.microsoft.com/office/drawing/2014/main" val="20000"/>
                    </a:ext>
                  </a:extLst>
                </a:gridCol>
              </a:tblGrid>
              <a:tr h="2011363">
                <a:tc>
                  <a:txBody>
                    <a:bodyPr/>
                    <a:lstStyle/>
                    <a:p>
                      <a:pPr marL="0" indent="0" fontAlgn="auto">
                        <a:spcAft>
                          <a:spcPts val="0"/>
                        </a:spcAft>
                        <a:buFontTx/>
                        <a:buNone/>
                        <a:defRPr/>
                      </a:pPr>
                      <a:r>
                        <a:rPr lang="en-GB" altLang="en-US" sz="2000" b="1" dirty="0">
                          <a:solidFill>
                            <a:schemeClr val="bg1"/>
                          </a:solidFill>
                          <a:latin typeface="+mn-lt"/>
                          <a:cs typeface="Arial" panose="020B0604020202020204" pitchFamily="34" charset="0"/>
                        </a:rPr>
                        <a:t>TYPES</a:t>
                      </a:r>
                    </a:p>
                    <a:p>
                      <a:pPr marL="0" indent="0" fontAlgn="auto">
                        <a:spcAft>
                          <a:spcPts val="0"/>
                        </a:spcAft>
                        <a:buFontTx/>
                        <a:buNone/>
                        <a:defRPr/>
                      </a:pPr>
                      <a:r>
                        <a:rPr lang="en-GB" altLang="en-US" sz="2000" dirty="0">
                          <a:solidFill>
                            <a:schemeClr val="bg1"/>
                          </a:solidFill>
                          <a:latin typeface="+mn-lt"/>
                          <a:cs typeface="Arial" panose="020B0604020202020204" pitchFamily="34" charset="0"/>
                        </a:rPr>
                        <a:t>Neglect and poor care practice within an institution or specific care setting such as a hospital or care home, for example, or in relation to care provided in ones own home. This may range from one off incidents to ongoing ill treatment. It can be through neglect, poor professional practice as a result of the structure, policies, processes and practices within an organisation. </a:t>
                      </a:r>
                    </a:p>
                  </a:txBody>
                  <a:tcPr marL="91456" marR="91456" marT="45609" marB="45609">
                    <a:solidFill>
                      <a:schemeClr val="tx1">
                        <a:lumMod val="75000"/>
                        <a:lumOff val="25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4BF8A9E-245D-462C-9932-9904498183BC}"/>
              </a:ext>
            </a:extLst>
          </p:cNvPr>
          <p:cNvSpPr/>
          <p:nvPr/>
        </p:nvSpPr>
        <p:spPr>
          <a:xfrm>
            <a:off x="0" y="-80697"/>
            <a:ext cx="12192000" cy="7005638"/>
          </a:xfrm>
          <a:prstGeom prst="rect">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9423E7D9-E331-444E-A345-F42DFA0EF3BA}"/>
              </a:ext>
            </a:extLst>
          </p:cNvPr>
          <p:cNvSpPr>
            <a:spLocks noGrp="1"/>
          </p:cNvSpPr>
          <p:nvPr>
            <p:ph type="title"/>
          </p:nvPr>
        </p:nvSpPr>
        <p:spPr>
          <a:xfrm>
            <a:off x="1774825" y="118405"/>
            <a:ext cx="3816424" cy="479951"/>
          </a:xfrm>
          <a:solidFill>
            <a:schemeClr val="tx1">
              <a:lumMod val="75000"/>
              <a:lumOff val="25000"/>
            </a:schemeClr>
          </a:solidFill>
        </p:spPr>
        <p:txBody>
          <a:bodyPr>
            <a:noAutofit/>
          </a:bodyPr>
          <a:lstStyle/>
          <a:p>
            <a:pPr>
              <a:defRPr/>
            </a:pPr>
            <a:r>
              <a:rPr lang="en-GB" sz="4000" b="1" dirty="0">
                <a:solidFill>
                  <a:schemeClr val="bg1"/>
                </a:solidFill>
                <a:effectLst/>
                <a:latin typeface="+mn-lt"/>
                <a:cs typeface="Arial" panose="020B0604020202020204" pitchFamily="34" charset="0"/>
              </a:rPr>
              <a:t>Modern Slavery</a:t>
            </a:r>
          </a:p>
        </p:txBody>
      </p:sp>
      <p:sp>
        <p:nvSpPr>
          <p:cNvPr id="32774" name="Rectangle 4">
            <a:extLst>
              <a:ext uri="{FF2B5EF4-FFF2-40B4-BE49-F238E27FC236}">
                <a16:creationId xmlns:a16="http://schemas.microsoft.com/office/drawing/2014/main" id="{3EA0C6C8-A297-401C-9A73-8475328633AC}"/>
              </a:ext>
            </a:extLst>
          </p:cNvPr>
          <p:cNvSpPr>
            <a:spLocks noChangeArrowheads="1"/>
          </p:cNvSpPr>
          <p:nvPr/>
        </p:nvSpPr>
        <p:spPr bwMode="auto">
          <a:xfrm>
            <a:off x="1352675" y="1044393"/>
            <a:ext cx="9129464" cy="1323439"/>
          </a:xfrm>
          <a:prstGeom prst="rect">
            <a:avLst/>
          </a:prstGeom>
          <a:solidFill>
            <a:schemeClr val="tx1">
              <a:lumMod val="75000"/>
              <a:lumOff val="25000"/>
            </a:schemeClr>
          </a:solidFill>
          <a:ln>
            <a:noFill/>
          </a:ln>
          <a:scene3d>
            <a:camera prst="orthographicFront"/>
            <a:lightRig rig="threePt" dir="t"/>
          </a:scene3d>
          <a:sp3d>
            <a:bevelT prst="angle"/>
          </a:sp3d>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DEFINITION</a:t>
            </a:r>
          </a:p>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Traffickers and slave masters use whatever means they have at their disposal to coerce, deceive and force individuals into a life of abuse, servitude and inhumane treatment.</a:t>
            </a:r>
          </a:p>
        </p:txBody>
      </p:sp>
      <p:graphicFrame>
        <p:nvGraphicFramePr>
          <p:cNvPr id="5" name="Table 4">
            <a:extLst>
              <a:ext uri="{FF2B5EF4-FFF2-40B4-BE49-F238E27FC236}">
                <a16:creationId xmlns:a16="http://schemas.microsoft.com/office/drawing/2014/main" id="{CDA4B15A-5556-422D-A31B-FA1991A66B63}"/>
              </a:ext>
            </a:extLst>
          </p:cNvPr>
          <p:cNvGraphicFramePr>
            <a:graphicFrameLocks noGrp="1"/>
          </p:cNvGraphicFramePr>
          <p:nvPr>
            <p:extLst>
              <p:ext uri="{D42A27DB-BD31-4B8C-83A1-F6EECF244321}">
                <p14:modId xmlns:p14="http://schemas.microsoft.com/office/powerpoint/2010/main" val="1661854220"/>
              </p:ext>
            </p:extLst>
          </p:nvPr>
        </p:nvGraphicFramePr>
        <p:xfrm>
          <a:off x="1668464" y="2627313"/>
          <a:ext cx="8497887" cy="700890"/>
        </p:xfrm>
        <a:graphic>
          <a:graphicData uri="http://schemas.openxmlformats.org/drawingml/2006/table">
            <a:tbl>
              <a:tblPr firstRow="1" bandRow="1">
                <a:tableStyleId>{5C22544A-7EE6-4342-B048-85BDC9FD1C3A}</a:tableStyleId>
              </a:tblPr>
              <a:tblGrid>
                <a:gridCol w="8497887">
                  <a:extLst>
                    <a:ext uri="{9D8B030D-6E8A-4147-A177-3AD203B41FA5}">
                      <a16:colId xmlns:a16="http://schemas.microsoft.com/office/drawing/2014/main" val="20000"/>
                    </a:ext>
                  </a:extLst>
                </a:gridCol>
              </a:tblGrid>
              <a:tr h="639762">
                <a:tc>
                  <a:txBody>
                    <a:bodyPr/>
                    <a:lstStyle/>
                    <a:p>
                      <a:pPr fontAlgn="auto">
                        <a:spcAft>
                          <a:spcPts val="0"/>
                        </a:spcAft>
                        <a:defRPr/>
                      </a:pPr>
                      <a:r>
                        <a:rPr lang="en-GB" sz="2000" b="1" i="0" u="none" dirty="0">
                          <a:solidFill>
                            <a:schemeClr val="bg1"/>
                          </a:solidFill>
                          <a:latin typeface="+mn-lt"/>
                          <a:cs typeface="Arial" panose="020B0604020202020204" pitchFamily="34" charset="0"/>
                        </a:rPr>
                        <a:t>TYPES</a:t>
                      </a:r>
                    </a:p>
                    <a:p>
                      <a:pPr fontAlgn="auto">
                        <a:spcAft>
                          <a:spcPts val="0"/>
                        </a:spcAft>
                        <a:defRPr/>
                      </a:pPr>
                      <a:r>
                        <a:rPr lang="en-GB" sz="2000" dirty="0">
                          <a:solidFill>
                            <a:schemeClr val="bg1"/>
                          </a:solidFill>
                          <a:latin typeface="+mn-lt"/>
                          <a:cs typeface="Arial" panose="020B0604020202020204" pitchFamily="34" charset="0"/>
                        </a:rPr>
                        <a:t>Human trafficking/forced labour</a:t>
                      </a:r>
                      <a:r>
                        <a:rPr lang="en-GB" sz="2000" baseline="0" dirty="0">
                          <a:solidFill>
                            <a:schemeClr val="bg1"/>
                          </a:solidFill>
                          <a:latin typeface="+mn-lt"/>
                          <a:cs typeface="Arial" panose="020B0604020202020204" pitchFamily="34" charset="0"/>
                        </a:rPr>
                        <a:t>, </a:t>
                      </a:r>
                      <a:r>
                        <a:rPr lang="en-GB" sz="2000" dirty="0">
                          <a:solidFill>
                            <a:schemeClr val="bg1"/>
                          </a:solidFill>
                          <a:latin typeface="+mn-lt"/>
                          <a:cs typeface="Arial" panose="020B0604020202020204" pitchFamily="34" charset="0"/>
                        </a:rPr>
                        <a:t>domestic servitude/sexual exploitation </a:t>
                      </a:r>
                    </a:p>
                  </a:txBody>
                  <a:tcPr marL="91442" marR="91442" marT="45645" marB="45645">
                    <a:solidFill>
                      <a:schemeClr val="tx1">
                        <a:lumMod val="75000"/>
                        <a:lumOff val="25000"/>
                      </a:schemeClr>
                    </a:solidFill>
                  </a:tcPr>
                </a:tc>
                <a:extLst>
                  <a:ext uri="{0D108BD9-81ED-4DB2-BD59-A6C34878D82A}">
                    <a16:rowId xmlns:a16="http://schemas.microsoft.com/office/drawing/2014/main" val="10000"/>
                  </a:ext>
                </a:extLst>
              </a:tr>
            </a:tbl>
          </a:graphicData>
        </a:graphic>
      </p:graphicFrame>
      <p:sp>
        <p:nvSpPr>
          <p:cNvPr id="3" name="Rectangle 2">
            <a:extLst>
              <a:ext uri="{FF2B5EF4-FFF2-40B4-BE49-F238E27FC236}">
                <a16:creationId xmlns:a16="http://schemas.microsoft.com/office/drawing/2014/main" id="{12EDF4FF-7ED7-4042-A617-932CA329BE3C}"/>
              </a:ext>
            </a:extLst>
          </p:cNvPr>
          <p:cNvSpPr/>
          <p:nvPr/>
        </p:nvSpPr>
        <p:spPr>
          <a:xfrm>
            <a:off x="1668464" y="3669287"/>
            <a:ext cx="9815426" cy="2554545"/>
          </a:xfrm>
          <a:prstGeom prst="rect">
            <a:avLst/>
          </a:prstGeom>
          <a:solidFill>
            <a:schemeClr val="tx1">
              <a:lumMod val="75000"/>
              <a:lumOff val="25000"/>
            </a:schemeClr>
          </a:solidFill>
          <a:scene3d>
            <a:camera prst="orthographicFront"/>
            <a:lightRig rig="threePt" dir="t"/>
          </a:scene3d>
          <a:sp3d>
            <a:bevelT w="114300" prst="artDeco"/>
          </a:sp3d>
        </p:spPr>
        <p:txBody>
          <a:bodyPr wrap="square">
            <a:spAutoFit/>
          </a:bodyPr>
          <a:lstStyle/>
          <a:p>
            <a:pPr>
              <a:spcBef>
                <a:spcPct val="0"/>
              </a:spcBef>
              <a:defRPr/>
            </a:pPr>
            <a:r>
              <a:rPr lang="en-GB" sz="2000" b="1" dirty="0">
                <a:solidFill>
                  <a:schemeClr val="bg1"/>
                </a:solidFill>
                <a:cs typeface="Arial" panose="020B0604020202020204" pitchFamily="34" charset="0"/>
              </a:rPr>
              <a:t>SIGNS</a:t>
            </a:r>
          </a:p>
          <a:p>
            <a:pPr>
              <a:spcBef>
                <a:spcPct val="0"/>
              </a:spcBef>
              <a:defRPr/>
            </a:pPr>
            <a:r>
              <a:rPr lang="en-US" altLang="en-US" sz="2000" b="1" dirty="0">
                <a:solidFill>
                  <a:schemeClr val="bg1"/>
                </a:solidFill>
                <a:cs typeface="Arial" panose="020B0604020202020204" pitchFamily="34" charset="0"/>
              </a:rPr>
              <a:t>Is not free to leave or come and go, poor mental health, fearful, anxious, depressed, submissive, tense, nervous/paranoid, fearful or anxious, avoids eye contact. Poor physical health, appears malnourished, shows signs of physical and/or sexual abuse, physical restraint, confinement, or torture, lack of control, has few or no personal possessions, not in control of own money, no financial records, or bank account, is not allowed or able to speak for themselves (a third party may insist on being present and/or translating). </a:t>
            </a:r>
          </a:p>
          <a:p>
            <a:pPr>
              <a:spcBef>
                <a:spcPct val="0"/>
              </a:spcBef>
              <a:defRPr/>
            </a:pPr>
            <a:r>
              <a:rPr lang="en-US" altLang="en-US" sz="2000" b="1" dirty="0">
                <a:solidFill>
                  <a:schemeClr val="bg1"/>
                </a:solidFill>
                <a:cs typeface="Arial" panose="020B0604020202020204" pitchFamily="34" charset="0"/>
              </a:rPr>
              <a:t>Has numerous inconsistencies in their story.</a:t>
            </a:r>
            <a:endParaRPr lang="en-GB" altLang="en-US" sz="2000" b="1" dirty="0">
              <a:solidFill>
                <a:schemeClr val="bg1"/>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050" name="Picture 2" descr="Gold Scales of Justice on White Keeping Law and Order - Scales Of Justice -  Posters and Art Prints | TeePublic UK">
            <a:extLst>
              <a:ext uri="{FF2B5EF4-FFF2-40B4-BE49-F238E27FC236}">
                <a16:creationId xmlns:a16="http://schemas.microsoft.com/office/drawing/2014/main" id="{81FD1A3E-2884-4AB1-9405-E231F40B2B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67"/>
          <a:stretch/>
        </p:blipFill>
        <p:spPr bwMode="auto">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00" name="Freeform: Shape 199">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2" name="Freeform: Shape 201">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43" name="Content Placeholder 2">
            <a:extLst>
              <a:ext uri="{FF2B5EF4-FFF2-40B4-BE49-F238E27FC236}">
                <a16:creationId xmlns:a16="http://schemas.microsoft.com/office/drawing/2014/main" id="{069FB298-1ECD-4E48-861B-42AADCABDD4D}"/>
              </a:ext>
            </a:extLst>
          </p:cNvPr>
          <p:cNvSpPr>
            <a:spLocks noGrp="1" noChangeArrowheads="1"/>
          </p:cNvSpPr>
          <p:nvPr>
            <p:ph idx="1"/>
          </p:nvPr>
        </p:nvSpPr>
        <p:spPr bwMode="auto">
          <a:xfrm>
            <a:off x="6510708" y="3429000"/>
            <a:ext cx="5681272" cy="3181684"/>
          </a:xfrm>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t" anchorCtr="0" compatLnSpc="1">
            <a:prstTxWarp prst="textNoShape">
              <a:avLst/>
            </a:prstTxWarp>
            <a:normAutofit/>
          </a:bodyPr>
          <a:lstStyle/>
          <a:p>
            <a:pPr marL="0" indent="0">
              <a:buNone/>
            </a:pPr>
            <a:r>
              <a:rPr lang="en-GB" altLang="en-US" sz="4000" b="1" dirty="0"/>
              <a:t>What does the Law Say?</a:t>
            </a:r>
          </a:p>
        </p:txBody>
      </p:sp>
    </p:spTree>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685" name="Rectangle 74">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71686" name="Straight Connector 76">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5216"/>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DMU researchers helping tackle modern slavery">
            <a:extLst>
              <a:ext uri="{FF2B5EF4-FFF2-40B4-BE49-F238E27FC236}">
                <a16:creationId xmlns:a16="http://schemas.microsoft.com/office/drawing/2014/main" id="{FD841591-86C0-40BC-AA2B-29AAD9CA25E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67385" y="164883"/>
            <a:ext cx="8454182" cy="473434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2A9C15DE-37F3-4AC3-9C4F-8832591995E6}"/>
              </a:ext>
            </a:extLst>
          </p:cNvPr>
          <p:cNvSpPr>
            <a:spLocks noGrp="1"/>
          </p:cNvSpPr>
          <p:nvPr>
            <p:ph idx="1"/>
          </p:nvPr>
        </p:nvSpPr>
        <p:spPr>
          <a:xfrm>
            <a:off x="1867385" y="5009334"/>
            <a:ext cx="3822192" cy="1848212"/>
          </a:xfrm>
        </p:spPr>
        <p:txBody>
          <a:bodyPr anchor="t">
            <a:normAutofit/>
          </a:bodyPr>
          <a:lstStyle/>
          <a:p>
            <a:pPr>
              <a:spcAft>
                <a:spcPts val="600"/>
              </a:spcAft>
              <a:buFont typeface="Arial" panose="020B0604020202020204" pitchFamily="34" charset="0"/>
              <a:buChar char="•"/>
            </a:pPr>
            <a:r>
              <a:rPr lang="en-GB" altLang="en-US" sz="2200" dirty="0">
                <a:latin typeface="+mn-lt"/>
                <a:cs typeface="Arial" panose="020B0604020202020204" pitchFamily="34" charset="0"/>
              </a:rPr>
              <a:t>Nail Bars</a:t>
            </a:r>
          </a:p>
          <a:p>
            <a:pPr>
              <a:spcAft>
                <a:spcPts val="600"/>
              </a:spcAft>
              <a:buFont typeface="Arial" panose="020B0604020202020204" pitchFamily="34" charset="0"/>
              <a:buChar char="•"/>
            </a:pPr>
            <a:r>
              <a:rPr lang="en-GB" altLang="en-US" sz="2200" dirty="0">
                <a:latin typeface="+mn-lt"/>
                <a:cs typeface="Arial" panose="020B0604020202020204" pitchFamily="34" charset="0"/>
              </a:rPr>
              <a:t>Car Washes</a:t>
            </a:r>
          </a:p>
          <a:p>
            <a:pPr>
              <a:spcAft>
                <a:spcPts val="600"/>
              </a:spcAft>
              <a:buFont typeface="Arial" panose="020B0604020202020204" pitchFamily="34" charset="0"/>
              <a:buChar char="•"/>
            </a:pPr>
            <a:r>
              <a:rPr lang="en-GB" altLang="en-US" sz="2200" dirty="0">
                <a:latin typeface="+mn-lt"/>
                <a:cs typeface="Arial" panose="020B0604020202020204" pitchFamily="34" charset="0"/>
              </a:rPr>
              <a:t>Care Homes</a:t>
            </a:r>
          </a:p>
        </p:txBody>
      </p:sp>
      <p:sp>
        <p:nvSpPr>
          <p:cNvPr id="41" name="Content Placeholder 1">
            <a:extLst>
              <a:ext uri="{FF2B5EF4-FFF2-40B4-BE49-F238E27FC236}">
                <a16:creationId xmlns:a16="http://schemas.microsoft.com/office/drawing/2014/main" id="{56DCB1C0-C13F-4134-BCB0-92FF51907CA2}"/>
              </a:ext>
            </a:extLst>
          </p:cNvPr>
          <p:cNvSpPr txBox="1">
            <a:spLocks/>
          </p:cNvSpPr>
          <p:nvPr/>
        </p:nvSpPr>
        <p:spPr>
          <a:xfrm>
            <a:off x="7556962" y="5009334"/>
            <a:ext cx="4403908" cy="23893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200" dirty="0">
                <a:cs typeface="Arial" panose="020B0604020202020204" pitchFamily="34" charset="0"/>
              </a:rPr>
              <a:t>Construction </a:t>
            </a:r>
          </a:p>
          <a:p>
            <a:pPr>
              <a:spcAft>
                <a:spcPts val="600"/>
              </a:spcAft>
            </a:pPr>
            <a:r>
              <a:rPr lang="en-GB" altLang="en-US" sz="2200" dirty="0">
                <a:cs typeface="Arial" panose="020B0604020202020204" pitchFamily="34" charset="0"/>
              </a:rPr>
              <a:t>Agriculture</a:t>
            </a:r>
          </a:p>
          <a:p>
            <a:pPr>
              <a:spcAft>
                <a:spcPts val="600"/>
              </a:spcAft>
            </a:pPr>
            <a:r>
              <a:rPr lang="en-GB" altLang="en-US" sz="2200" dirty="0">
                <a:cs typeface="Arial" panose="020B0604020202020204" pitchFamily="34" charset="0"/>
              </a:rPr>
              <a:t>Hotel &amp; Restaurant </a:t>
            </a:r>
          </a:p>
        </p:txBody>
      </p:sp>
      <p:graphicFrame>
        <p:nvGraphicFramePr>
          <p:cNvPr id="3" name="Table 3">
            <a:extLst>
              <a:ext uri="{FF2B5EF4-FFF2-40B4-BE49-F238E27FC236}">
                <a16:creationId xmlns:a16="http://schemas.microsoft.com/office/drawing/2014/main" id="{4B074D3E-E944-4CBB-9290-64CE4CBF4FB3}"/>
              </a:ext>
            </a:extLst>
          </p:cNvPr>
          <p:cNvGraphicFramePr>
            <a:graphicFrameLocks noGrp="1"/>
          </p:cNvGraphicFramePr>
          <p:nvPr>
            <p:extLst>
              <p:ext uri="{D42A27DB-BD31-4B8C-83A1-F6EECF244321}">
                <p14:modId xmlns:p14="http://schemas.microsoft.com/office/powerpoint/2010/main" val="1871749592"/>
              </p:ext>
            </p:extLst>
          </p:nvPr>
        </p:nvGraphicFramePr>
        <p:xfrm>
          <a:off x="231130" y="6356794"/>
          <a:ext cx="11729737" cy="370840"/>
        </p:xfrm>
        <a:graphic>
          <a:graphicData uri="http://schemas.openxmlformats.org/drawingml/2006/table">
            <a:tbl>
              <a:tblPr firstRow="1" bandRow="1">
                <a:tableStyleId>{5C22544A-7EE6-4342-B048-85BDC9FD1C3A}</a:tableStyleId>
              </a:tblPr>
              <a:tblGrid>
                <a:gridCol w="11729737">
                  <a:extLst>
                    <a:ext uri="{9D8B030D-6E8A-4147-A177-3AD203B41FA5}">
                      <a16:colId xmlns:a16="http://schemas.microsoft.com/office/drawing/2014/main" val="3713718764"/>
                    </a:ext>
                  </a:extLst>
                </a:gridCol>
              </a:tblGrid>
              <a:tr h="370840">
                <a:tc>
                  <a:txBody>
                    <a:bodyPr/>
                    <a:lstStyle/>
                    <a:p>
                      <a:r>
                        <a:rPr lang="en-GB" sz="1600" dirty="0"/>
                        <a:t>Modern slavery doesn’t happen in all nail bars, car washes etc, however these are the workplaces where incidents have been reported</a:t>
                      </a:r>
                    </a:p>
                  </a:txBody>
                  <a:tcPr/>
                </a:tc>
                <a:extLst>
                  <a:ext uri="{0D108BD9-81ED-4DB2-BD59-A6C34878D82A}">
                    <a16:rowId xmlns:a16="http://schemas.microsoft.com/office/drawing/2014/main" val="3570613639"/>
                  </a:ext>
                </a:extLst>
              </a:tr>
            </a:tbl>
          </a:graphicData>
        </a:graphic>
      </p:graphicFrame>
    </p:spTree>
    <p:extLst>
      <p:ext uri="{BB962C8B-B14F-4D97-AF65-F5344CB8AC3E}">
        <p14:creationId xmlns:p14="http://schemas.microsoft.com/office/powerpoint/2010/main" val="2970762735"/>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57355" name="Rectangle 77">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346" name="Picture 2">
            <a:extLst>
              <a:ext uri="{FF2B5EF4-FFF2-40B4-BE49-F238E27FC236}">
                <a16:creationId xmlns:a16="http://schemas.microsoft.com/office/drawing/2014/main" id="{2D717F43-CA67-45B0-8FC1-CBCF73EC76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735" r="-1" b="12230"/>
          <a:stretch/>
        </p:blipFill>
        <p:spPr bwMode="auto">
          <a:xfrm>
            <a:off x="320040" y="275069"/>
            <a:ext cx="11548872" cy="4303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Rectangle 79">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348" name="TextBox 9">
            <a:extLst>
              <a:ext uri="{FF2B5EF4-FFF2-40B4-BE49-F238E27FC236}">
                <a16:creationId xmlns:a16="http://schemas.microsoft.com/office/drawing/2014/main" id="{83908BB0-A692-450C-866D-5787E08DC08F}"/>
              </a:ext>
            </a:extLst>
          </p:cNvPr>
          <p:cNvSpPr txBox="1">
            <a:spLocks noChangeArrowheads="1"/>
          </p:cNvSpPr>
          <p:nvPr/>
        </p:nvSpPr>
        <p:spPr bwMode="auto">
          <a:xfrm>
            <a:off x="320040" y="4715056"/>
            <a:ext cx="4058405" cy="1867875"/>
          </a:xfrm>
          <a:prstGeom prst="rect">
            <a:avLst/>
          </a:prstGeom>
          <a:solidFill>
            <a:schemeClr val="tx2">
              <a:lumMod val="25000"/>
            </a:schemeClr>
          </a:solidFill>
        </p:spPr>
        <p:txBody>
          <a:bodyPr vert="horz" lIns="91440" tIns="45720" rIns="91440" bIns="45720" rtlCol="0" anchor="ctr">
            <a:norm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90000"/>
              </a:lnSpc>
              <a:spcBef>
                <a:spcPct val="0"/>
              </a:spcBef>
              <a:spcAft>
                <a:spcPts val="600"/>
              </a:spcAft>
            </a:pPr>
            <a:r>
              <a:rPr lang="en-US" altLang="en-US" sz="2600" b="1" u="sng" dirty="0">
                <a:latin typeface="+mj-lt"/>
                <a:ea typeface="+mj-ea"/>
                <a:cs typeface="+mj-cs"/>
              </a:rPr>
              <a:t>Wider Community Safety</a:t>
            </a:r>
          </a:p>
        </p:txBody>
      </p:sp>
      <p:cxnSp>
        <p:nvCxnSpPr>
          <p:cNvPr id="57357" name="Straight Connector 81">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57349" name="TextBox 1">
            <a:extLst>
              <a:ext uri="{FF2B5EF4-FFF2-40B4-BE49-F238E27FC236}">
                <a16:creationId xmlns:a16="http://schemas.microsoft.com/office/drawing/2014/main" id="{13F86C3F-9942-4E60-AE45-7526E84A610F}"/>
              </a:ext>
            </a:extLst>
          </p:cNvPr>
          <p:cNvSpPr txBox="1">
            <a:spLocks noChangeArrowheads="1"/>
          </p:cNvSpPr>
          <p:nvPr/>
        </p:nvSpPr>
        <p:spPr bwMode="auto">
          <a:xfrm>
            <a:off x="4379975" y="4782312"/>
            <a:ext cx="7488937" cy="1755648"/>
          </a:xfrm>
          <a:prstGeom prst="rect">
            <a:avLst/>
          </a:prstGeom>
          <a:solidFill>
            <a:schemeClr val="tx2">
              <a:lumMod val="25000"/>
            </a:schemeClr>
          </a:solidFill>
        </p:spPr>
        <p:txBody>
          <a:bodyPr vert="horz" lIns="91440" tIns="45720" rIns="91440" bIns="45720" rtlCol="0" anchor="ctr">
            <a:norm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indent="-228600">
              <a:lnSpc>
                <a:spcPct val="90000"/>
              </a:lnSpc>
              <a:spcAft>
                <a:spcPts val="600"/>
              </a:spcAft>
              <a:buFont typeface="Arial" panose="020B0604020202020204" pitchFamily="34" charset="0"/>
              <a:buChar char="•"/>
            </a:pPr>
            <a:endParaRPr lang="en-US" altLang="en-US" sz="1100" dirty="0">
              <a:solidFill>
                <a:schemeClr val="bg1"/>
              </a:solidFill>
              <a:latin typeface="+mn-lt"/>
            </a:endParaRPr>
          </a:p>
          <a:p>
            <a:pPr>
              <a:lnSpc>
                <a:spcPct val="90000"/>
              </a:lnSpc>
              <a:spcAft>
                <a:spcPts val="600"/>
              </a:spcAft>
            </a:pPr>
            <a:r>
              <a:rPr lang="en-US" altLang="en-US" dirty="0">
                <a:latin typeface="+mn-lt"/>
              </a:rPr>
              <a:t>When it comes to safeguarding, we, all need to be vigilant, in both our everyday lives as well as our working life </a:t>
            </a:r>
          </a:p>
          <a:p>
            <a:pPr algn="ctr">
              <a:lnSpc>
                <a:spcPct val="90000"/>
              </a:lnSpc>
              <a:spcAft>
                <a:spcPts val="600"/>
              </a:spcAft>
            </a:pPr>
            <a:r>
              <a:rPr lang="en-US" altLang="en-US" dirty="0">
                <a:latin typeface="+mn-lt"/>
              </a:rPr>
              <a:t>Raising awareness is the first step </a:t>
            </a:r>
          </a:p>
          <a:p>
            <a:pPr indent="-228600">
              <a:lnSpc>
                <a:spcPct val="90000"/>
              </a:lnSpc>
              <a:spcAft>
                <a:spcPts val="600"/>
              </a:spcAft>
              <a:buFont typeface="Arial" panose="020B0604020202020204" pitchFamily="34" charset="0"/>
              <a:buChar char="•"/>
            </a:pPr>
            <a:endParaRPr lang="en-US" altLang="en-US" sz="1100" dirty="0">
              <a:latin typeface="+mn-lt"/>
            </a:endParaRPr>
          </a:p>
          <a:p>
            <a:pPr indent="-228600">
              <a:lnSpc>
                <a:spcPct val="90000"/>
              </a:lnSpc>
              <a:spcAft>
                <a:spcPts val="600"/>
              </a:spcAft>
              <a:buFont typeface="Arial" panose="020B0604020202020204" pitchFamily="34" charset="0"/>
              <a:buChar char="•"/>
            </a:pPr>
            <a:endParaRPr lang="en-US" altLang="en-US" sz="1100" dirty="0">
              <a:solidFill>
                <a:schemeClr val="bg1"/>
              </a:solidFill>
              <a:latin typeface="+mn-lt"/>
            </a:endParaRPr>
          </a:p>
        </p:txBody>
      </p:sp>
      <p:sp>
        <p:nvSpPr>
          <p:cNvPr id="57347" name="AutoShape 2" descr="Image result for hate crime">
            <a:extLst>
              <a:ext uri="{FF2B5EF4-FFF2-40B4-BE49-F238E27FC236}">
                <a16:creationId xmlns:a16="http://schemas.microsoft.com/office/drawing/2014/main" id="{B608C3F2-E0EB-4479-B8E4-328A1B88CF5F}"/>
              </a:ext>
            </a:extLst>
          </p:cNvPr>
          <p:cNvSpPr>
            <a:spLocks noChangeAspect="1" noChangeArrowheads="1"/>
          </p:cNvSpPr>
          <p:nvPr/>
        </p:nvSpPr>
        <p:spPr bwMode="auto">
          <a:xfrm>
            <a:off x="1198563" y="-136525"/>
            <a:ext cx="247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endParaRPr lang="en-GB" altLang="en-US">
              <a:solidFill>
                <a:srgbClr val="000000"/>
              </a:solidFill>
              <a:latin typeface="Trebuchet MS" panose="020B0603020202020204" pitchFamily="34" charset="0"/>
            </a:endParaRPr>
          </a:p>
        </p:txBody>
      </p:sp>
    </p:spTree>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8A6984-1230-49D7-B72E-DE41BBFCC0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3E848E-356D-4229-B2CB-3C649DBDDCE1}"/>
              </a:ext>
            </a:extLst>
          </p:cNvPr>
          <p:cNvSpPr>
            <a:spLocks noGrp="1"/>
          </p:cNvSpPr>
          <p:nvPr>
            <p:ph type="title"/>
          </p:nvPr>
        </p:nvSpPr>
        <p:spPr>
          <a:xfrm>
            <a:off x="838200" y="199664"/>
            <a:ext cx="10515600" cy="1325563"/>
          </a:xfrm>
        </p:spPr>
        <p:txBody>
          <a:bodyPr>
            <a:normAutofit/>
          </a:bodyPr>
          <a:lstStyle/>
          <a:p>
            <a:r>
              <a:rPr lang="en-GB" b="1" dirty="0">
                <a:solidFill>
                  <a:schemeClr val="bg1"/>
                </a:solidFill>
              </a:rPr>
              <a:t>Concerns about adults working with children </a:t>
            </a:r>
          </a:p>
        </p:txBody>
      </p:sp>
      <p:sp>
        <p:nvSpPr>
          <p:cNvPr id="3" name="Content Placeholder 2">
            <a:extLst>
              <a:ext uri="{FF2B5EF4-FFF2-40B4-BE49-F238E27FC236}">
                <a16:creationId xmlns:a16="http://schemas.microsoft.com/office/drawing/2014/main" id="{CE5171D2-EA37-4D49-BF14-635DF9BC6A98}"/>
              </a:ext>
            </a:extLst>
          </p:cNvPr>
          <p:cNvSpPr>
            <a:spLocks noGrp="1"/>
          </p:cNvSpPr>
          <p:nvPr>
            <p:ph idx="1"/>
          </p:nvPr>
        </p:nvSpPr>
        <p:spPr>
          <a:xfrm>
            <a:off x="0" y="1553114"/>
            <a:ext cx="12192000" cy="5304885"/>
          </a:xfrm>
          <a:solidFill>
            <a:schemeClr val="tx1">
              <a:lumMod val="75000"/>
              <a:lumOff val="25000"/>
            </a:schemeClr>
          </a:solidFill>
        </p:spPr>
        <p:txBody>
          <a:bodyPr anchor="ctr">
            <a:normAutofit fontScale="92500"/>
          </a:bodyPr>
          <a:lstStyle/>
          <a:p>
            <a:pPr marL="0" indent="0">
              <a:buNone/>
              <a:defRPr/>
            </a:pPr>
            <a:r>
              <a:rPr lang="en-US" sz="2600" kern="0" dirty="0">
                <a:solidFill>
                  <a:schemeClr val="bg1"/>
                </a:solidFill>
                <a:latin typeface="Calibri (Body)"/>
                <a:cs typeface="Arial" panose="020B0604020202020204" pitchFamily="34" charset="0"/>
              </a:rPr>
              <a:t>If you have concerns about a member of staff, a volunteer or a member of the public who is in a position of trust working with a child or young person, please contact the LADO (Local Authority Designated Officer)/Allegations Managers to discuss your concerns:</a:t>
            </a:r>
          </a:p>
          <a:p>
            <a:pPr marL="0" indent="0">
              <a:buNone/>
              <a:defRPr/>
            </a:pPr>
            <a:r>
              <a:rPr lang="en-US" sz="2600" kern="0" dirty="0">
                <a:solidFill>
                  <a:schemeClr val="bg1"/>
                </a:solidFill>
                <a:latin typeface="Calibri (Body)"/>
                <a:cs typeface="Arial" panose="020B0604020202020204" pitchFamily="34" charset="0"/>
              </a:rPr>
              <a:t> </a:t>
            </a:r>
          </a:p>
          <a:p>
            <a:pPr marL="0" indent="0">
              <a:buNone/>
              <a:defRPr/>
            </a:pPr>
            <a:r>
              <a:rPr lang="en-US" sz="2600" kern="0" dirty="0">
                <a:solidFill>
                  <a:schemeClr val="bg1"/>
                </a:solidFill>
                <a:latin typeface="Calibri (Body)"/>
                <a:cs typeface="Arial" panose="020B0604020202020204" pitchFamily="34" charset="0"/>
              </a:rPr>
              <a:t>Leicestershire</a:t>
            </a:r>
          </a:p>
          <a:p>
            <a:pPr marL="457200" lvl="1" indent="0">
              <a:buNone/>
              <a:defRPr/>
            </a:pPr>
            <a:r>
              <a:rPr lang="en-US" sz="2600" kern="0" dirty="0">
                <a:solidFill>
                  <a:schemeClr val="bg1"/>
                </a:solidFill>
                <a:latin typeface="Calibri (Body)"/>
                <a:cs typeface="Arial" panose="020B0604020202020204" pitchFamily="34" charset="0"/>
                <a:hlinkClick r:id="rId2">
                  <a:extLst>
                    <a:ext uri="{A12FA001-AC4F-418D-AE19-62706E023703}">
                      <ahyp:hlinkClr xmlns:ahyp="http://schemas.microsoft.com/office/drawing/2018/hyperlinkcolor" val="tx"/>
                    </a:ext>
                  </a:extLst>
                </a:hlinkClick>
              </a:rPr>
              <a:t>CFS-LADO@leics.gov.uk</a:t>
            </a:r>
            <a:r>
              <a:rPr lang="en-US" sz="2600" kern="0" dirty="0">
                <a:solidFill>
                  <a:schemeClr val="bg1"/>
                </a:solidFill>
                <a:latin typeface="Calibri (Body)"/>
                <a:cs typeface="Arial" panose="020B0604020202020204" pitchFamily="34" charset="0"/>
              </a:rPr>
              <a:t> </a:t>
            </a:r>
          </a:p>
          <a:p>
            <a:pPr marL="457200" lvl="1" indent="0">
              <a:buNone/>
              <a:defRPr/>
            </a:pPr>
            <a:r>
              <a:rPr lang="en-US" sz="2600" kern="0" dirty="0">
                <a:solidFill>
                  <a:schemeClr val="bg1"/>
                </a:solidFill>
                <a:latin typeface="Calibri (Body)"/>
                <a:cs typeface="Arial" panose="020B0604020202020204" pitchFamily="34" charset="0"/>
              </a:rPr>
              <a:t>0116 305 7597</a:t>
            </a:r>
          </a:p>
          <a:p>
            <a:pPr marL="0" indent="0">
              <a:buNone/>
              <a:defRPr/>
            </a:pPr>
            <a:r>
              <a:rPr lang="en-US" sz="2600" kern="0" dirty="0">
                <a:solidFill>
                  <a:schemeClr val="bg1"/>
                </a:solidFill>
                <a:latin typeface="Calibri (Body)"/>
                <a:cs typeface="Arial" panose="020B0604020202020204" pitchFamily="34" charset="0"/>
              </a:rPr>
              <a:t>Leicester City </a:t>
            </a:r>
          </a:p>
          <a:p>
            <a:pPr marL="457200" lvl="1" indent="0">
              <a:buNone/>
              <a:defRPr/>
            </a:pPr>
            <a:r>
              <a:rPr lang="en-US" sz="2600" kern="0" dirty="0">
                <a:solidFill>
                  <a:schemeClr val="bg1"/>
                </a:solidFill>
                <a:latin typeface="Calibri (Body)"/>
                <a:cs typeface="Arial" panose="020B0604020202020204" pitchFamily="34" charset="0"/>
                <a:hlinkClick r:id="rId3">
                  <a:extLst>
                    <a:ext uri="{A12FA001-AC4F-418D-AE19-62706E023703}">
                      <ahyp:hlinkClr xmlns:ahyp="http://schemas.microsoft.com/office/drawing/2018/hyperlinkcolor" val="tx"/>
                    </a:ext>
                  </a:extLst>
                </a:hlinkClick>
              </a:rPr>
              <a:t>Lado-allegations-referrals@leicester.gov.uk</a:t>
            </a:r>
            <a:r>
              <a:rPr lang="en-US" sz="2600" kern="0" dirty="0">
                <a:solidFill>
                  <a:schemeClr val="bg1"/>
                </a:solidFill>
                <a:latin typeface="Calibri (Body)"/>
                <a:cs typeface="Arial" panose="020B0604020202020204" pitchFamily="34" charset="0"/>
              </a:rPr>
              <a:t> </a:t>
            </a:r>
          </a:p>
          <a:p>
            <a:pPr marL="457200" lvl="1" indent="0">
              <a:buNone/>
              <a:defRPr/>
            </a:pPr>
            <a:r>
              <a:rPr lang="en-US" sz="2600" kern="0" dirty="0">
                <a:solidFill>
                  <a:schemeClr val="bg1"/>
                </a:solidFill>
                <a:latin typeface="Calibri (Body)"/>
                <a:cs typeface="Arial" panose="020B0604020202020204" pitchFamily="34" charset="0"/>
              </a:rPr>
              <a:t>0116 454 2440 </a:t>
            </a:r>
          </a:p>
          <a:p>
            <a:pPr marL="0" indent="0">
              <a:buNone/>
              <a:defRPr/>
            </a:pPr>
            <a:r>
              <a:rPr lang="en-US" sz="2600" kern="0" dirty="0">
                <a:solidFill>
                  <a:schemeClr val="bg1"/>
                </a:solidFill>
                <a:latin typeface="Calibri (Body)"/>
                <a:cs typeface="Arial" panose="020B0604020202020204" pitchFamily="34" charset="0"/>
              </a:rPr>
              <a:t>Rutland </a:t>
            </a:r>
          </a:p>
          <a:p>
            <a:pPr marL="457200" lvl="1" indent="0">
              <a:buNone/>
              <a:defRPr/>
            </a:pPr>
            <a:r>
              <a:rPr lang="en-US" sz="2600" kern="0" dirty="0">
                <a:solidFill>
                  <a:schemeClr val="bg1"/>
                </a:solidFill>
                <a:latin typeface="Calibri (Body)"/>
                <a:cs typeface="Arial" panose="020B0604020202020204" pitchFamily="34" charset="0"/>
                <a:hlinkClick r:id="rId4">
                  <a:extLst>
                    <a:ext uri="{A12FA001-AC4F-418D-AE19-62706E023703}">
                      <ahyp:hlinkClr xmlns:ahyp="http://schemas.microsoft.com/office/drawing/2018/hyperlinkcolor" val="tx"/>
                    </a:ext>
                  </a:extLst>
                </a:hlinkClick>
              </a:rPr>
              <a:t>LADO@rutland.gov.uk</a:t>
            </a:r>
            <a:r>
              <a:rPr lang="en-US" sz="2600" kern="0" dirty="0">
                <a:solidFill>
                  <a:schemeClr val="bg1"/>
                </a:solidFill>
                <a:latin typeface="Calibri (Body)"/>
                <a:cs typeface="Arial" panose="020B0604020202020204" pitchFamily="34" charset="0"/>
              </a:rPr>
              <a:t> </a:t>
            </a:r>
          </a:p>
          <a:p>
            <a:pPr marL="457200" lvl="1" indent="0">
              <a:buNone/>
              <a:defRPr/>
            </a:pPr>
            <a:r>
              <a:rPr lang="en-US" sz="2600" kern="0" dirty="0">
                <a:solidFill>
                  <a:schemeClr val="bg1"/>
                </a:solidFill>
                <a:latin typeface="Calibri (Body)"/>
                <a:cs typeface="Arial" panose="020B0604020202020204" pitchFamily="34" charset="0"/>
              </a:rPr>
              <a:t>01572 720 913</a:t>
            </a:r>
          </a:p>
          <a:p>
            <a:pPr marL="0" indent="0">
              <a:buNone/>
            </a:pPr>
            <a:endParaRPr lang="en-GB" sz="1400" dirty="0"/>
          </a:p>
        </p:txBody>
      </p:sp>
      <p:pic>
        <p:nvPicPr>
          <p:cNvPr id="5" name="Picture 4" descr="A picture containing text, clipart&#10;&#10;Description automatically generated">
            <a:extLst>
              <a:ext uri="{FF2B5EF4-FFF2-40B4-BE49-F238E27FC236}">
                <a16:creationId xmlns:a16="http://schemas.microsoft.com/office/drawing/2014/main" id="{C579BC15-B0F0-4A29-B301-45D37469C2C6}"/>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7852" r="2" b="7856"/>
          <a:stretch/>
        </p:blipFill>
        <p:spPr>
          <a:xfrm>
            <a:off x="7106653" y="3144253"/>
            <a:ext cx="4063620" cy="3159924"/>
          </a:xfrm>
          <a:prstGeom prst="rect">
            <a:avLst/>
          </a:prstGeom>
        </p:spPr>
      </p:pic>
    </p:spTree>
    <p:extLst>
      <p:ext uri="{BB962C8B-B14F-4D97-AF65-F5344CB8AC3E}">
        <p14:creationId xmlns:p14="http://schemas.microsoft.com/office/powerpoint/2010/main" val="2712585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561538-8E78-4672-AF0D-AF1EF271A3B3}"/>
              </a:ext>
            </a:extLst>
          </p:cNvPr>
          <p:cNvSpPr txBox="1">
            <a:spLocks/>
          </p:cNvSpPr>
          <p:nvPr/>
        </p:nvSpPr>
        <p:spPr>
          <a:xfrm>
            <a:off x="6398196" y="113514"/>
            <a:ext cx="52597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dirty="0"/>
              <a:t>Concerns about adults working with adults</a:t>
            </a:r>
          </a:p>
        </p:txBody>
      </p:sp>
      <p:sp>
        <p:nvSpPr>
          <p:cNvPr id="71" name="Freeform: Shape 70">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74" name="Picture 2" descr="How to report concerns Sophie &amp; Jacob – Spectacular Safety">
            <a:extLst>
              <a:ext uri="{FF2B5EF4-FFF2-40B4-BE49-F238E27FC236}">
                <a16:creationId xmlns:a16="http://schemas.microsoft.com/office/drawing/2014/main" id="{293236D4-DC19-455B-BA49-4CE20705BC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492" b="4739"/>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9A1E538-2988-4C73-BD02-9C25966408FD}"/>
              </a:ext>
            </a:extLst>
          </p:cNvPr>
          <p:cNvSpPr/>
          <p:nvPr/>
        </p:nvSpPr>
        <p:spPr>
          <a:xfrm>
            <a:off x="5926845" y="1603079"/>
            <a:ext cx="6136817" cy="4990832"/>
          </a:xfrm>
          <a:prstGeom prst="rect">
            <a:avLst/>
          </a:prstGeom>
          <a:noFill/>
        </p:spPr>
        <p:txBody>
          <a:bodyPr vert="horz" lIns="91440" tIns="45720" rIns="91440" bIns="45720" rtlCol="0" anchor="t">
            <a:noAutofit/>
          </a:bodyPr>
          <a:lstStyle/>
          <a:p>
            <a:pPr>
              <a:lnSpc>
                <a:spcPct val="90000"/>
              </a:lnSpc>
              <a:spcAft>
                <a:spcPts val="600"/>
              </a:spcAft>
            </a:pPr>
            <a:r>
              <a:rPr lang="en-US" sz="2200" dirty="0"/>
              <a:t>To report a concern, you may have about a Person in a Position of Trust working with adults at risk then contact;</a:t>
            </a:r>
          </a:p>
          <a:p>
            <a:pPr>
              <a:lnSpc>
                <a:spcPct val="90000"/>
              </a:lnSpc>
              <a:spcAft>
                <a:spcPts val="600"/>
              </a:spcAft>
            </a:pPr>
            <a:r>
              <a:rPr lang="en-US" sz="2200" b="1" dirty="0"/>
              <a:t>Leicester City; </a:t>
            </a:r>
            <a:r>
              <a:rPr lang="en-US" sz="2200" dirty="0"/>
              <a:t>Telephone: 0116 454 1004 (operational 24 hours a day, 7 days a week)</a:t>
            </a:r>
          </a:p>
          <a:p>
            <a:pPr>
              <a:lnSpc>
                <a:spcPct val="90000"/>
              </a:lnSpc>
              <a:spcAft>
                <a:spcPts val="600"/>
              </a:spcAft>
            </a:pPr>
            <a:endParaRPr lang="en-US" sz="2200" dirty="0"/>
          </a:p>
          <a:p>
            <a:pPr>
              <a:lnSpc>
                <a:spcPct val="90000"/>
              </a:lnSpc>
              <a:spcAft>
                <a:spcPts val="600"/>
              </a:spcAft>
            </a:pPr>
            <a:r>
              <a:rPr lang="en-US" sz="2200" b="1" dirty="0"/>
              <a:t>Leicestershire; </a:t>
            </a:r>
            <a:r>
              <a:rPr lang="en-US" sz="2200" dirty="0"/>
              <a:t>Telephone: 0116 305 0004</a:t>
            </a:r>
          </a:p>
          <a:p>
            <a:pPr>
              <a:lnSpc>
                <a:spcPct val="90000"/>
              </a:lnSpc>
              <a:spcAft>
                <a:spcPts val="600"/>
              </a:spcAft>
            </a:pPr>
            <a:endParaRPr lang="en-US" sz="2200" dirty="0"/>
          </a:p>
          <a:p>
            <a:pPr>
              <a:lnSpc>
                <a:spcPct val="90000"/>
              </a:lnSpc>
              <a:spcAft>
                <a:spcPts val="600"/>
              </a:spcAft>
            </a:pPr>
            <a:r>
              <a:rPr lang="en-US" sz="2200" b="1" dirty="0"/>
              <a:t>Rutland; </a:t>
            </a:r>
            <a:r>
              <a:rPr lang="en-US" sz="2200" dirty="0"/>
              <a:t>01572 758 341 (Monday to Thursday, 8.30am to 5pm, Friday 8.30am to 4.30pm) </a:t>
            </a:r>
          </a:p>
          <a:p>
            <a:pPr>
              <a:lnSpc>
                <a:spcPct val="90000"/>
              </a:lnSpc>
              <a:spcAft>
                <a:spcPts val="600"/>
              </a:spcAft>
            </a:pPr>
            <a:endParaRPr lang="en-US" sz="2200" dirty="0"/>
          </a:p>
          <a:p>
            <a:pPr>
              <a:lnSpc>
                <a:spcPct val="90000"/>
              </a:lnSpc>
              <a:spcAft>
                <a:spcPts val="600"/>
              </a:spcAft>
            </a:pPr>
            <a:r>
              <a:rPr lang="en-US" sz="2200" b="1" dirty="0"/>
              <a:t>Emergency Duty Team for Leicestershire &amp; Rutland;</a:t>
            </a:r>
          </a:p>
          <a:p>
            <a:pPr>
              <a:lnSpc>
                <a:spcPct val="90000"/>
              </a:lnSpc>
              <a:spcAft>
                <a:spcPts val="600"/>
              </a:spcAft>
            </a:pPr>
            <a:r>
              <a:rPr lang="en-US" sz="2200" dirty="0"/>
              <a:t>Telephone: 0116 255 1606 (Evenings, weekends, Bank Holidays)</a:t>
            </a:r>
            <a:endParaRPr lang="en-US" sz="2200" b="0" i="0" dirty="0">
              <a:effectLst/>
            </a:endParaRPr>
          </a:p>
        </p:txBody>
      </p:sp>
    </p:spTree>
    <p:extLst>
      <p:ext uri="{BB962C8B-B14F-4D97-AF65-F5344CB8AC3E}">
        <p14:creationId xmlns:p14="http://schemas.microsoft.com/office/powerpoint/2010/main" val="2144371339"/>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730" name="Picture 7">
            <a:extLst>
              <a:ext uri="{FF2B5EF4-FFF2-40B4-BE49-F238E27FC236}">
                <a16:creationId xmlns:a16="http://schemas.microsoft.com/office/drawing/2014/main" id="{67CCC8A6-1267-422A-8BEC-5A271E56A4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998" r="9963" b="-1"/>
          <a:stretch/>
        </p:blipFill>
        <p:spPr bwMode="auto">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195" name="Content Placeholder 2">
            <a:extLst>
              <a:ext uri="{FF2B5EF4-FFF2-40B4-BE49-F238E27FC236}">
                <a16:creationId xmlns:a16="http://schemas.microsoft.com/office/drawing/2014/main" id="{8BDC261E-07B0-4BF8-BCF4-E97920968751}"/>
              </a:ext>
            </a:extLst>
          </p:cNvPr>
          <p:cNvSpPr>
            <a:spLocks noGrp="1"/>
          </p:cNvSpPr>
          <p:nvPr>
            <p:ph idx="1"/>
          </p:nvPr>
        </p:nvSpPr>
        <p:spPr bwMode="auto">
          <a:xfrm>
            <a:off x="6160751" y="389330"/>
            <a:ext cx="5609220" cy="6468670"/>
          </a:xfrm>
        </p:spPr>
        <p:txBody>
          <a:bodyPr vert="horz" lIns="91440" tIns="45720" rIns="91440" bIns="45720" numCol="1" rtlCol="0" anchor="t" anchorCtr="0" compatLnSpc="1">
            <a:prstTxWarp prst="textNoShape">
              <a:avLst/>
            </a:prstTxWarp>
            <a:noAutofit/>
          </a:bodyPr>
          <a:lstStyle/>
          <a:p>
            <a:pPr eaLnBrk="1" hangingPunct="1">
              <a:defRPr/>
            </a:pPr>
            <a:r>
              <a:rPr lang="en-GB" altLang="en-US" dirty="0"/>
              <a:t>Even if abuse is not occurring, it may be a situation that someone needs support with.</a:t>
            </a:r>
          </a:p>
          <a:p>
            <a:pPr marL="0" indent="0">
              <a:buNone/>
              <a:defRPr/>
            </a:pPr>
            <a:endParaRPr lang="en-GB" altLang="en-US" dirty="0"/>
          </a:p>
          <a:p>
            <a:pPr eaLnBrk="1" hangingPunct="1">
              <a:defRPr/>
            </a:pPr>
            <a:r>
              <a:rPr lang="en-GB" altLang="en-US" dirty="0"/>
              <a:t>Don’t worry that you have misunderstood a situation.</a:t>
            </a:r>
          </a:p>
          <a:p>
            <a:pPr marL="0" indent="0">
              <a:buNone/>
              <a:defRPr/>
            </a:pPr>
            <a:endParaRPr lang="en-GB" altLang="en-US" dirty="0"/>
          </a:p>
          <a:p>
            <a:pPr eaLnBrk="1" hangingPunct="1">
              <a:defRPr/>
            </a:pPr>
            <a:r>
              <a:rPr lang="en-GB" altLang="en-US" dirty="0"/>
              <a:t>Within your role, it is not your job to investigate – just report.</a:t>
            </a:r>
          </a:p>
          <a:p>
            <a:pPr marL="0" indent="0">
              <a:buNone/>
              <a:defRPr/>
            </a:pPr>
            <a:endParaRPr lang="en-GB" altLang="en-US" dirty="0"/>
          </a:p>
          <a:p>
            <a:pPr eaLnBrk="1" hangingPunct="1">
              <a:defRPr/>
            </a:pPr>
            <a:r>
              <a:rPr lang="en-GB" altLang="en-US" dirty="0"/>
              <a:t>Report any concerns you may have, as soon as possible.</a:t>
            </a:r>
            <a:endParaRPr lang="en-GB" altLang="en-US" sz="2000" dirty="0"/>
          </a:p>
        </p:txBody>
      </p:sp>
    </p:spTree>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8" name="Freeform: Shape 137">
            <a:extLst>
              <a:ext uri="{FF2B5EF4-FFF2-40B4-BE49-F238E27FC236}">
                <a16:creationId xmlns:a16="http://schemas.microsoft.com/office/drawing/2014/main" id="{432691CC-4AB8-48AF-B822-EBF7F4E9E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705"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47311653-CA1C-4366-AF7B-2E9767F18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4297" y="2"/>
            <a:ext cx="4151376" cy="2349401"/>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5780" name="Picture 6">
            <a:extLst>
              <a:ext uri="{FF2B5EF4-FFF2-40B4-BE49-F238E27FC236}">
                <a16:creationId xmlns:a16="http://schemas.microsoft.com/office/drawing/2014/main" id="{58DA5E0D-1895-496F-8C48-2A8DA220749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59036" y="207880"/>
            <a:ext cx="3670691" cy="77535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 name="Freeform: Shape 141">
            <a:extLst>
              <a:ext uri="{FF2B5EF4-FFF2-40B4-BE49-F238E27FC236}">
                <a16:creationId xmlns:a16="http://schemas.microsoft.com/office/drawing/2014/main" id="{D6A8E1B4-B839-4C58-B08A-F0B094580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09477"/>
            <a:ext cx="4966870" cy="3948522"/>
          </a:xfrm>
          <a:custGeom>
            <a:avLst/>
            <a:gdLst>
              <a:gd name="connsiteX0" fmla="*/ 2748962 w 4966870"/>
              <a:gd name="connsiteY0" fmla="*/ 0 h 3948522"/>
              <a:gd name="connsiteX1" fmla="*/ 4870195 w 4966870"/>
              <a:gd name="connsiteY1" fmla="*/ 1000367 h 3948522"/>
              <a:gd name="connsiteX2" fmla="*/ 4966870 w 4966870"/>
              <a:gd name="connsiteY2" fmla="*/ 1129649 h 3948522"/>
              <a:gd name="connsiteX3" fmla="*/ 4966870 w 4966870"/>
              <a:gd name="connsiteY3" fmla="*/ 3948522 h 3948522"/>
              <a:gd name="connsiteX4" fmla="*/ 278430 w 4966870"/>
              <a:gd name="connsiteY4" fmla="*/ 3948522 h 3948522"/>
              <a:gd name="connsiteX5" fmla="*/ 216027 w 4966870"/>
              <a:gd name="connsiteY5" fmla="*/ 3818982 h 3948522"/>
              <a:gd name="connsiteX6" fmla="*/ 0 w 4966870"/>
              <a:gd name="connsiteY6" fmla="*/ 2748962 h 3948522"/>
              <a:gd name="connsiteX7" fmla="*/ 2748962 w 4966870"/>
              <a:gd name="connsiteY7" fmla="*/ 0 h 394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6870" h="3948522">
                <a:moveTo>
                  <a:pt x="2748962" y="0"/>
                </a:moveTo>
                <a:cubicBezTo>
                  <a:pt x="3602955" y="0"/>
                  <a:pt x="4365995" y="389418"/>
                  <a:pt x="4870195" y="1000367"/>
                </a:cubicBezTo>
                <a:lnTo>
                  <a:pt x="4966870" y="1129649"/>
                </a:lnTo>
                <a:lnTo>
                  <a:pt x="4966870" y="3948522"/>
                </a:lnTo>
                <a:lnTo>
                  <a:pt x="278430" y="3948522"/>
                </a:lnTo>
                <a:lnTo>
                  <a:pt x="216027" y="3818982"/>
                </a:lnTo>
                <a:cubicBezTo>
                  <a:pt x="76922" y="3490101"/>
                  <a:pt x="0" y="3128515"/>
                  <a:pt x="0" y="2748962"/>
                </a:cubicBezTo>
                <a:cubicBezTo>
                  <a:pt x="0" y="1230752"/>
                  <a:pt x="1230752" y="0"/>
                  <a:pt x="274896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2CABF795-F18F-494E-BBDE-C1415B7865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075259"/>
            <a:ext cx="4801088" cy="3782741"/>
          </a:xfrm>
          <a:custGeom>
            <a:avLst/>
            <a:gdLst>
              <a:gd name="connsiteX0" fmla="*/ 2583180 w 4801088"/>
              <a:gd name="connsiteY0" fmla="*/ 0 h 3782741"/>
              <a:gd name="connsiteX1" fmla="*/ 4725194 w 4801088"/>
              <a:gd name="connsiteY1" fmla="*/ 1138900 h 3782741"/>
              <a:gd name="connsiteX2" fmla="*/ 4801088 w 4801088"/>
              <a:gd name="connsiteY2" fmla="*/ 1263826 h 3782741"/>
              <a:gd name="connsiteX3" fmla="*/ 4801088 w 4801088"/>
              <a:gd name="connsiteY3" fmla="*/ 3782741 h 3782741"/>
              <a:gd name="connsiteX4" fmla="*/ 296488 w 4801088"/>
              <a:gd name="connsiteY4" fmla="*/ 3782741 h 3782741"/>
              <a:gd name="connsiteX5" fmla="*/ 202999 w 4801088"/>
              <a:gd name="connsiteY5" fmla="*/ 3588671 h 3782741"/>
              <a:gd name="connsiteX6" fmla="*/ 0 w 4801088"/>
              <a:gd name="connsiteY6" fmla="*/ 2583180 h 3782741"/>
              <a:gd name="connsiteX7" fmla="*/ 2583180 w 4801088"/>
              <a:gd name="connsiteY7" fmla="*/ 0 h 378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1088" h="3782741">
                <a:moveTo>
                  <a:pt x="2583180" y="0"/>
                </a:moveTo>
                <a:cubicBezTo>
                  <a:pt x="3474837" y="0"/>
                  <a:pt x="4260977" y="451769"/>
                  <a:pt x="4725194" y="1138900"/>
                </a:cubicBezTo>
                <a:lnTo>
                  <a:pt x="4801088" y="1263826"/>
                </a:lnTo>
                <a:lnTo>
                  <a:pt x="4801088" y="3782741"/>
                </a:lnTo>
                <a:lnTo>
                  <a:pt x="296488" y="3782741"/>
                </a:lnTo>
                <a:lnTo>
                  <a:pt x="202999" y="3588671"/>
                </a:lnTo>
                <a:cubicBezTo>
                  <a:pt x="72283" y="3279623"/>
                  <a:pt x="0" y="2939843"/>
                  <a:pt x="0" y="2583180"/>
                </a:cubicBezTo>
                <a:cubicBezTo>
                  <a:pt x="0" y="1156529"/>
                  <a:pt x="1156529" y="0"/>
                  <a:pt x="25831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big cartoon eyes Clipart eyes cartoon clip art library free 9 png -  Clipartix">
            <a:extLst>
              <a:ext uri="{FF2B5EF4-FFF2-40B4-BE49-F238E27FC236}">
                <a16:creationId xmlns:a16="http://schemas.microsoft.com/office/drawing/2014/main" id="{79A19D52-6D7C-42ED-9CD5-68CB5EFCCAA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1826" y="3964030"/>
            <a:ext cx="2670048" cy="2670048"/>
          </a:xfrm>
          <a:prstGeom prst="rect">
            <a:avLst/>
          </a:prstGeom>
          <a:noFill/>
          <a:extLst>
            <a:ext uri="{909E8E84-426E-40DD-AFC4-6F175D3DCCD1}">
              <a14:hiddenFill xmlns:a14="http://schemas.microsoft.com/office/drawing/2010/main">
                <a:solidFill>
                  <a:srgbClr val="FFFFFF"/>
                </a:solidFill>
              </a14:hiddenFill>
            </a:ext>
          </a:extLst>
        </p:spPr>
      </p:pic>
      <p:sp>
        <p:nvSpPr>
          <p:cNvPr id="75779" name="Content Placeholder 2">
            <a:extLst>
              <a:ext uri="{FF2B5EF4-FFF2-40B4-BE49-F238E27FC236}">
                <a16:creationId xmlns:a16="http://schemas.microsoft.com/office/drawing/2014/main" id="{84B5659B-277B-48C3-8229-D07A797EEF6C}"/>
              </a:ext>
            </a:extLst>
          </p:cNvPr>
          <p:cNvSpPr>
            <a:spLocks noGrp="1"/>
          </p:cNvSpPr>
          <p:nvPr>
            <p:ph idx="1"/>
          </p:nvPr>
        </p:nvSpPr>
        <p:spPr bwMode="auto">
          <a:xfrm>
            <a:off x="6469827" y="983239"/>
            <a:ext cx="5232311" cy="5310190"/>
          </a:xfrm>
        </p:spPr>
        <p:txBody>
          <a:bodyPr vert="horz" lIns="91440" tIns="45720" rIns="91440" bIns="45720" numCol="1" rtlCol="0" anchor="t" anchorCtr="0" compatLnSpc="1">
            <a:prstTxWarp prst="textNoShape">
              <a:avLst/>
            </a:prstTxWarp>
            <a:normAutofit/>
          </a:bodyPr>
          <a:lstStyle/>
          <a:p>
            <a:pPr marL="0" indent="0">
              <a:buNone/>
            </a:pPr>
            <a:r>
              <a:rPr lang="en-US" altLang="en-US" sz="3200" dirty="0"/>
              <a:t>The priority should always be to ensure the safety and protection of the adult or child at risk. </a:t>
            </a:r>
          </a:p>
          <a:p>
            <a:pPr marL="0" indent="0">
              <a:buNone/>
            </a:pPr>
            <a:r>
              <a:rPr lang="en-US" altLang="en-US" sz="3200" dirty="0"/>
              <a:t>To this end, it is the responsibility of us all to act on any suspicion or evidence of abuse or neglect and to pass the concerns to a responsible person or agency.</a:t>
            </a:r>
          </a:p>
          <a:p>
            <a:pPr marL="0"/>
            <a:endParaRPr lang="en-US" altLang="en-US" sz="3200" dirty="0"/>
          </a:p>
        </p:txBody>
      </p:sp>
    </p:spTree>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47B28DA1-0B83-4373-B52E-A15E62FDEDFA}"/>
              </a:ext>
            </a:extLst>
          </p:cNvPr>
          <p:cNvSpPr>
            <a:spLocks noGrp="1"/>
          </p:cNvSpPr>
          <p:nvPr>
            <p:ph type="title"/>
          </p:nvPr>
        </p:nvSpPr>
        <p:spPr bwMode="auto">
          <a:xfrm>
            <a:off x="757091" y="111015"/>
            <a:ext cx="5314536"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pPr eaLnBrk="1" hangingPunct="1"/>
            <a:r>
              <a:rPr lang="en-GB" altLang="en-US" b="1" u="sng" dirty="0"/>
              <a:t>Immediate safety and risk assessment</a:t>
            </a:r>
          </a:p>
        </p:txBody>
      </p:sp>
      <p:sp>
        <p:nvSpPr>
          <p:cNvPr id="3" name="Content Placeholder 2">
            <a:extLst>
              <a:ext uri="{FF2B5EF4-FFF2-40B4-BE49-F238E27FC236}">
                <a16:creationId xmlns:a16="http://schemas.microsoft.com/office/drawing/2014/main" id="{A67FC65F-1C76-45DC-A8CD-E1E2320ECF00}"/>
              </a:ext>
            </a:extLst>
          </p:cNvPr>
          <p:cNvSpPr>
            <a:spLocks noGrp="1"/>
          </p:cNvSpPr>
          <p:nvPr>
            <p:ph idx="1"/>
          </p:nvPr>
        </p:nvSpPr>
        <p:spPr>
          <a:xfrm>
            <a:off x="208547" y="1700462"/>
            <a:ext cx="6274315" cy="4923075"/>
          </a:xfrm>
        </p:spPr>
        <p:txBody>
          <a:bodyPr anchor="t">
            <a:normAutofit/>
          </a:bodyPr>
          <a:lstStyle/>
          <a:p>
            <a:pPr marL="0" indent="0">
              <a:buNone/>
              <a:defRPr/>
            </a:pPr>
            <a:r>
              <a:rPr lang="en-GB" sz="2400" dirty="0"/>
              <a:t>The safety and welfare of the individual is your main priority</a:t>
            </a:r>
          </a:p>
          <a:p>
            <a:pPr marL="0" indent="0">
              <a:buNone/>
              <a:defRPr/>
            </a:pPr>
            <a:endParaRPr lang="en-GB" sz="2400" dirty="0"/>
          </a:p>
          <a:p>
            <a:pPr marL="0" indent="0">
              <a:buNone/>
              <a:defRPr/>
            </a:pPr>
            <a:r>
              <a:rPr lang="en-GB" sz="2400" dirty="0"/>
              <a:t>You should ensure the immediate safety and welfare of the adult or child at risk without putting yourself in any danger</a:t>
            </a:r>
          </a:p>
          <a:p>
            <a:pPr marL="0" indent="0">
              <a:buNone/>
              <a:defRPr/>
            </a:pPr>
            <a:endParaRPr lang="en-GB" sz="2400" dirty="0"/>
          </a:p>
          <a:p>
            <a:pPr marL="0" indent="0">
              <a:buNone/>
              <a:defRPr/>
            </a:pPr>
            <a:r>
              <a:rPr lang="en-GB" sz="2400" dirty="0"/>
              <a:t>This may include:</a:t>
            </a:r>
          </a:p>
          <a:p>
            <a:pPr eaLnBrk="1" hangingPunct="1">
              <a:buFontTx/>
              <a:buChar char="-"/>
              <a:defRPr/>
            </a:pPr>
            <a:r>
              <a:rPr lang="en-GB" sz="2400" dirty="0"/>
              <a:t>Urgent medical attention or contacting the police on 999</a:t>
            </a:r>
          </a:p>
          <a:p>
            <a:pPr marL="0" indent="0">
              <a:buNone/>
              <a:defRPr/>
            </a:pPr>
            <a:r>
              <a:rPr lang="en-GB" sz="2400" dirty="0"/>
              <a:t>In this event, take the necessary action </a:t>
            </a:r>
            <a:r>
              <a:rPr lang="en-GB" sz="2400" u="sng" dirty="0"/>
              <a:t>immediately </a:t>
            </a:r>
            <a:r>
              <a:rPr lang="en-GB" sz="2400" dirty="0"/>
              <a:t>by reporting </a:t>
            </a:r>
          </a:p>
        </p:txBody>
      </p:sp>
      <p:sp>
        <p:nvSpPr>
          <p:cNvPr id="192" name="Freeform: Shape 19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7828" name="Picture 7">
            <a:extLst>
              <a:ext uri="{FF2B5EF4-FFF2-40B4-BE49-F238E27FC236}">
                <a16:creationId xmlns:a16="http://schemas.microsoft.com/office/drawing/2014/main" id="{4CC06AD5-806B-4235-A03A-124F0AA104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88" r="16248" b="2"/>
          <a:stretch/>
        </p:blipFill>
        <p:spPr bwMode="auto">
          <a:xfrm>
            <a:off x="7884057" y="1436578"/>
            <a:ext cx="3796790" cy="220963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A2937B89-0D32-40B5-9969-D4E5B1FEE3E9}"/>
              </a:ext>
            </a:extLst>
          </p:cNvPr>
          <p:cNvSpPr>
            <a:spLocks noGrp="1"/>
          </p:cNvSpPr>
          <p:nvPr>
            <p:ph type="title"/>
          </p:nvPr>
        </p:nvSpPr>
        <p:spPr bwMode="auto">
          <a:xfrm>
            <a:off x="762001" y="803325"/>
            <a:ext cx="5314536"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pPr eaLnBrk="1" hangingPunct="1"/>
            <a:r>
              <a:rPr lang="en-GB" altLang="en-US" sz="4100" b="1" u="sng" dirty="0"/>
              <a:t>What if someone does not want me to report?</a:t>
            </a:r>
          </a:p>
        </p:txBody>
      </p:sp>
      <p:sp>
        <p:nvSpPr>
          <p:cNvPr id="3" name="Content Placeholder 2">
            <a:extLst>
              <a:ext uri="{FF2B5EF4-FFF2-40B4-BE49-F238E27FC236}">
                <a16:creationId xmlns:a16="http://schemas.microsoft.com/office/drawing/2014/main" id="{8ECF1F77-9E64-42EE-8D0B-2B0D8396C177}"/>
              </a:ext>
            </a:extLst>
          </p:cNvPr>
          <p:cNvSpPr>
            <a:spLocks noGrp="1"/>
          </p:cNvSpPr>
          <p:nvPr>
            <p:ph idx="1"/>
          </p:nvPr>
        </p:nvSpPr>
        <p:spPr>
          <a:xfrm>
            <a:off x="425198" y="2349861"/>
            <a:ext cx="5988141" cy="4218035"/>
          </a:xfrm>
        </p:spPr>
        <p:txBody>
          <a:bodyPr anchor="t">
            <a:normAutofit lnSpcReduction="10000"/>
          </a:bodyPr>
          <a:lstStyle/>
          <a:p>
            <a:pPr marL="0" indent="0" eaLnBrk="1" hangingPunct="1">
              <a:buNone/>
              <a:defRPr/>
            </a:pPr>
            <a:r>
              <a:rPr lang="en-GB" sz="2600" dirty="0"/>
              <a:t>Explain to the person that you must report the concern if its safe to do so and won’t put them at risk.</a:t>
            </a:r>
          </a:p>
          <a:p>
            <a:pPr marL="0" indent="0" eaLnBrk="1" hangingPunct="1">
              <a:buNone/>
              <a:defRPr/>
            </a:pPr>
            <a:endParaRPr lang="en-GB" sz="3500" b="1" dirty="0"/>
          </a:p>
          <a:p>
            <a:pPr marL="0" indent="0">
              <a:buNone/>
              <a:defRPr/>
            </a:pPr>
            <a:r>
              <a:rPr lang="en-GB" sz="2600" b="1" dirty="0"/>
              <a:t>It is vital to pass concerns on because:</a:t>
            </a:r>
          </a:p>
          <a:p>
            <a:pPr eaLnBrk="1" hangingPunct="1">
              <a:defRPr/>
            </a:pPr>
            <a:r>
              <a:rPr lang="en-GB" sz="2600" dirty="0"/>
              <a:t>Other people may be at risk.</a:t>
            </a:r>
          </a:p>
          <a:p>
            <a:pPr eaLnBrk="1" hangingPunct="1">
              <a:defRPr/>
            </a:pPr>
            <a:r>
              <a:rPr lang="en-GB" sz="2600" dirty="0"/>
              <a:t>There might be other issues that you’re unaware of.</a:t>
            </a:r>
          </a:p>
          <a:p>
            <a:pPr eaLnBrk="1" hangingPunct="1">
              <a:defRPr/>
            </a:pPr>
            <a:r>
              <a:rPr lang="en-GB" sz="2600" dirty="0"/>
              <a:t>You should not have to carry the responsibility alone.</a:t>
            </a:r>
          </a:p>
          <a:p>
            <a:pPr marL="0" indent="0">
              <a:buNone/>
              <a:defRPr/>
            </a:pPr>
            <a:endParaRPr lang="en-GB" sz="1800" dirty="0"/>
          </a:p>
        </p:txBody>
      </p:sp>
      <p:sp>
        <p:nvSpPr>
          <p:cNvPr id="138" name="Freeform: Shape 137">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9877" name="Picture 3">
            <a:extLst>
              <a:ext uri="{FF2B5EF4-FFF2-40B4-BE49-F238E27FC236}">
                <a16:creationId xmlns:a16="http://schemas.microsoft.com/office/drawing/2014/main" id="{7ECDAEF5-209B-4264-A5ED-9CB7C34A39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50" r="32804"/>
          <a:stretch/>
        </p:blipFill>
        <p:spPr bwMode="auto">
          <a:xfrm>
            <a:off x="8486357" y="623916"/>
            <a:ext cx="2592189" cy="3834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21C4226-D977-4D50-9E4F-E0447CEBCDB3}"/>
              </a:ext>
            </a:extLst>
          </p:cNvPr>
          <p:cNvSpPr>
            <a:spLocks noGrp="1"/>
          </p:cNvSpPr>
          <p:nvPr>
            <p:ph type="title"/>
          </p:nvPr>
        </p:nvSpPr>
        <p:spPr>
          <a:xfrm>
            <a:off x="804671" y="365125"/>
            <a:ext cx="3405821" cy="3117038"/>
          </a:xfrm>
        </p:spPr>
        <p:txBody>
          <a:bodyPr anchor="ctr">
            <a:normAutofit/>
          </a:bodyPr>
          <a:lstStyle/>
          <a:p>
            <a:r>
              <a:rPr lang="en-GB"/>
              <a:t>Reporting concerns about adults </a:t>
            </a:r>
          </a:p>
        </p:txBody>
      </p:sp>
      <p:sp>
        <p:nvSpPr>
          <p:cNvPr id="4" name="Content Placeholder 3">
            <a:extLst>
              <a:ext uri="{FF2B5EF4-FFF2-40B4-BE49-F238E27FC236}">
                <a16:creationId xmlns:a16="http://schemas.microsoft.com/office/drawing/2014/main" id="{5F080CB7-7B0E-474F-BDAB-48D9E3AB3D22}"/>
              </a:ext>
            </a:extLst>
          </p:cNvPr>
          <p:cNvSpPr>
            <a:spLocks noGrp="1"/>
          </p:cNvSpPr>
          <p:nvPr>
            <p:ph idx="1"/>
          </p:nvPr>
        </p:nvSpPr>
        <p:spPr>
          <a:xfrm>
            <a:off x="5907103" y="1466967"/>
            <a:ext cx="6136816" cy="4832498"/>
          </a:xfrm>
          <a:prstGeom prst="rect">
            <a:avLst/>
          </a:prstGeom>
        </p:spPr>
        <p:txBody>
          <a:bodyPr vert="horz" lIns="91440" tIns="45720" rIns="91440" bIns="45720" rtlCol="0" anchor="ctr">
            <a:normAutofit/>
          </a:bodyPr>
          <a:lstStyle/>
          <a:p>
            <a:pPr marL="0" indent="0">
              <a:spcAft>
                <a:spcPts val="600"/>
              </a:spcAft>
              <a:buNone/>
            </a:pPr>
            <a:r>
              <a:rPr lang="en-US" sz="2600" dirty="0"/>
              <a:t>If you think an adult is being abused or neglected, you can report the abuse or neglect to the adult social care service where they live,</a:t>
            </a:r>
          </a:p>
          <a:p>
            <a:pPr>
              <a:spcAft>
                <a:spcPts val="600"/>
              </a:spcAft>
            </a:pPr>
            <a:r>
              <a:rPr lang="en-US" sz="2600" b="1" dirty="0"/>
              <a:t>Leicester City; </a:t>
            </a:r>
            <a:r>
              <a:rPr lang="en-US" sz="2600" dirty="0"/>
              <a:t>Telephone: 0116 454 1004 </a:t>
            </a:r>
          </a:p>
          <a:p>
            <a:pPr>
              <a:spcAft>
                <a:spcPts val="600"/>
              </a:spcAft>
            </a:pPr>
            <a:endParaRPr lang="en-US" sz="2600" dirty="0"/>
          </a:p>
          <a:p>
            <a:pPr>
              <a:spcAft>
                <a:spcPts val="600"/>
              </a:spcAft>
            </a:pPr>
            <a:r>
              <a:rPr lang="en-US" sz="2600" b="1" dirty="0"/>
              <a:t>Leicestershire; </a:t>
            </a:r>
            <a:r>
              <a:rPr lang="en-US" sz="2600" dirty="0"/>
              <a:t>Telephone: 0116 305 0004</a:t>
            </a:r>
          </a:p>
          <a:p>
            <a:pPr>
              <a:spcAft>
                <a:spcPts val="600"/>
              </a:spcAft>
            </a:pPr>
            <a:endParaRPr lang="en-US" sz="2600" dirty="0"/>
          </a:p>
          <a:p>
            <a:pPr>
              <a:spcAft>
                <a:spcPts val="600"/>
              </a:spcAft>
            </a:pPr>
            <a:r>
              <a:rPr lang="en-US" sz="2600" b="1" dirty="0"/>
              <a:t>Rutland</a:t>
            </a:r>
            <a:r>
              <a:rPr lang="en-US" sz="2600" dirty="0"/>
              <a:t>; Telephone</a:t>
            </a:r>
            <a:r>
              <a:rPr lang="en-US" sz="2600" b="1" dirty="0"/>
              <a:t>: </a:t>
            </a:r>
            <a:r>
              <a:rPr lang="en-US" sz="2600" dirty="0"/>
              <a:t>01572 758 341 </a:t>
            </a:r>
          </a:p>
          <a:p>
            <a:pPr marL="0" indent="0">
              <a:spcAft>
                <a:spcPts val="600"/>
              </a:spcAft>
              <a:buNone/>
            </a:pPr>
            <a:endParaRPr lang="en-US" sz="2100" dirty="0"/>
          </a:p>
        </p:txBody>
      </p:sp>
    </p:spTree>
    <p:extLst>
      <p:ext uri="{BB962C8B-B14F-4D97-AF65-F5344CB8AC3E}">
        <p14:creationId xmlns:p14="http://schemas.microsoft.com/office/powerpoint/2010/main" val="1137974830"/>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21C4226-D977-4D50-9E4F-E0447CEBCDB3}"/>
              </a:ext>
            </a:extLst>
          </p:cNvPr>
          <p:cNvSpPr>
            <a:spLocks noGrp="1"/>
          </p:cNvSpPr>
          <p:nvPr>
            <p:ph type="title"/>
          </p:nvPr>
        </p:nvSpPr>
        <p:spPr>
          <a:xfrm>
            <a:off x="804671" y="365125"/>
            <a:ext cx="3405821" cy="3117038"/>
          </a:xfrm>
        </p:spPr>
        <p:txBody>
          <a:bodyPr anchor="ctr">
            <a:normAutofit/>
          </a:bodyPr>
          <a:lstStyle/>
          <a:p>
            <a:r>
              <a:rPr lang="en-GB"/>
              <a:t>Reporting concerns about children</a:t>
            </a:r>
          </a:p>
        </p:txBody>
      </p:sp>
      <p:sp>
        <p:nvSpPr>
          <p:cNvPr id="4" name="Content Placeholder 3">
            <a:extLst>
              <a:ext uri="{FF2B5EF4-FFF2-40B4-BE49-F238E27FC236}">
                <a16:creationId xmlns:a16="http://schemas.microsoft.com/office/drawing/2014/main" id="{5F080CB7-7B0E-474F-BDAB-48D9E3AB3D22}"/>
              </a:ext>
            </a:extLst>
          </p:cNvPr>
          <p:cNvSpPr>
            <a:spLocks noGrp="1"/>
          </p:cNvSpPr>
          <p:nvPr>
            <p:ph idx="1"/>
          </p:nvPr>
        </p:nvSpPr>
        <p:spPr>
          <a:xfrm>
            <a:off x="6096000" y="1065914"/>
            <a:ext cx="5678905" cy="4832498"/>
          </a:xfrm>
          <a:prstGeom prst="rect">
            <a:avLst/>
          </a:prstGeom>
        </p:spPr>
        <p:txBody>
          <a:bodyPr vert="horz" lIns="91440" tIns="45720" rIns="91440" bIns="45720" rtlCol="0" anchor="ctr">
            <a:normAutofit/>
          </a:bodyPr>
          <a:lstStyle/>
          <a:p>
            <a:pPr marL="0" indent="0">
              <a:spcAft>
                <a:spcPts val="600"/>
              </a:spcAft>
              <a:buNone/>
            </a:pPr>
            <a:r>
              <a:rPr lang="en-US" sz="2400" dirty="0"/>
              <a:t>If you think a child is being abused or neglected, you can report the abuse or neglect of the child  to children’s social care service where they live,</a:t>
            </a:r>
          </a:p>
          <a:p>
            <a:pPr>
              <a:spcAft>
                <a:spcPts val="600"/>
              </a:spcAft>
            </a:pPr>
            <a:r>
              <a:rPr lang="en-US" sz="2400" b="1" dirty="0"/>
              <a:t>Leicester City; </a:t>
            </a:r>
            <a:r>
              <a:rPr lang="en-US" sz="2400" dirty="0"/>
              <a:t>Telephone: 0116 454 1004</a:t>
            </a:r>
          </a:p>
          <a:p>
            <a:pPr>
              <a:spcAft>
                <a:spcPts val="600"/>
              </a:spcAft>
            </a:pPr>
            <a:endParaRPr lang="en-US" sz="2400" dirty="0"/>
          </a:p>
          <a:p>
            <a:pPr>
              <a:spcAft>
                <a:spcPts val="600"/>
              </a:spcAft>
            </a:pPr>
            <a:r>
              <a:rPr lang="en-US" sz="2400" b="1" dirty="0"/>
              <a:t>Leicestershire; </a:t>
            </a:r>
            <a:r>
              <a:rPr lang="en-US" sz="2400" dirty="0"/>
              <a:t>Telephone: 0116 305 0005</a:t>
            </a:r>
          </a:p>
          <a:p>
            <a:pPr>
              <a:spcAft>
                <a:spcPts val="600"/>
              </a:spcAft>
            </a:pPr>
            <a:endParaRPr lang="en-US" sz="2400" dirty="0"/>
          </a:p>
          <a:p>
            <a:pPr>
              <a:spcAft>
                <a:spcPts val="600"/>
              </a:spcAft>
            </a:pPr>
            <a:r>
              <a:rPr lang="en-US" sz="2400" b="1" dirty="0"/>
              <a:t>Rutland; </a:t>
            </a:r>
            <a:r>
              <a:rPr lang="en-US" sz="2400" dirty="0"/>
              <a:t>Telephone: 01572 758 407</a:t>
            </a:r>
          </a:p>
          <a:p>
            <a:pPr marL="0" indent="0">
              <a:spcAft>
                <a:spcPts val="600"/>
              </a:spcAft>
              <a:buNone/>
            </a:pPr>
            <a:endParaRPr lang="en-US" sz="2100" dirty="0"/>
          </a:p>
        </p:txBody>
      </p:sp>
    </p:spTree>
    <p:extLst>
      <p:ext uri="{BB962C8B-B14F-4D97-AF65-F5344CB8AC3E}">
        <p14:creationId xmlns:p14="http://schemas.microsoft.com/office/powerpoint/2010/main" val="3510595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291" name="Title 1">
            <a:extLst>
              <a:ext uri="{FF2B5EF4-FFF2-40B4-BE49-F238E27FC236}">
                <a16:creationId xmlns:a16="http://schemas.microsoft.com/office/drawing/2014/main" id="{B530F853-7CC7-4107-BC3D-839E10192355}"/>
              </a:ext>
            </a:extLst>
          </p:cNvPr>
          <p:cNvSpPr>
            <a:spLocks noGrp="1"/>
          </p:cNvSpPr>
          <p:nvPr>
            <p:ph type="title"/>
          </p:nvPr>
        </p:nvSpPr>
        <p:spPr bwMode="auto">
          <a:xfrm>
            <a:off x="762001" y="803325"/>
            <a:ext cx="5314536"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r>
              <a:rPr lang="en-GB" altLang="en-US" b="1" dirty="0"/>
              <a:t>Adults</a:t>
            </a:r>
          </a:p>
        </p:txBody>
      </p:sp>
      <p:sp>
        <p:nvSpPr>
          <p:cNvPr id="7" name="Content Placeholder 2">
            <a:extLst>
              <a:ext uri="{FF2B5EF4-FFF2-40B4-BE49-F238E27FC236}">
                <a16:creationId xmlns:a16="http://schemas.microsoft.com/office/drawing/2014/main" id="{145C8880-1507-4A38-A8C6-CE245A12D684}"/>
              </a:ext>
            </a:extLst>
          </p:cNvPr>
          <p:cNvSpPr>
            <a:spLocks noGrp="1"/>
          </p:cNvSpPr>
          <p:nvPr>
            <p:ph idx="1"/>
          </p:nvPr>
        </p:nvSpPr>
        <p:spPr>
          <a:xfrm>
            <a:off x="554636" y="2095686"/>
            <a:ext cx="5735359" cy="3559252"/>
          </a:xfrm>
        </p:spPr>
        <p:txBody>
          <a:bodyPr rtlCol="0" anchor="t">
            <a:normAutofit/>
          </a:bodyPr>
          <a:lstStyle/>
          <a:p>
            <a:pPr marL="0" indent="0" algn="ctr">
              <a:buNone/>
              <a:defRPr/>
            </a:pPr>
            <a:r>
              <a:rPr lang="en-GB" sz="3600" dirty="0"/>
              <a:t>The Care Act 2014 sets out a clear legal framework for how local authorities and other parts of the system should protect adults at risk of abuse or neglect.</a:t>
            </a:r>
            <a:endParaRPr lang="en-GB" sz="2400" dirty="0"/>
          </a:p>
          <a:p>
            <a:pPr algn="ctr">
              <a:buFontTx/>
              <a:buChar char="-"/>
              <a:defRPr/>
            </a:pPr>
            <a:endParaRPr lang="en-GB" sz="1800" dirty="0"/>
          </a:p>
        </p:txBody>
      </p:sp>
      <p:sp>
        <p:nvSpPr>
          <p:cNvPr id="256" name="Freeform: Shape 25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The Care Act 2014 - LiveWell">
            <a:extLst>
              <a:ext uri="{FF2B5EF4-FFF2-40B4-BE49-F238E27FC236}">
                <a16:creationId xmlns:a16="http://schemas.microsoft.com/office/drawing/2014/main" id="{37FBDA37-1090-43E8-9ECF-70A72D0A1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803325"/>
            <a:ext cx="4876800" cy="2862832"/>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21C4226-D977-4D50-9E4F-E0447CEBCDB3}"/>
              </a:ext>
            </a:extLst>
          </p:cNvPr>
          <p:cNvSpPr>
            <a:spLocks noGrp="1"/>
          </p:cNvSpPr>
          <p:nvPr>
            <p:ph type="title"/>
          </p:nvPr>
        </p:nvSpPr>
        <p:spPr>
          <a:xfrm>
            <a:off x="417095" y="579366"/>
            <a:ext cx="3931452" cy="3117038"/>
          </a:xfrm>
        </p:spPr>
        <p:txBody>
          <a:bodyPr anchor="ctr">
            <a:normAutofit/>
          </a:bodyPr>
          <a:lstStyle/>
          <a:p>
            <a:r>
              <a:rPr lang="en-GB" dirty="0"/>
              <a:t>For more information please refer the Safeguarding procedures </a:t>
            </a:r>
          </a:p>
        </p:txBody>
      </p:sp>
      <p:sp>
        <p:nvSpPr>
          <p:cNvPr id="4" name="Content Placeholder 3">
            <a:extLst>
              <a:ext uri="{FF2B5EF4-FFF2-40B4-BE49-F238E27FC236}">
                <a16:creationId xmlns:a16="http://schemas.microsoft.com/office/drawing/2014/main" id="{5F080CB7-7B0E-474F-BDAB-48D9E3AB3D22}"/>
              </a:ext>
            </a:extLst>
          </p:cNvPr>
          <p:cNvSpPr>
            <a:spLocks noGrp="1"/>
          </p:cNvSpPr>
          <p:nvPr>
            <p:ph idx="1"/>
          </p:nvPr>
        </p:nvSpPr>
        <p:spPr>
          <a:xfrm>
            <a:off x="5251937" y="3543798"/>
            <a:ext cx="5225099" cy="892552"/>
          </a:xfrm>
          <a:prstGeom prst="rect">
            <a:avLst/>
          </a:prstGeom>
        </p:spPr>
        <p:txBody>
          <a:bodyPr vert="horz" lIns="91440" tIns="45720" rIns="91440" bIns="45720" rtlCol="0" anchor="ctr">
            <a:normAutofit/>
          </a:bodyPr>
          <a:lstStyle/>
          <a:p>
            <a:pPr marL="0" indent="0">
              <a:spcAft>
                <a:spcPts val="600"/>
              </a:spcAft>
              <a:buNone/>
            </a:pPr>
            <a:r>
              <a:rPr lang="en-US" sz="2600" dirty="0">
                <a:solidFill>
                  <a:srgbClr val="0070C0"/>
                </a:solidFill>
                <a:hlinkClick r:id="rId2">
                  <a:extLst>
                    <a:ext uri="{A12FA001-AC4F-418D-AE19-62706E023703}">
                      <ahyp:hlinkClr xmlns:ahyp="http://schemas.microsoft.com/office/drawing/2018/hyperlinkcolor" val="tx"/>
                    </a:ext>
                  </a:extLst>
                </a:hlinkClick>
              </a:rPr>
              <a:t>https://llrscb.proceduresonline.com/</a:t>
            </a:r>
            <a:r>
              <a:rPr lang="en-US" sz="2600" dirty="0">
                <a:solidFill>
                  <a:srgbClr val="0070C0"/>
                </a:solidFill>
              </a:rPr>
              <a:t>    </a:t>
            </a:r>
          </a:p>
        </p:txBody>
      </p:sp>
      <p:sp>
        <p:nvSpPr>
          <p:cNvPr id="3" name="Rectangle 2">
            <a:extLst>
              <a:ext uri="{FF2B5EF4-FFF2-40B4-BE49-F238E27FC236}">
                <a16:creationId xmlns:a16="http://schemas.microsoft.com/office/drawing/2014/main" id="{0875DF3E-3081-409A-B2F2-45E6D40E5A7B}"/>
              </a:ext>
            </a:extLst>
          </p:cNvPr>
          <p:cNvSpPr/>
          <p:nvPr/>
        </p:nvSpPr>
        <p:spPr>
          <a:xfrm>
            <a:off x="5140986" y="5776582"/>
            <a:ext cx="6452627" cy="523220"/>
          </a:xfrm>
          <a:prstGeom prst="rect">
            <a:avLst/>
          </a:prstGeom>
        </p:spPr>
        <p:txBody>
          <a:bodyPr wrap="square">
            <a:spAutoFit/>
          </a:bodyPr>
          <a:lstStyle/>
          <a:p>
            <a:r>
              <a:rPr lang="en-GB" sz="2800" dirty="0">
                <a:hlinkClick r:id="rId3"/>
              </a:rPr>
              <a:t>https://www.llradultsafeguarding.co.uk/</a:t>
            </a:r>
            <a:r>
              <a:rPr lang="en-GB" sz="2800" dirty="0"/>
              <a:t> </a:t>
            </a:r>
          </a:p>
        </p:txBody>
      </p:sp>
      <p:sp>
        <p:nvSpPr>
          <p:cNvPr id="5" name="TextBox 4">
            <a:extLst>
              <a:ext uri="{FF2B5EF4-FFF2-40B4-BE49-F238E27FC236}">
                <a16:creationId xmlns:a16="http://schemas.microsoft.com/office/drawing/2014/main" id="{BACCCCF9-70CA-484B-9BBC-389878B1C12C}"/>
              </a:ext>
            </a:extLst>
          </p:cNvPr>
          <p:cNvSpPr txBox="1"/>
          <p:nvPr/>
        </p:nvSpPr>
        <p:spPr>
          <a:xfrm>
            <a:off x="5251936" y="2851399"/>
            <a:ext cx="7069014" cy="892552"/>
          </a:xfrm>
          <a:prstGeom prst="rect">
            <a:avLst/>
          </a:prstGeom>
          <a:noFill/>
        </p:spPr>
        <p:txBody>
          <a:bodyPr wrap="square" rtlCol="0">
            <a:spAutoFit/>
          </a:bodyPr>
          <a:lstStyle/>
          <a:p>
            <a:r>
              <a:rPr lang="en-GB" sz="2600" dirty="0"/>
              <a:t>Leicester Leicestershire &amp; Rutland Safeguarding Children Partnerships Procedures manual</a:t>
            </a:r>
          </a:p>
        </p:txBody>
      </p:sp>
      <p:sp>
        <p:nvSpPr>
          <p:cNvPr id="8" name="TextBox 7">
            <a:extLst>
              <a:ext uri="{FF2B5EF4-FFF2-40B4-BE49-F238E27FC236}">
                <a16:creationId xmlns:a16="http://schemas.microsoft.com/office/drawing/2014/main" id="{A32E32D9-53AB-4508-BB0B-7D5CF280C20B}"/>
              </a:ext>
            </a:extLst>
          </p:cNvPr>
          <p:cNvSpPr txBox="1"/>
          <p:nvPr/>
        </p:nvSpPr>
        <p:spPr>
          <a:xfrm>
            <a:off x="5140986" y="4460135"/>
            <a:ext cx="7290915" cy="1292662"/>
          </a:xfrm>
          <a:prstGeom prst="rect">
            <a:avLst/>
          </a:prstGeom>
          <a:noFill/>
        </p:spPr>
        <p:txBody>
          <a:bodyPr wrap="square" rtlCol="0">
            <a:spAutoFit/>
          </a:bodyPr>
          <a:lstStyle/>
          <a:p>
            <a:r>
              <a:rPr lang="en-GB" sz="2600" dirty="0"/>
              <a:t>Leicester Leicestershire &amp; Rutland Safeguarding Multi Agency Policies&amp; Procedures for the Safeguarding Adults Boards</a:t>
            </a:r>
          </a:p>
        </p:txBody>
      </p:sp>
    </p:spTree>
    <p:extLst>
      <p:ext uri="{BB962C8B-B14F-4D97-AF65-F5344CB8AC3E}">
        <p14:creationId xmlns:p14="http://schemas.microsoft.com/office/powerpoint/2010/main" val="2838277303"/>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CF797F-5025-4850-A7E3-56F1822A846D}"/>
              </a:ext>
            </a:extLst>
          </p:cNvPr>
          <p:cNvSpPr/>
          <p:nvPr/>
        </p:nvSpPr>
        <p:spPr>
          <a:xfrm>
            <a:off x="6302276" y="257893"/>
            <a:ext cx="5259707"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latin typeface="+mj-lt"/>
                <a:ea typeface="+mj-ea"/>
                <a:cs typeface="+mj-cs"/>
              </a:rPr>
              <a:t>Record your safeguarding concerns </a:t>
            </a:r>
          </a:p>
        </p:txBody>
      </p:sp>
      <p:sp>
        <p:nvSpPr>
          <p:cNvPr id="139" name="Freeform: Shape 138">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54" name="Picture 6" descr="Importance of Record Keeping – EquestFile">
            <a:extLst>
              <a:ext uri="{FF2B5EF4-FFF2-40B4-BE49-F238E27FC236}">
                <a16:creationId xmlns:a16="http://schemas.microsoft.com/office/drawing/2014/main" id="{E55305C5-DF6A-4C45-9763-031192A56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69" r="23954"/>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280FA14-E0A0-42B5-A47D-24D43E19D00A}"/>
              </a:ext>
            </a:extLst>
          </p:cNvPr>
          <p:cNvSpPr txBox="1"/>
          <p:nvPr/>
        </p:nvSpPr>
        <p:spPr>
          <a:xfrm>
            <a:off x="5863722" y="2279018"/>
            <a:ext cx="5863721" cy="3775657"/>
          </a:xfrm>
          <a:prstGeom prst="rect">
            <a:avLst/>
          </a:prstGeom>
        </p:spPr>
        <p:txBody>
          <a:bodyPr vert="horz" lIns="91440" tIns="45720" rIns="91440" bIns="45720" rtlCol="0" anchor="t">
            <a:noAutofit/>
          </a:bodyPr>
          <a:lstStyle/>
          <a:p>
            <a:pPr marL="342900" indent="-228600">
              <a:lnSpc>
                <a:spcPct val="90000"/>
              </a:lnSpc>
              <a:spcAft>
                <a:spcPts val="600"/>
              </a:spcAft>
              <a:buFont typeface="Arial" panose="020B0604020202020204" pitchFamily="34" charset="0"/>
              <a:buChar char="•"/>
            </a:pPr>
            <a:r>
              <a:rPr lang="en-US" sz="2400" dirty="0"/>
              <a:t>Record your concerns accurately, including any minor concerns, and the details of any action you have taken, information you have shared and decisions you have made relating to those concerns.</a:t>
            </a:r>
          </a:p>
          <a:p>
            <a:pPr indent="-228600">
              <a:lnSpc>
                <a:spcPct val="90000"/>
              </a:lnSpc>
              <a:spcAft>
                <a:spcPts val="600"/>
              </a:spcAft>
              <a:buFont typeface="Arial" panose="020B0604020202020204" pitchFamily="34" charset="0"/>
              <a:buChar char="•"/>
            </a:pPr>
            <a:endParaRPr lang="en-US" sz="2400" dirty="0"/>
          </a:p>
          <a:p>
            <a:pPr marL="342900" indent="-228600">
              <a:lnSpc>
                <a:spcPct val="90000"/>
              </a:lnSpc>
              <a:spcAft>
                <a:spcPts val="600"/>
              </a:spcAft>
              <a:buFont typeface="Arial" panose="020B0604020202020204" pitchFamily="34" charset="0"/>
              <a:buChar char="•"/>
            </a:pPr>
            <a:r>
              <a:rPr lang="en-US" sz="2400" dirty="0"/>
              <a:t>Make records at the time the events happen, or as soon as possible afterwards. </a:t>
            </a:r>
          </a:p>
          <a:p>
            <a:pPr marL="342900" indent="-228600">
              <a:lnSpc>
                <a:spcPct val="90000"/>
              </a:lnSpc>
              <a:spcAft>
                <a:spcPts val="600"/>
              </a:spcAft>
              <a:buFont typeface="Arial" panose="020B0604020202020204" pitchFamily="34" charset="0"/>
              <a:buChar char="•"/>
            </a:pPr>
            <a:endParaRPr lang="en-US" sz="2400" dirty="0"/>
          </a:p>
          <a:p>
            <a:pPr marL="342900" indent="-228600">
              <a:lnSpc>
                <a:spcPct val="90000"/>
              </a:lnSpc>
              <a:spcAft>
                <a:spcPts val="600"/>
              </a:spcAft>
              <a:buFont typeface="Arial" panose="020B0604020202020204" pitchFamily="34" charset="0"/>
              <a:buChar char="•"/>
            </a:pPr>
            <a:r>
              <a:rPr lang="en-US" sz="2400" dirty="0"/>
              <a:t>If you work for an organisation, please follow your in-house recording procedures.</a:t>
            </a:r>
          </a:p>
        </p:txBody>
      </p:sp>
    </p:spTree>
    <p:extLst>
      <p:ext uri="{BB962C8B-B14F-4D97-AF65-F5344CB8AC3E}">
        <p14:creationId xmlns:p14="http://schemas.microsoft.com/office/powerpoint/2010/main" val="1165104888"/>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071C861-43A6-4F2C-8EF9-C08B2994B74E}"/>
              </a:ext>
            </a:extLst>
          </p:cNvPr>
          <p:cNvSpPr txBox="1">
            <a:spLocks noChangeArrowheads="1"/>
          </p:cNvSpPr>
          <p:nvPr/>
        </p:nvSpPr>
        <p:spPr>
          <a:xfrm>
            <a:off x="706119" y="2567713"/>
            <a:ext cx="5069306" cy="4290287"/>
          </a:xfrm>
          <a:prstGeom prst="rect">
            <a:avLst/>
          </a:prstGeom>
        </p:spPr>
        <p:txBody>
          <a:bodyPr vert="horz" lIns="91440" tIns="45720" rIns="91440" bIns="45720" rtlCol="0" anchor="t">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lnSpc>
                <a:spcPct val="90000"/>
              </a:lnSpc>
              <a:spcAft>
                <a:spcPts val="600"/>
              </a:spcAft>
              <a:defRPr/>
            </a:pPr>
            <a:r>
              <a:rPr lang="en-US" altLang="en-US" sz="4800" b="1" u="sng" dirty="0">
                <a:solidFill>
                  <a:schemeClr val="tx1"/>
                </a:solidFill>
              </a:rPr>
              <a:t>Safeguarding </a:t>
            </a:r>
          </a:p>
          <a:p>
            <a:pPr eaLnBrk="1" hangingPunct="1">
              <a:lnSpc>
                <a:spcPct val="90000"/>
              </a:lnSpc>
              <a:spcAft>
                <a:spcPts val="600"/>
              </a:spcAft>
              <a:defRPr/>
            </a:pPr>
            <a:r>
              <a:rPr lang="en-US" altLang="en-US" sz="4800" b="1" u="sng" dirty="0">
                <a:solidFill>
                  <a:schemeClr val="tx1"/>
                </a:solidFill>
              </a:rPr>
              <a:t>is Everybody’s Responsibility</a:t>
            </a:r>
          </a:p>
        </p:txBody>
      </p:sp>
      <p:sp>
        <p:nvSpPr>
          <p:cNvPr id="71" name="Freeform: Shape 70">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6018" name="Picture 8" descr="http://www.caltrate.co.za/files/images/everybody%2520needs%2520calcium.jpg">
            <a:hlinkClick r:id="rId3"/>
            <a:extLst>
              <a:ext uri="{FF2B5EF4-FFF2-40B4-BE49-F238E27FC236}">
                <a16:creationId xmlns:a16="http://schemas.microsoft.com/office/drawing/2014/main" id="{45D426BD-2659-4F4A-945D-BF70A11354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460" r="14539"/>
          <a:stretch/>
        </p:blipFill>
        <p:spPr bwMode="auto">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F6E2FD-1A5F-4B56-A169-76E428F33E3A}"/>
              </a:ext>
            </a:extLst>
          </p:cNvPr>
          <p:cNvSpPr/>
          <p:nvPr/>
        </p:nvSpPr>
        <p:spPr>
          <a:xfrm>
            <a:off x="-1" y="0"/>
            <a:ext cx="12192000" cy="6858000"/>
          </a:xfrm>
          <a:prstGeom prst="rect">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722" name="Title 1">
            <a:extLst>
              <a:ext uri="{FF2B5EF4-FFF2-40B4-BE49-F238E27FC236}">
                <a16:creationId xmlns:a16="http://schemas.microsoft.com/office/drawing/2014/main" id="{D69B8D83-D8E9-40F1-A9B3-C74266E744D5}"/>
              </a:ext>
            </a:extLst>
          </p:cNvPr>
          <p:cNvSpPr>
            <a:spLocks noGrp="1"/>
          </p:cNvSpPr>
          <p:nvPr>
            <p:ph type="title"/>
          </p:nvPr>
        </p:nvSpPr>
        <p:spPr>
          <a:xfrm>
            <a:off x="1981199" y="0"/>
            <a:ext cx="8229600" cy="786063"/>
          </a:xfrm>
          <a:solidFill>
            <a:schemeClr val="tx1">
              <a:lumMod val="65000"/>
              <a:lumOff val="35000"/>
            </a:schemeClr>
          </a:solidFill>
        </p:spPr>
        <p:txBody>
          <a:bodyPr>
            <a:normAutofit fontScale="90000"/>
          </a:bodyPr>
          <a:lstStyle/>
          <a:p>
            <a:pPr algn="ctr">
              <a:defRPr/>
            </a:pPr>
            <a:br>
              <a:rPr lang="en-GB" altLang="en-US" dirty="0"/>
            </a:br>
            <a:br>
              <a:rPr lang="en-GB" altLang="en-US" dirty="0"/>
            </a:br>
            <a:r>
              <a:rPr lang="en-GB" altLang="en-US" dirty="0">
                <a:solidFill>
                  <a:schemeClr val="bg1"/>
                </a:solidFill>
                <a:effectLst/>
              </a:rPr>
              <a:t> Care Act 2014-Adult at Risk</a:t>
            </a:r>
            <a:br>
              <a:rPr lang="en-US" altLang="en-US" sz="2400" dirty="0"/>
            </a:br>
            <a:br>
              <a:rPr lang="en-GB" altLang="en-US" dirty="0"/>
            </a:br>
            <a:endParaRPr lang="en-GB" altLang="en-US" dirty="0"/>
          </a:p>
        </p:txBody>
      </p:sp>
      <p:graphicFrame>
        <p:nvGraphicFramePr>
          <p:cNvPr id="7" name="Diagram 6" descr="Three boxes that outline who is defined as an adult at risk in need of safeguarding under the Care Act 2014.  These are as follows:&#10;Has needs for care and support (whether or not the local authority is meeting any of those needs) and is experiencing, or at risk of, abuse or neglect; and; as a result of those care and support needs is unable to protect themselves from either the risk of, or the experience of abuse or neglect.&#10;&#10;&#10;&#10;&#10;">
            <a:extLst>
              <a:ext uri="{FF2B5EF4-FFF2-40B4-BE49-F238E27FC236}">
                <a16:creationId xmlns:a16="http://schemas.microsoft.com/office/drawing/2014/main" id="{02F399D8-5C95-4D16-ABDA-8B6ED02D5FA1}"/>
              </a:ext>
            </a:extLst>
          </p:cNvPr>
          <p:cNvGraphicFramePr/>
          <p:nvPr>
            <p:extLst>
              <p:ext uri="{D42A27DB-BD31-4B8C-83A1-F6EECF244321}">
                <p14:modId xmlns:p14="http://schemas.microsoft.com/office/powerpoint/2010/main" val="2311846846"/>
              </p:ext>
            </p:extLst>
          </p:nvPr>
        </p:nvGraphicFramePr>
        <p:xfrm>
          <a:off x="938463" y="2037349"/>
          <a:ext cx="10315073" cy="468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6">
            <a:extLst>
              <a:ext uri="{FF2B5EF4-FFF2-40B4-BE49-F238E27FC236}">
                <a16:creationId xmlns:a16="http://schemas.microsoft.com/office/drawing/2014/main" id="{3D8FD47C-FE36-42DF-B1E4-0B63FB4C9AB4}"/>
              </a:ext>
            </a:extLst>
          </p:cNvPr>
          <p:cNvSpPr txBox="1">
            <a:spLocks/>
          </p:cNvSpPr>
          <p:nvPr/>
        </p:nvSpPr>
        <p:spPr>
          <a:xfrm>
            <a:off x="938463" y="881306"/>
            <a:ext cx="11049000" cy="20401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chemeClr val="bg1"/>
                </a:solidFill>
              </a:rPr>
              <a:t>Safeguarding adults became a statutory duty under the Care Act 2014</a:t>
            </a:r>
          </a:p>
          <a:p>
            <a:pPr marL="0" indent="0">
              <a:buNone/>
            </a:pPr>
            <a:r>
              <a:rPr lang="en-GB" sz="2400" dirty="0">
                <a:solidFill>
                  <a:schemeClr val="bg1"/>
                </a:solidFill>
              </a:rPr>
              <a:t>Safeguarding duties apply to an adult (this is someone 18 and over) who meets all the below:</a:t>
            </a:r>
          </a:p>
          <a:p>
            <a:pPr algn="ctr"/>
            <a:endParaRPr lang="en-GB" altLang="en-US" dirty="0">
              <a:solidFill>
                <a:schemeClr val="accent6">
                  <a:lumMod val="75000"/>
                </a:schemeClr>
              </a:solidFill>
              <a:cs typeface="Arial" panose="020B0604020202020204" pitchFamily="34" charset="0"/>
            </a:endParaRPr>
          </a:p>
          <a:p>
            <a:endParaRPr lang="en-US" dirty="0"/>
          </a:p>
        </p:txBody>
      </p:sp>
    </p:spTree>
    <p:extLst>
      <p:ext uri="{BB962C8B-B14F-4D97-AF65-F5344CB8AC3E}">
        <p14:creationId xmlns:p14="http://schemas.microsoft.com/office/powerpoint/2010/main" val="2459046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6" name="Freeform: Shape 95">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2">
            <a:extLst>
              <a:ext uri="{FF2B5EF4-FFF2-40B4-BE49-F238E27FC236}">
                <a16:creationId xmlns:a16="http://schemas.microsoft.com/office/drawing/2014/main" id="{BE210A36-9030-40B3-A9DA-C5849B35020B}"/>
              </a:ext>
            </a:extLst>
          </p:cNvPr>
          <p:cNvSpPr txBox="1">
            <a:spLocks/>
          </p:cNvSpPr>
          <p:nvPr/>
        </p:nvSpPr>
        <p:spPr>
          <a:xfrm>
            <a:off x="804671" y="365125"/>
            <a:ext cx="3405821" cy="3117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Who Might This Include?</a:t>
            </a:r>
          </a:p>
        </p:txBody>
      </p:sp>
      <p:sp>
        <p:nvSpPr>
          <p:cNvPr id="6" name="Text Placeholder 6">
            <a:extLst>
              <a:ext uri="{FF2B5EF4-FFF2-40B4-BE49-F238E27FC236}">
                <a16:creationId xmlns:a16="http://schemas.microsoft.com/office/drawing/2014/main" id="{5D0A6105-D6EA-48DD-A4D4-6CDD022A5255}"/>
              </a:ext>
            </a:extLst>
          </p:cNvPr>
          <p:cNvSpPr>
            <a:spLocks noGrp="1"/>
          </p:cNvSpPr>
          <p:nvPr>
            <p:ph idx="1"/>
          </p:nvPr>
        </p:nvSpPr>
        <p:spPr>
          <a:xfrm>
            <a:off x="6136816" y="981420"/>
            <a:ext cx="5755887" cy="5716492"/>
          </a:xfrm>
        </p:spPr>
        <p:txBody>
          <a:bodyPr vert="horz" lIns="91440" tIns="45720" rIns="91440" bIns="45720" rtlCol="0" anchor="ctr">
            <a:normAutofit fontScale="85000" lnSpcReduction="10000"/>
          </a:bodyPr>
          <a:lstStyle/>
          <a:p>
            <a:endParaRPr lang="en-US" altLang="en-US" sz="2400" dirty="0"/>
          </a:p>
          <a:p>
            <a:endParaRPr lang="en-US" altLang="en-US" sz="2400" dirty="0"/>
          </a:p>
          <a:p>
            <a:endParaRPr lang="en-US" altLang="en-US" sz="3000" dirty="0"/>
          </a:p>
          <a:p>
            <a:r>
              <a:rPr lang="en-US" altLang="en-US" sz="3000" dirty="0"/>
              <a:t>People with learning disabilities	  	</a:t>
            </a:r>
          </a:p>
          <a:p>
            <a:r>
              <a:rPr lang="en-US" altLang="en-US" sz="3000" dirty="0"/>
              <a:t>People with physical disabilities</a:t>
            </a:r>
          </a:p>
          <a:p>
            <a:r>
              <a:rPr lang="en-US" altLang="en-US" sz="3000" dirty="0"/>
              <a:t>People with sensory disabilities		</a:t>
            </a:r>
          </a:p>
          <a:p>
            <a:r>
              <a:rPr lang="en-US" altLang="en-US" sz="3000" dirty="0"/>
              <a:t>People with mental ill health</a:t>
            </a:r>
          </a:p>
          <a:p>
            <a:r>
              <a:rPr lang="en-US" altLang="en-US" sz="3000" dirty="0"/>
              <a:t>People who are frail due to their age	</a:t>
            </a:r>
          </a:p>
          <a:p>
            <a:r>
              <a:rPr lang="en-US" altLang="en-US" sz="3000" dirty="0"/>
              <a:t>People with dementia</a:t>
            </a:r>
          </a:p>
          <a:p>
            <a:r>
              <a:rPr lang="en-US" altLang="en-US" sz="3000" dirty="0"/>
              <a:t>People who misuse drugs or alcohol	</a:t>
            </a:r>
          </a:p>
          <a:p>
            <a:r>
              <a:rPr lang="en-US" altLang="en-US" sz="3000" dirty="0"/>
              <a:t>People with brain injuries</a:t>
            </a:r>
          </a:p>
          <a:p>
            <a:pPr marL="0" indent="0">
              <a:buNone/>
            </a:pPr>
            <a:endParaRPr lang="en-US" altLang="en-US" sz="2400" dirty="0"/>
          </a:p>
          <a:p>
            <a:pPr marL="0" indent="0">
              <a:buNone/>
            </a:pPr>
            <a:br>
              <a:rPr lang="en-US" altLang="en-US" sz="2400" dirty="0"/>
            </a:br>
            <a:endParaRPr lang="en-US" altLang="en-US" sz="2400" dirty="0"/>
          </a:p>
          <a:p>
            <a:endParaRPr lang="en-US" sz="2400" dirty="0"/>
          </a:p>
        </p:txBody>
      </p:sp>
    </p:spTree>
    <p:extLst>
      <p:ext uri="{BB962C8B-B14F-4D97-AF65-F5344CB8AC3E}">
        <p14:creationId xmlns:p14="http://schemas.microsoft.com/office/powerpoint/2010/main" val="382968152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9798CB-39CB-457D-8436-EC715518A11E}"/>
              </a:ext>
            </a:extLst>
          </p:cNvPr>
          <p:cNvSpPr>
            <a:spLocks noGrp="1"/>
          </p:cNvSpPr>
          <p:nvPr>
            <p:ph type="title"/>
          </p:nvPr>
        </p:nvSpPr>
        <p:spPr>
          <a:xfrm>
            <a:off x="804672" y="1412489"/>
            <a:ext cx="2871095" cy="2127124"/>
          </a:xfrm>
        </p:spPr>
        <p:txBody>
          <a:bodyPr anchor="t">
            <a:normAutofit/>
          </a:bodyPr>
          <a:lstStyle/>
          <a:p>
            <a:r>
              <a:rPr lang="en-GB" sz="3600" b="1" u="sng">
                <a:solidFill>
                  <a:schemeClr val="bg1"/>
                </a:solidFill>
              </a:rPr>
              <a:t>Adult Safeguarding Definition of Abuse</a:t>
            </a:r>
          </a:p>
        </p:txBody>
      </p:sp>
      <p:sp>
        <p:nvSpPr>
          <p:cNvPr id="3" name="Content Placeholder 2">
            <a:extLst>
              <a:ext uri="{FF2B5EF4-FFF2-40B4-BE49-F238E27FC236}">
                <a16:creationId xmlns:a16="http://schemas.microsoft.com/office/drawing/2014/main" id="{6CD59EEC-8808-4809-BFB8-8AE8E641C60B}"/>
              </a:ext>
            </a:extLst>
          </p:cNvPr>
          <p:cNvSpPr>
            <a:spLocks noGrp="1"/>
          </p:cNvSpPr>
          <p:nvPr>
            <p:ph sz="half" idx="1"/>
          </p:nvPr>
        </p:nvSpPr>
        <p:spPr>
          <a:xfrm>
            <a:off x="5226003" y="472563"/>
            <a:ext cx="6415491" cy="5319524"/>
          </a:xfrm>
        </p:spPr>
        <p:txBody>
          <a:bodyPr>
            <a:normAutofit/>
          </a:bodyPr>
          <a:lstStyle/>
          <a:p>
            <a:pPr marL="0" indent="0">
              <a:buNone/>
            </a:pPr>
            <a:r>
              <a:rPr lang="en-US" altLang="en-US" b="1" dirty="0"/>
              <a:t>The term abuse is defined as:</a:t>
            </a:r>
          </a:p>
          <a:p>
            <a:pPr marL="0" indent="0">
              <a:buNone/>
            </a:pPr>
            <a:endParaRPr lang="en-US" altLang="en-US" b="1" dirty="0"/>
          </a:p>
          <a:p>
            <a:pPr marL="0" indent="0">
              <a:buNone/>
            </a:pPr>
            <a:r>
              <a:rPr lang="en-US" altLang="en-US" sz="2400" dirty="0"/>
              <a:t>A violation of an individual’s human and civil rights by any other person; or persons which may result in significant harm</a:t>
            </a:r>
          </a:p>
          <a:p>
            <a:pPr marL="0" indent="0">
              <a:buNone/>
            </a:pPr>
            <a:endParaRPr lang="en-US" altLang="en-US" sz="2400" dirty="0"/>
          </a:p>
          <a:p>
            <a:pPr marL="0" indent="0">
              <a:buNone/>
            </a:pPr>
            <a:r>
              <a:rPr lang="en-US" altLang="en-US" sz="2400" dirty="0"/>
              <a:t>Abuse may be:</a:t>
            </a:r>
          </a:p>
          <a:p>
            <a:pPr marL="0" indent="0">
              <a:buNone/>
            </a:pPr>
            <a:r>
              <a:rPr lang="en-US" altLang="en-US" sz="2400" dirty="0"/>
              <a:t>A single act or repeated acts; an act of neglect or a failure to act; multiple acts (for example, an adult may be neglected and financially abused)</a:t>
            </a:r>
          </a:p>
          <a:p>
            <a:pPr marL="0" indent="0">
              <a:buNone/>
            </a:pPr>
            <a:r>
              <a:rPr lang="en-US" altLang="en-US" sz="2400" dirty="0"/>
              <a:t>Where there is dependency, there is a possibility of abuse or neglect unless adequate safeguards are put in place. </a:t>
            </a:r>
          </a:p>
          <a:p>
            <a:endParaRPr lang="en-GB" sz="2400" dirty="0"/>
          </a:p>
        </p:txBody>
      </p:sp>
      <p:graphicFrame>
        <p:nvGraphicFramePr>
          <p:cNvPr id="7" name="Table 7">
            <a:extLst>
              <a:ext uri="{FF2B5EF4-FFF2-40B4-BE49-F238E27FC236}">
                <a16:creationId xmlns:a16="http://schemas.microsoft.com/office/drawing/2014/main" id="{F3D79F61-A996-409F-AC6B-E09D44231E8F}"/>
              </a:ext>
            </a:extLst>
          </p:cNvPr>
          <p:cNvGraphicFramePr>
            <a:graphicFrameLocks noGrp="1"/>
          </p:cNvGraphicFramePr>
          <p:nvPr>
            <p:extLst>
              <p:ext uri="{D42A27DB-BD31-4B8C-83A1-F6EECF244321}">
                <p14:modId xmlns:p14="http://schemas.microsoft.com/office/powerpoint/2010/main" val="3836614918"/>
              </p:ext>
            </p:extLst>
          </p:nvPr>
        </p:nvGraphicFramePr>
        <p:xfrm>
          <a:off x="2116114" y="6264650"/>
          <a:ext cx="9931400" cy="370840"/>
        </p:xfrm>
        <a:graphic>
          <a:graphicData uri="http://schemas.openxmlformats.org/drawingml/2006/table">
            <a:tbl>
              <a:tblPr firstRow="1" bandRow="1">
                <a:tableStyleId>{5C22544A-7EE6-4342-B048-85BDC9FD1C3A}</a:tableStyleId>
              </a:tblPr>
              <a:tblGrid>
                <a:gridCol w="9931400">
                  <a:extLst>
                    <a:ext uri="{9D8B030D-6E8A-4147-A177-3AD203B41FA5}">
                      <a16:colId xmlns:a16="http://schemas.microsoft.com/office/drawing/2014/main" val="849731380"/>
                    </a:ext>
                  </a:extLst>
                </a:gridCol>
              </a:tblGrid>
              <a:tr h="370840">
                <a:tc>
                  <a:txBody>
                    <a:bodyPr/>
                    <a:lstStyle/>
                    <a:p>
                      <a:r>
                        <a:rPr lang="en-GB" dirty="0"/>
                        <a:t>Taken from Leicester Leicestershire &amp; Rutland  Safeguarding Adults Multi Agency Policy &amp; Procedures </a:t>
                      </a:r>
                    </a:p>
                  </a:txBody>
                  <a:tcPr>
                    <a:noFill/>
                  </a:tcPr>
                </a:tc>
                <a:extLst>
                  <a:ext uri="{0D108BD9-81ED-4DB2-BD59-A6C34878D82A}">
                    <a16:rowId xmlns:a16="http://schemas.microsoft.com/office/drawing/2014/main" val="1514504228"/>
                  </a:ext>
                </a:extLst>
              </a:tr>
            </a:tbl>
          </a:graphicData>
        </a:graphic>
      </p:graphicFrame>
    </p:spTree>
    <p:extLst>
      <p:ext uri="{BB962C8B-B14F-4D97-AF65-F5344CB8AC3E}">
        <p14:creationId xmlns:p14="http://schemas.microsoft.com/office/powerpoint/2010/main" val="392069166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9798CB-39CB-457D-8436-EC715518A11E}"/>
              </a:ext>
            </a:extLst>
          </p:cNvPr>
          <p:cNvSpPr>
            <a:spLocks noGrp="1"/>
          </p:cNvSpPr>
          <p:nvPr>
            <p:ph type="title"/>
          </p:nvPr>
        </p:nvSpPr>
        <p:spPr>
          <a:xfrm>
            <a:off x="804672" y="1412489"/>
            <a:ext cx="2871095" cy="2127124"/>
          </a:xfrm>
        </p:spPr>
        <p:txBody>
          <a:bodyPr anchor="t">
            <a:normAutofit/>
          </a:bodyPr>
          <a:lstStyle/>
          <a:p>
            <a:r>
              <a:rPr lang="en-GB" sz="3600" b="1" u="sng">
                <a:solidFill>
                  <a:schemeClr val="bg1"/>
                </a:solidFill>
              </a:rPr>
              <a:t>Adult Safeguarding Definition of Abuse</a:t>
            </a:r>
          </a:p>
        </p:txBody>
      </p:sp>
      <p:sp>
        <p:nvSpPr>
          <p:cNvPr id="3" name="Content Placeholder 2">
            <a:extLst>
              <a:ext uri="{FF2B5EF4-FFF2-40B4-BE49-F238E27FC236}">
                <a16:creationId xmlns:a16="http://schemas.microsoft.com/office/drawing/2014/main" id="{6CD59EEC-8808-4809-BFB8-8AE8E641C60B}"/>
              </a:ext>
            </a:extLst>
          </p:cNvPr>
          <p:cNvSpPr>
            <a:spLocks noGrp="1"/>
          </p:cNvSpPr>
          <p:nvPr>
            <p:ph sz="half" idx="1"/>
          </p:nvPr>
        </p:nvSpPr>
        <p:spPr>
          <a:xfrm>
            <a:off x="5198992" y="753979"/>
            <a:ext cx="6188335" cy="5022354"/>
          </a:xfrm>
        </p:spPr>
        <p:txBody>
          <a:bodyPr>
            <a:normAutofit fontScale="92500" lnSpcReduction="20000"/>
          </a:bodyPr>
          <a:lstStyle/>
          <a:p>
            <a:pPr marL="0" indent="0">
              <a:buNone/>
            </a:pPr>
            <a:r>
              <a:rPr lang="en-US" altLang="en-US" sz="2600" b="1" dirty="0">
                <a:cs typeface="Arial" panose="020B0604020202020204" pitchFamily="34" charset="0"/>
              </a:rPr>
              <a:t>Continued:</a:t>
            </a:r>
          </a:p>
          <a:p>
            <a:pPr marL="0" indent="0">
              <a:buNone/>
            </a:pPr>
            <a:endParaRPr lang="en-US" altLang="en-US" sz="2600" b="1" dirty="0">
              <a:cs typeface="Arial" panose="020B0604020202020204" pitchFamily="34" charset="0"/>
            </a:endParaRPr>
          </a:p>
          <a:p>
            <a:pPr marL="0" indent="0">
              <a:buNone/>
            </a:pPr>
            <a:r>
              <a:rPr lang="en-US" altLang="en-US" sz="2600" dirty="0">
                <a:cs typeface="Arial" panose="020B0604020202020204" pitchFamily="34" charset="0"/>
              </a:rPr>
              <a:t>Abuse is about the misuse of the power and control that one person has over another. </a:t>
            </a:r>
          </a:p>
          <a:p>
            <a:pPr marL="0" indent="0">
              <a:buNone/>
            </a:pPr>
            <a:endParaRPr lang="en-US" altLang="en-US" sz="2600" dirty="0">
              <a:cs typeface="Arial" panose="020B0604020202020204" pitchFamily="34" charset="0"/>
            </a:endParaRPr>
          </a:p>
          <a:p>
            <a:pPr marL="0" indent="0">
              <a:buNone/>
            </a:pPr>
            <a:r>
              <a:rPr lang="en-US" altLang="en-US" sz="2600" dirty="0">
                <a:cs typeface="Arial" panose="020B0604020202020204" pitchFamily="34" charset="0"/>
              </a:rPr>
              <a:t>Where there is dependency, there is a possibility of abuse or neglect unless adequate safeguards are put in place.</a:t>
            </a:r>
          </a:p>
          <a:p>
            <a:pPr marL="0" indent="0">
              <a:buNone/>
            </a:pPr>
            <a:endParaRPr lang="en-US" altLang="en-US" sz="2600" dirty="0">
              <a:cs typeface="Arial" panose="020B0604020202020204" pitchFamily="34" charset="0"/>
            </a:endParaRPr>
          </a:p>
          <a:p>
            <a:pPr marL="0" indent="0">
              <a:buNone/>
            </a:pPr>
            <a:r>
              <a:rPr lang="en-US" altLang="en-US" sz="2600" dirty="0">
                <a:cs typeface="Arial" panose="020B0604020202020204" pitchFamily="34" charset="0"/>
              </a:rPr>
              <a:t>Intent is not necessarily an issue at the point of deciding whether an act or a failure to act is abuse; it is the impact of the act on the person and the harm or risk of harm to that individual.</a:t>
            </a:r>
          </a:p>
          <a:p>
            <a:pPr marL="0" indent="0">
              <a:buNone/>
            </a:pPr>
            <a:endParaRPr lang="en-US" altLang="en-US" sz="2600" dirty="0">
              <a:cs typeface="Arial" panose="020B0604020202020204" pitchFamily="34" charset="0"/>
            </a:endParaRPr>
          </a:p>
          <a:p>
            <a:pPr marL="0" indent="0">
              <a:buNone/>
            </a:pPr>
            <a:r>
              <a:rPr lang="en-US" altLang="en-US" sz="2600" dirty="0">
                <a:cs typeface="Arial" panose="020B0604020202020204" pitchFamily="34" charset="0"/>
              </a:rPr>
              <a:t>Acts of abuse may constitute a criminal offence.</a:t>
            </a:r>
          </a:p>
          <a:p>
            <a:pPr marL="0" indent="0">
              <a:buNone/>
            </a:pPr>
            <a:endParaRPr lang="en-US" altLang="en-US" sz="2400" dirty="0"/>
          </a:p>
          <a:p>
            <a:endParaRPr lang="en-GB" sz="2400" dirty="0"/>
          </a:p>
        </p:txBody>
      </p:sp>
      <p:graphicFrame>
        <p:nvGraphicFramePr>
          <p:cNvPr id="7" name="Table 7">
            <a:extLst>
              <a:ext uri="{FF2B5EF4-FFF2-40B4-BE49-F238E27FC236}">
                <a16:creationId xmlns:a16="http://schemas.microsoft.com/office/drawing/2014/main" id="{7DB467A5-58F0-427A-8B4C-AA3B52B17562}"/>
              </a:ext>
            </a:extLst>
          </p:cNvPr>
          <p:cNvGraphicFramePr>
            <a:graphicFrameLocks noGrp="1"/>
          </p:cNvGraphicFramePr>
          <p:nvPr>
            <p:extLst>
              <p:ext uri="{D42A27DB-BD31-4B8C-83A1-F6EECF244321}">
                <p14:modId xmlns:p14="http://schemas.microsoft.com/office/powerpoint/2010/main" val="293731243"/>
              </p:ext>
            </p:extLst>
          </p:nvPr>
        </p:nvGraphicFramePr>
        <p:xfrm>
          <a:off x="2116114" y="6264650"/>
          <a:ext cx="9931400" cy="370840"/>
        </p:xfrm>
        <a:graphic>
          <a:graphicData uri="http://schemas.openxmlformats.org/drawingml/2006/table">
            <a:tbl>
              <a:tblPr firstRow="1" bandRow="1">
                <a:tableStyleId>{5C22544A-7EE6-4342-B048-85BDC9FD1C3A}</a:tableStyleId>
              </a:tblPr>
              <a:tblGrid>
                <a:gridCol w="9931400">
                  <a:extLst>
                    <a:ext uri="{9D8B030D-6E8A-4147-A177-3AD203B41FA5}">
                      <a16:colId xmlns:a16="http://schemas.microsoft.com/office/drawing/2014/main" val="849731380"/>
                    </a:ext>
                  </a:extLst>
                </a:gridCol>
              </a:tblGrid>
              <a:tr h="370840">
                <a:tc>
                  <a:txBody>
                    <a:bodyPr/>
                    <a:lstStyle/>
                    <a:p>
                      <a:r>
                        <a:rPr lang="en-GB" dirty="0"/>
                        <a:t>Taken from Leicester Leicestershire &amp; Rutland  Safeguarding Adults Multi Agency Policy &amp; Procedures </a:t>
                      </a:r>
                    </a:p>
                  </a:txBody>
                  <a:tcPr>
                    <a:noFill/>
                  </a:tcPr>
                </a:tc>
                <a:extLst>
                  <a:ext uri="{0D108BD9-81ED-4DB2-BD59-A6C34878D82A}">
                    <a16:rowId xmlns:a16="http://schemas.microsoft.com/office/drawing/2014/main" val="1514504228"/>
                  </a:ext>
                </a:extLst>
              </a:tr>
            </a:tbl>
          </a:graphicData>
        </a:graphic>
      </p:graphicFrame>
    </p:spTree>
    <p:extLst>
      <p:ext uri="{BB962C8B-B14F-4D97-AF65-F5344CB8AC3E}">
        <p14:creationId xmlns:p14="http://schemas.microsoft.com/office/powerpoint/2010/main" val="341557876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291" name="Title 1">
            <a:extLst>
              <a:ext uri="{FF2B5EF4-FFF2-40B4-BE49-F238E27FC236}">
                <a16:creationId xmlns:a16="http://schemas.microsoft.com/office/drawing/2014/main" id="{B530F853-7CC7-4107-BC3D-839E10192355}"/>
              </a:ext>
            </a:extLst>
          </p:cNvPr>
          <p:cNvSpPr>
            <a:spLocks noGrp="1"/>
          </p:cNvSpPr>
          <p:nvPr>
            <p:ph type="title"/>
          </p:nvPr>
        </p:nvSpPr>
        <p:spPr bwMode="auto">
          <a:xfrm>
            <a:off x="800929" y="306020"/>
            <a:ext cx="5314536"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p>
            <a:r>
              <a:rPr lang="en-US" altLang="en-US" b="1" dirty="0"/>
              <a:t>Safeguarding Children</a:t>
            </a:r>
          </a:p>
        </p:txBody>
      </p:sp>
      <p:sp>
        <p:nvSpPr>
          <p:cNvPr id="9" name="Rectangle 3">
            <a:extLst>
              <a:ext uri="{FF2B5EF4-FFF2-40B4-BE49-F238E27FC236}">
                <a16:creationId xmlns:a16="http://schemas.microsoft.com/office/drawing/2014/main" id="{937FBB58-07E0-44A0-B392-0FE3001C9503}"/>
              </a:ext>
            </a:extLst>
          </p:cNvPr>
          <p:cNvSpPr>
            <a:spLocks noChangeArrowheads="1"/>
          </p:cNvSpPr>
          <p:nvPr/>
        </p:nvSpPr>
        <p:spPr bwMode="auto">
          <a:xfrm>
            <a:off x="800929" y="968801"/>
            <a:ext cx="5314543" cy="3375920"/>
          </a:xfrm>
          <a:prstGeom prst="rect">
            <a:avLst/>
          </a:prstGeom>
        </p:spPr>
        <p:txBody>
          <a:bodyPr vert="horz" lIns="91440" tIns="45720" rIns="91440" bIns="45720" rtlCol="0" anchor="t">
            <a:no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indent="-228600">
              <a:lnSpc>
                <a:spcPct val="90000"/>
              </a:lnSpc>
              <a:spcAft>
                <a:spcPts val="600"/>
              </a:spcAft>
              <a:buFont typeface="Arial" panose="020B0604020202020204" pitchFamily="34" charset="0"/>
              <a:buChar char="•"/>
            </a:pPr>
            <a:endParaRPr lang="en-US" altLang="en-US" dirty="0">
              <a:latin typeface="+mn-lt"/>
            </a:endParaRPr>
          </a:p>
          <a:p>
            <a:pPr indent="-228600">
              <a:lnSpc>
                <a:spcPct val="90000"/>
              </a:lnSpc>
              <a:spcAft>
                <a:spcPts val="600"/>
              </a:spcAft>
              <a:buFont typeface="Arial" panose="020B0604020202020204" pitchFamily="34" charset="0"/>
              <a:buChar char="•"/>
            </a:pPr>
            <a:endParaRPr lang="en-US" altLang="en-US" dirty="0">
              <a:latin typeface="+mn-lt"/>
            </a:endParaRPr>
          </a:p>
          <a:p>
            <a:pPr>
              <a:lnSpc>
                <a:spcPct val="90000"/>
              </a:lnSpc>
            </a:pPr>
            <a:r>
              <a:rPr lang="en-US" dirty="0">
                <a:latin typeface="+mn-lt"/>
              </a:rPr>
              <a:t>The Children Act 1989 is the key piece of legislation that talks about safeguarding children.</a:t>
            </a:r>
          </a:p>
          <a:p>
            <a:pPr indent="-228600">
              <a:lnSpc>
                <a:spcPct val="90000"/>
              </a:lnSpc>
              <a:buFont typeface="Arial" panose="020B0604020202020204" pitchFamily="34" charset="0"/>
              <a:buChar char="•"/>
            </a:pPr>
            <a:endParaRPr lang="en-US" dirty="0">
              <a:latin typeface="+mn-lt"/>
            </a:endParaRPr>
          </a:p>
          <a:p>
            <a:pPr>
              <a:lnSpc>
                <a:spcPct val="90000"/>
              </a:lnSpc>
            </a:pPr>
            <a:r>
              <a:rPr lang="en-US" dirty="0">
                <a:latin typeface="+mn-lt"/>
              </a:rPr>
              <a:t>However there have been other pieces of legislation since, such as Children Act 2004 and The Children and Social Work Act 2017.</a:t>
            </a:r>
          </a:p>
          <a:p>
            <a:pPr indent="-228600">
              <a:lnSpc>
                <a:spcPct val="90000"/>
              </a:lnSpc>
              <a:buFont typeface="Arial" panose="020B0604020202020204" pitchFamily="34" charset="0"/>
              <a:buChar char="•"/>
            </a:pPr>
            <a:endParaRPr lang="en-US" dirty="0">
              <a:latin typeface="+mn-lt"/>
            </a:endParaRPr>
          </a:p>
          <a:p>
            <a:pPr>
              <a:lnSpc>
                <a:spcPct val="90000"/>
              </a:lnSpc>
            </a:pPr>
            <a:r>
              <a:rPr lang="en-US" dirty="0">
                <a:latin typeface="+mn-lt"/>
              </a:rPr>
              <a:t>So that practitioners know what to do, the Department for Education publishes guidance the most recent is:</a:t>
            </a:r>
          </a:p>
          <a:p>
            <a:pPr>
              <a:lnSpc>
                <a:spcPct val="90000"/>
              </a:lnSpc>
            </a:pPr>
            <a:r>
              <a:rPr lang="en-US" dirty="0">
                <a:latin typeface="+mn-lt"/>
              </a:rPr>
              <a:t>“Working Together to Safeguard Children” DfE 2018</a:t>
            </a:r>
          </a:p>
        </p:txBody>
      </p:sp>
      <p:sp>
        <p:nvSpPr>
          <p:cNvPr id="200" name="Freeform: Shape 19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History Network">
            <a:extLst>
              <a:ext uri="{FF2B5EF4-FFF2-40B4-BE49-F238E27FC236}">
                <a16:creationId xmlns:a16="http://schemas.microsoft.com/office/drawing/2014/main" id="{23D1A030-A20A-4082-A83F-8F8C6AB6C1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43" r="9163"/>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27047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3519</Words>
  <Application>Microsoft Office PowerPoint</Application>
  <PresentationFormat>Widescreen</PresentationFormat>
  <Paragraphs>370</Paragraphs>
  <Slides>42</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Book Antiqua</vt:lpstr>
      <vt:lpstr>Broadway</vt:lpstr>
      <vt:lpstr>Calibri</vt:lpstr>
      <vt:lpstr>Calibri (Body)</vt:lpstr>
      <vt:lpstr>Calibri Light</vt:lpstr>
      <vt:lpstr>Trebuchet MS</vt:lpstr>
      <vt:lpstr>Tw Cen MT</vt:lpstr>
      <vt:lpstr>Wingdings 2</vt:lpstr>
      <vt:lpstr>Office Theme</vt:lpstr>
      <vt:lpstr>PowerPoint Presentation</vt:lpstr>
      <vt:lpstr>PowerPoint Presentation</vt:lpstr>
      <vt:lpstr>PowerPoint Presentation</vt:lpstr>
      <vt:lpstr>Adults</vt:lpstr>
      <vt:lpstr>   Care Act 2014-Adult at Risk  </vt:lpstr>
      <vt:lpstr>PowerPoint Presentation</vt:lpstr>
      <vt:lpstr>Adult Safeguarding Definition of Abuse</vt:lpstr>
      <vt:lpstr>Adult Safeguarding Definition of Abuse</vt:lpstr>
      <vt:lpstr>Safeguarding Children</vt:lpstr>
      <vt:lpstr>Children’s Safeguarding Definition of Abuse and Neglect</vt:lpstr>
      <vt:lpstr>Is abuse always intentional?</vt:lpstr>
      <vt:lpstr>   Children’s Abuse &amp; Definitions  Abuse can be viewed in terms of the following categories  </vt:lpstr>
      <vt:lpstr>Physical Abuse Children</vt:lpstr>
      <vt:lpstr>Emotional Abuse - Children</vt:lpstr>
      <vt:lpstr>Neglect - Children </vt:lpstr>
      <vt:lpstr>Sexual Abuse - Children</vt:lpstr>
      <vt:lpstr>Assessment of risk outside the home – Definition  </vt:lpstr>
      <vt:lpstr>Some of the signs that might be an indicator that a child is experiencing abuse or neglect:   </vt:lpstr>
      <vt:lpstr>   Adult Abuse &amp; Definitions  Abuse can be viewed in terms of the following categories:  </vt:lpstr>
      <vt:lpstr>Physical Abuse</vt:lpstr>
      <vt:lpstr>Domestic Abuse</vt:lpstr>
      <vt:lpstr>Psychological Abuse</vt:lpstr>
      <vt:lpstr>Financial/Material Abuse</vt:lpstr>
      <vt:lpstr>Neglect</vt:lpstr>
      <vt:lpstr>Self Neglect</vt:lpstr>
      <vt:lpstr>Discriminatory Abuse</vt:lpstr>
      <vt:lpstr>Sexual Abuse</vt:lpstr>
      <vt:lpstr>Organisational Abuse</vt:lpstr>
      <vt:lpstr>Modern Slavery</vt:lpstr>
      <vt:lpstr>PowerPoint Presentation</vt:lpstr>
      <vt:lpstr>PowerPoint Presentation</vt:lpstr>
      <vt:lpstr>Concerns about adults working with children </vt:lpstr>
      <vt:lpstr>PowerPoint Presentation</vt:lpstr>
      <vt:lpstr>PowerPoint Presentation</vt:lpstr>
      <vt:lpstr>PowerPoint Presentation</vt:lpstr>
      <vt:lpstr>Immediate safety and risk assessment</vt:lpstr>
      <vt:lpstr>What if someone does not want me to report?</vt:lpstr>
      <vt:lpstr>Reporting concerns about adults </vt:lpstr>
      <vt:lpstr>Reporting concerns about children</vt:lpstr>
      <vt:lpstr>For more information please refer the Safeguarding procedures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J Clarke</dc:creator>
  <cp:lastModifiedBy>Helen Pearson</cp:lastModifiedBy>
  <cp:revision>28</cp:revision>
  <dcterms:created xsi:type="dcterms:W3CDTF">2021-11-11T12:34:32Z</dcterms:created>
  <dcterms:modified xsi:type="dcterms:W3CDTF">2022-03-03T11:14:34Z</dcterms:modified>
</cp:coreProperties>
</file>