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40" r:id="rId3"/>
    <p:sldId id="266" r:id="rId4"/>
    <p:sldId id="297" r:id="rId5"/>
    <p:sldId id="265" r:id="rId6"/>
    <p:sldId id="303" r:id="rId7"/>
    <p:sldId id="302" r:id="rId8"/>
    <p:sldId id="298" r:id="rId9"/>
    <p:sldId id="308" r:id="rId10"/>
    <p:sldId id="326" r:id="rId11"/>
    <p:sldId id="299" r:id="rId12"/>
    <p:sldId id="310" r:id="rId13"/>
    <p:sldId id="313" r:id="rId14"/>
    <p:sldId id="300" r:id="rId15"/>
    <p:sldId id="290" r:id="rId16"/>
    <p:sldId id="291" r:id="rId17"/>
    <p:sldId id="292" r:id="rId18"/>
    <p:sldId id="312" r:id="rId19"/>
    <p:sldId id="315" r:id="rId20"/>
    <p:sldId id="314" r:id="rId21"/>
    <p:sldId id="293" r:id="rId22"/>
    <p:sldId id="274" r:id="rId23"/>
    <p:sldId id="316" r:id="rId24"/>
    <p:sldId id="348" r:id="rId25"/>
    <p:sldId id="335" r:id="rId26"/>
    <p:sldId id="331" r:id="rId27"/>
    <p:sldId id="347" r:id="rId28"/>
    <p:sldId id="332" r:id="rId29"/>
    <p:sldId id="319" r:id="rId30"/>
    <p:sldId id="346" r:id="rId31"/>
    <p:sldId id="337" r:id="rId32"/>
    <p:sldId id="333" r:id="rId33"/>
    <p:sldId id="345" r:id="rId34"/>
    <p:sldId id="334" r:id="rId35"/>
    <p:sldId id="317" r:id="rId36"/>
    <p:sldId id="344" r:id="rId37"/>
    <p:sldId id="339" r:id="rId38"/>
    <p:sldId id="329" r:id="rId39"/>
    <p:sldId id="343" r:id="rId40"/>
    <p:sldId id="330" r:id="rId41"/>
    <p:sldId id="323" r:id="rId42"/>
    <p:sldId id="327" r:id="rId43"/>
    <p:sldId id="338" r:id="rId44"/>
    <p:sldId id="341" r:id="rId45"/>
    <p:sldId id="350" r:id="rId46"/>
    <p:sldId id="257" r:id="rId47"/>
    <p:sldId id="325" r:id="rId48"/>
    <p:sldId id="28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2C"/>
    <a:srgbClr val="FCB322"/>
    <a:srgbClr val="D60093"/>
    <a:srgbClr val="1DAB05"/>
    <a:srgbClr val="FFCCFF"/>
    <a:srgbClr val="029EAE"/>
    <a:srgbClr val="6381A5"/>
    <a:srgbClr val="FF0066"/>
    <a:srgbClr val="009AD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249" autoAdjust="0"/>
  </p:normalViewPr>
  <p:slideViewPr>
    <p:cSldViewPr snapToGrid="0">
      <p:cViewPr varScale="1">
        <p:scale>
          <a:sx n="72" d="100"/>
          <a:sy n="72" d="100"/>
        </p:scale>
        <p:origin x="552" y="66"/>
      </p:cViewPr>
      <p:guideLst/>
    </p:cSldViewPr>
  </p:slideViewPr>
  <p:outlineViewPr>
    <p:cViewPr>
      <p:scale>
        <a:sx n="33" d="100"/>
        <a:sy n="33" d="100"/>
      </p:scale>
      <p:origin x="0" y="-840"/>
    </p:cViewPr>
  </p:outlineViewPr>
  <p:notesTextViewPr>
    <p:cViewPr>
      <p:scale>
        <a:sx n="3" d="2"/>
        <a:sy n="3" d="2"/>
      </p:scale>
      <p:origin x="0" y="0"/>
    </p:cViewPr>
  </p:notesTextViewPr>
  <p:sorterViewPr>
    <p:cViewPr>
      <p:scale>
        <a:sx n="100" d="100"/>
        <a:sy n="100" d="100"/>
      </p:scale>
      <p:origin x="0" y="-2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6.xml.rels><?xml version="1.0" encoding="UTF-8" standalone="yes"?>
<Relationships xmlns="http://schemas.openxmlformats.org/package/2006/relationships"><Relationship Id="rId3" Type="http://schemas.openxmlformats.org/officeDocument/2006/relationships/hyperlink" Target="https://www.llradultsafeguarding.co.uk/criminal-exploitation-of-adults/?hilite=%27Exploitation%27" TargetMode="External"/><Relationship Id="rId7" Type="http://schemas.openxmlformats.org/officeDocument/2006/relationships/hyperlink" Target="https://www.llradultsafeguarding.co.uk/thresholds/?hilite=%27Thresholds%27" TargetMode="External"/><Relationship Id="rId2" Type="http://schemas.openxmlformats.org/officeDocument/2006/relationships/hyperlink" Target="https://www.llradultsafeguarding.co.uk/abuse/?hilite=%27Neglect%27" TargetMode="External"/><Relationship Id="rId1" Type="http://schemas.openxmlformats.org/officeDocument/2006/relationships/hyperlink" Target="https://www.llradultsafeguarding.co.uk/contents/" TargetMode="External"/><Relationship Id="rId6" Type="http://schemas.openxmlformats.org/officeDocument/2006/relationships/hyperlink" Target="https://www.llradultsafeguarding.co.uk/mental-capacity/?hilite=%27MCA%27" TargetMode="External"/><Relationship Id="rId5" Type="http://schemas.openxmlformats.org/officeDocument/2006/relationships/hyperlink" Target="https://www.llradultsafeguarding.co.uk/domestic-abuse-violence-and-coercive-control/?hilite=%27Domestic%27%2C%27Abuse%27" TargetMode="External"/><Relationship Id="rId4" Type="http://schemas.openxmlformats.org/officeDocument/2006/relationships/hyperlink" Target="https://www.llradultsafeguarding.co.uk/modern-slavery/?hilite=%27modern%27%2C%27slavery%27"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s://llrscb.proceduresonline.com/files/ch_living_away.pdf" TargetMode="External"/><Relationship Id="rId2" Type="http://schemas.openxmlformats.org/officeDocument/2006/relationships/hyperlink" Target="https://llrscb.proceduresonline.com/p_respond_abuse_neg.html?zoom_highlight=Abuse+and+Neglect" TargetMode="External"/><Relationship Id="rId1" Type="http://schemas.openxmlformats.org/officeDocument/2006/relationships/hyperlink" Target="https://llrscb.proceduresonline.com/" TargetMode="External"/><Relationship Id="rId6" Type="http://schemas.openxmlformats.org/officeDocument/2006/relationships/hyperlink" Target="https://lrsb.org.uk/uploads/view-the-llr-scp-thresholds-for-access-to-services-for-children-and-families-in-leicester-leicestershire-rutland.pdf" TargetMode="External"/><Relationship Id="rId5" Type="http://schemas.openxmlformats.org/officeDocument/2006/relationships/hyperlink" Target="https://llrscb.proceduresonline.com/p_domestic.html?zoom_highlight=Domestic+Abuse" TargetMode="External"/><Relationship Id="rId4" Type="http://schemas.openxmlformats.org/officeDocument/2006/relationships/hyperlink" Target="https://llrscb.proceduresonline.com/p_ch_exp_context.html?zoom_highlight=child+exploitation"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llradultsafeguarding.co.uk/criminal-exploitation-of-adults/?hilite=%27Exploitation%27" TargetMode="External"/><Relationship Id="rId7" Type="http://schemas.openxmlformats.org/officeDocument/2006/relationships/hyperlink" Target="https://www.llradultsafeguarding.co.uk/thresholds/?hilite=%27Thresholds%27" TargetMode="External"/><Relationship Id="rId2" Type="http://schemas.openxmlformats.org/officeDocument/2006/relationships/hyperlink" Target="https://www.llradultsafeguarding.co.uk/abuse/?hilite=%27Neglect%27" TargetMode="External"/><Relationship Id="rId1" Type="http://schemas.openxmlformats.org/officeDocument/2006/relationships/hyperlink" Target="https://www.llradultsafeguarding.co.uk/contents/" TargetMode="External"/><Relationship Id="rId6" Type="http://schemas.openxmlformats.org/officeDocument/2006/relationships/hyperlink" Target="https://www.llradultsafeguarding.co.uk/mental-capacity/?hilite=%27MCA%27" TargetMode="External"/><Relationship Id="rId5" Type="http://schemas.openxmlformats.org/officeDocument/2006/relationships/hyperlink" Target="https://www.llradultsafeguarding.co.uk/domestic-abuse-violence-and-coercive-control/?hilite=%27Domestic%27%2C%27Abuse%27" TargetMode="External"/><Relationship Id="rId4" Type="http://schemas.openxmlformats.org/officeDocument/2006/relationships/hyperlink" Target="https://www.llradultsafeguarding.co.uk/modern-slavery/?hilite=%27modern%27%2C%27slavery%27"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llrscb.proceduresonline.com/files/ch_living_away.pdf" TargetMode="External"/><Relationship Id="rId2" Type="http://schemas.openxmlformats.org/officeDocument/2006/relationships/hyperlink" Target="https://llrscb.proceduresonline.com/p_respond_abuse_neg.html?zoom_highlight=Abuse+and+Neglect" TargetMode="External"/><Relationship Id="rId1" Type="http://schemas.openxmlformats.org/officeDocument/2006/relationships/hyperlink" Target="https://llrscb.proceduresonline.com/" TargetMode="External"/><Relationship Id="rId6" Type="http://schemas.openxmlformats.org/officeDocument/2006/relationships/hyperlink" Target="https://lrsb.org.uk/uploads/view-the-llr-scp-thresholds-for-access-to-services-for-children-and-families-in-leicester-leicestershire-rutland.pdf" TargetMode="External"/><Relationship Id="rId5" Type="http://schemas.openxmlformats.org/officeDocument/2006/relationships/hyperlink" Target="https://llrscb.proceduresonline.com/p_domestic.html?zoom_highlight=Domestic+Abuse" TargetMode="External"/><Relationship Id="rId4" Type="http://schemas.openxmlformats.org/officeDocument/2006/relationships/hyperlink" Target="https://llrscb.proceduresonline.com/p_ch_exp_context.html?zoom_highlight=child+exploitatio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CC74D-F8D1-4CF2-9F76-93981FDE729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E58FE69-3BCF-4C56-B582-6E7C203609FB}">
      <dgm:prSet/>
      <dgm:spPr>
        <a:solidFill>
          <a:schemeClr val="accent1"/>
        </a:solidFill>
      </dgm:spPr>
      <dgm:t>
        <a:bodyPr/>
        <a:lstStyle/>
        <a:p>
          <a:r>
            <a:rPr lang="en-GB" dirty="0"/>
            <a:t>What is it?</a:t>
          </a:r>
          <a:endParaRPr lang="en-US" dirty="0"/>
        </a:p>
      </dgm:t>
    </dgm:pt>
    <dgm:pt modelId="{9126FA8A-6F98-4217-86E3-85960134FD36}" type="parTrans" cxnId="{C297E90B-DBE6-469B-9AA8-CAC3FC71B428}">
      <dgm:prSet/>
      <dgm:spPr/>
      <dgm:t>
        <a:bodyPr/>
        <a:lstStyle/>
        <a:p>
          <a:endParaRPr lang="en-US"/>
        </a:p>
      </dgm:t>
    </dgm:pt>
    <dgm:pt modelId="{C488C6EE-08CC-437D-8203-6106B21E2D26}" type="sibTrans" cxnId="{C297E90B-DBE6-469B-9AA8-CAC3FC71B428}">
      <dgm:prSet/>
      <dgm:spPr/>
      <dgm:t>
        <a:bodyPr/>
        <a:lstStyle/>
        <a:p>
          <a:endParaRPr lang="en-US"/>
        </a:p>
      </dgm:t>
    </dgm:pt>
    <dgm:pt modelId="{C9DC8A40-3A3B-4E20-B956-09AA32493195}">
      <dgm:prSet/>
      <dgm:spPr>
        <a:solidFill>
          <a:srgbClr val="00B0F0"/>
        </a:solidFill>
      </dgm:spPr>
      <dgm:t>
        <a:bodyPr/>
        <a:lstStyle/>
        <a:p>
          <a:r>
            <a:rPr lang="en-GB" dirty="0"/>
            <a:t>Why is it important?</a:t>
          </a:r>
          <a:endParaRPr lang="en-US" dirty="0"/>
        </a:p>
      </dgm:t>
    </dgm:pt>
    <dgm:pt modelId="{592B9C1C-4487-4138-A546-E43F91BD5AA5}" type="parTrans" cxnId="{5A5640FA-81A6-4CF8-B744-262FD9AE5634}">
      <dgm:prSet/>
      <dgm:spPr/>
      <dgm:t>
        <a:bodyPr/>
        <a:lstStyle/>
        <a:p>
          <a:endParaRPr lang="en-US"/>
        </a:p>
      </dgm:t>
    </dgm:pt>
    <dgm:pt modelId="{036961B8-518E-4103-8DB0-45C284239149}" type="sibTrans" cxnId="{5A5640FA-81A6-4CF8-B744-262FD9AE5634}">
      <dgm:prSet/>
      <dgm:spPr/>
      <dgm:t>
        <a:bodyPr/>
        <a:lstStyle/>
        <a:p>
          <a:endParaRPr lang="en-US"/>
        </a:p>
      </dgm:t>
    </dgm:pt>
    <dgm:pt modelId="{785E5771-7103-4188-8792-3287DDADA6A6}">
      <dgm:prSet/>
      <dgm:spPr/>
      <dgm:t>
        <a:bodyPr/>
        <a:lstStyle/>
        <a:p>
          <a:r>
            <a:rPr lang="en-GB" dirty="0"/>
            <a:t>Exercise in reflection….</a:t>
          </a:r>
          <a:endParaRPr lang="en-US" dirty="0"/>
        </a:p>
      </dgm:t>
    </dgm:pt>
    <dgm:pt modelId="{E92EA9FB-DDC8-4403-AFBA-917DB0FBDAAD}" type="parTrans" cxnId="{320D7668-0E6D-4829-9D6B-10853F2551C4}">
      <dgm:prSet/>
      <dgm:spPr/>
      <dgm:t>
        <a:bodyPr/>
        <a:lstStyle/>
        <a:p>
          <a:endParaRPr lang="en-US"/>
        </a:p>
      </dgm:t>
    </dgm:pt>
    <dgm:pt modelId="{2ED69749-494F-45B8-96B4-A2D64B5C05A1}" type="sibTrans" cxnId="{320D7668-0E6D-4829-9D6B-10853F2551C4}">
      <dgm:prSet/>
      <dgm:spPr/>
      <dgm:t>
        <a:bodyPr/>
        <a:lstStyle/>
        <a:p>
          <a:endParaRPr lang="en-US"/>
        </a:p>
      </dgm:t>
    </dgm:pt>
    <dgm:pt modelId="{7719ED35-7E14-4498-80AE-233EEBDFC879}">
      <dgm:prSet/>
      <dgm:spPr/>
      <dgm:t>
        <a:bodyPr/>
        <a:lstStyle/>
        <a:p>
          <a:r>
            <a:rPr lang="en-GB" dirty="0"/>
            <a:t>Top Tips</a:t>
          </a:r>
          <a:endParaRPr lang="en-US" dirty="0"/>
        </a:p>
      </dgm:t>
    </dgm:pt>
    <dgm:pt modelId="{B5BFD829-255D-40BE-B640-3E4AB58E550A}" type="parTrans" cxnId="{C19CC680-916F-43C1-8ECD-42C848B42DAF}">
      <dgm:prSet/>
      <dgm:spPr/>
      <dgm:t>
        <a:bodyPr/>
        <a:lstStyle/>
        <a:p>
          <a:endParaRPr lang="en-US"/>
        </a:p>
      </dgm:t>
    </dgm:pt>
    <dgm:pt modelId="{4660F1AD-30E3-4060-BCD4-78571AB78FD9}" type="sibTrans" cxnId="{C19CC680-916F-43C1-8ECD-42C848B42DAF}">
      <dgm:prSet/>
      <dgm:spPr/>
      <dgm:t>
        <a:bodyPr/>
        <a:lstStyle/>
        <a:p>
          <a:endParaRPr lang="en-US"/>
        </a:p>
      </dgm:t>
    </dgm:pt>
    <dgm:pt modelId="{7C881F8B-80A3-45CF-9671-E66F16BF3CE4}">
      <dgm:prSet/>
      <dgm:spPr/>
      <dgm:t>
        <a:bodyPr/>
        <a:lstStyle/>
        <a:p>
          <a:r>
            <a:rPr lang="en-GB" dirty="0"/>
            <a:t>Understanding what it looks like in practice</a:t>
          </a:r>
          <a:endParaRPr lang="en-US" dirty="0"/>
        </a:p>
      </dgm:t>
    </dgm:pt>
    <dgm:pt modelId="{1B64F446-896E-4FC7-BD1B-3202E795DFE1}" type="parTrans" cxnId="{8D9DD000-8962-433F-A963-391CF19345F8}">
      <dgm:prSet/>
      <dgm:spPr/>
      <dgm:t>
        <a:bodyPr/>
        <a:lstStyle/>
        <a:p>
          <a:endParaRPr lang="en-US"/>
        </a:p>
      </dgm:t>
    </dgm:pt>
    <dgm:pt modelId="{1A6A3EDB-D3F4-4E06-8A67-2B58AFD9E75C}" type="sibTrans" cxnId="{8D9DD000-8962-433F-A963-391CF19345F8}">
      <dgm:prSet/>
      <dgm:spPr/>
      <dgm:t>
        <a:bodyPr/>
        <a:lstStyle/>
        <a:p>
          <a:endParaRPr lang="en-US"/>
        </a:p>
      </dgm:t>
    </dgm:pt>
    <dgm:pt modelId="{FA0CDF0F-6E5C-45EE-89B4-A456760E02F0}">
      <dgm:prSet/>
      <dgm:spPr/>
      <dgm:t>
        <a:bodyPr/>
        <a:lstStyle/>
        <a:p>
          <a:r>
            <a:rPr lang="en-GB" dirty="0"/>
            <a:t>How to Refer, Procedures &amp; Resources</a:t>
          </a:r>
          <a:endParaRPr lang="en-US" dirty="0"/>
        </a:p>
      </dgm:t>
    </dgm:pt>
    <dgm:pt modelId="{E2447D57-5EB0-4403-AAC3-BCE508A97569}" type="parTrans" cxnId="{13A67FB2-8555-4E0B-9E5E-D912B6AC0AC9}">
      <dgm:prSet/>
      <dgm:spPr/>
      <dgm:t>
        <a:bodyPr/>
        <a:lstStyle/>
        <a:p>
          <a:endParaRPr lang="en-US"/>
        </a:p>
      </dgm:t>
    </dgm:pt>
    <dgm:pt modelId="{59461FB3-10E4-495A-B898-534B67BB72E5}" type="sibTrans" cxnId="{13A67FB2-8555-4E0B-9E5E-D912B6AC0AC9}">
      <dgm:prSet/>
      <dgm:spPr/>
      <dgm:t>
        <a:bodyPr/>
        <a:lstStyle/>
        <a:p>
          <a:endParaRPr lang="en-US"/>
        </a:p>
      </dgm:t>
    </dgm:pt>
    <dgm:pt modelId="{AD673F5E-A996-4A46-B1C1-C58FDA5C4525}" type="pres">
      <dgm:prSet presAssocID="{4DDCC74D-F8D1-4CF2-9F76-93981FDE7299}" presName="linear" presStyleCnt="0">
        <dgm:presLayoutVars>
          <dgm:animLvl val="lvl"/>
          <dgm:resizeHandles val="exact"/>
        </dgm:presLayoutVars>
      </dgm:prSet>
      <dgm:spPr/>
    </dgm:pt>
    <dgm:pt modelId="{2DA8327F-0B45-46CD-8CC5-9176DC7FE1E3}" type="pres">
      <dgm:prSet presAssocID="{0E58FE69-3BCF-4C56-B582-6E7C203609FB}" presName="parentText" presStyleLbl="node1" presStyleIdx="0" presStyleCnt="6">
        <dgm:presLayoutVars>
          <dgm:chMax val="0"/>
          <dgm:bulletEnabled val="1"/>
        </dgm:presLayoutVars>
      </dgm:prSet>
      <dgm:spPr/>
    </dgm:pt>
    <dgm:pt modelId="{5D263300-B846-4C9D-8A3C-7CC06982751C}" type="pres">
      <dgm:prSet presAssocID="{C488C6EE-08CC-437D-8203-6106B21E2D26}" presName="spacer" presStyleCnt="0"/>
      <dgm:spPr/>
    </dgm:pt>
    <dgm:pt modelId="{4C673AE2-3F76-4415-814C-2F1EF231EA07}" type="pres">
      <dgm:prSet presAssocID="{C9DC8A40-3A3B-4E20-B956-09AA32493195}" presName="parentText" presStyleLbl="node1" presStyleIdx="1" presStyleCnt="6" custLinFactNeighborY="-29791">
        <dgm:presLayoutVars>
          <dgm:chMax val="0"/>
          <dgm:bulletEnabled val="1"/>
        </dgm:presLayoutVars>
      </dgm:prSet>
      <dgm:spPr/>
    </dgm:pt>
    <dgm:pt modelId="{257974AC-7FB5-4E54-87E2-53779AD7D7DE}" type="pres">
      <dgm:prSet presAssocID="{036961B8-518E-4103-8DB0-45C284239149}" presName="spacer" presStyleCnt="0"/>
      <dgm:spPr/>
    </dgm:pt>
    <dgm:pt modelId="{F349B8BB-F9B1-4C8F-828F-0FFCEAA12CDA}" type="pres">
      <dgm:prSet presAssocID="{785E5771-7103-4188-8792-3287DDADA6A6}" presName="parentText" presStyleLbl="node1" presStyleIdx="2" presStyleCnt="6" custScaleY="112880" custLinFactNeighborY="33321">
        <dgm:presLayoutVars>
          <dgm:chMax val="0"/>
          <dgm:bulletEnabled val="1"/>
        </dgm:presLayoutVars>
      </dgm:prSet>
      <dgm:spPr/>
    </dgm:pt>
    <dgm:pt modelId="{5A2FBCBB-2D5C-43F5-8A32-636C7E374115}" type="pres">
      <dgm:prSet presAssocID="{2ED69749-494F-45B8-96B4-A2D64B5C05A1}" presName="spacer" presStyleCnt="0"/>
      <dgm:spPr/>
    </dgm:pt>
    <dgm:pt modelId="{7223D8B5-50DB-4BEF-B948-C79BBAA51199}" type="pres">
      <dgm:prSet presAssocID="{7719ED35-7E14-4498-80AE-233EEBDFC879}" presName="parentText" presStyleLbl="node1" presStyleIdx="3" presStyleCnt="6">
        <dgm:presLayoutVars>
          <dgm:chMax val="0"/>
          <dgm:bulletEnabled val="1"/>
        </dgm:presLayoutVars>
      </dgm:prSet>
      <dgm:spPr/>
    </dgm:pt>
    <dgm:pt modelId="{4093610F-3E9D-4036-B721-8F6268AB2144}" type="pres">
      <dgm:prSet presAssocID="{4660F1AD-30E3-4060-BCD4-78571AB78FD9}" presName="spacer" presStyleCnt="0"/>
      <dgm:spPr/>
    </dgm:pt>
    <dgm:pt modelId="{54189BB0-7A80-4CAB-9F71-237FFE7AFDE9}" type="pres">
      <dgm:prSet presAssocID="{7C881F8B-80A3-45CF-9671-E66F16BF3CE4}" presName="parentText" presStyleLbl="node1" presStyleIdx="4" presStyleCnt="6" custLinFactNeighborY="-28662">
        <dgm:presLayoutVars>
          <dgm:chMax val="0"/>
          <dgm:bulletEnabled val="1"/>
        </dgm:presLayoutVars>
      </dgm:prSet>
      <dgm:spPr/>
    </dgm:pt>
    <dgm:pt modelId="{D5CF8EB3-0478-40F2-A409-8BA2F2AED6E8}" type="pres">
      <dgm:prSet presAssocID="{1A6A3EDB-D3F4-4E06-8A67-2B58AFD9E75C}" presName="spacer" presStyleCnt="0"/>
      <dgm:spPr/>
    </dgm:pt>
    <dgm:pt modelId="{7FCECA25-3924-45A2-A759-40BE2A2109C0}" type="pres">
      <dgm:prSet presAssocID="{FA0CDF0F-6E5C-45EE-89B4-A456760E02F0}" presName="parentText" presStyleLbl="node1" presStyleIdx="5" presStyleCnt="6" custLinFactNeighborX="-105" custLinFactNeighborY="-41297">
        <dgm:presLayoutVars>
          <dgm:chMax val="0"/>
          <dgm:bulletEnabled val="1"/>
        </dgm:presLayoutVars>
      </dgm:prSet>
      <dgm:spPr/>
    </dgm:pt>
  </dgm:ptLst>
  <dgm:cxnLst>
    <dgm:cxn modelId="{8D9DD000-8962-433F-A963-391CF19345F8}" srcId="{4DDCC74D-F8D1-4CF2-9F76-93981FDE7299}" destId="{7C881F8B-80A3-45CF-9671-E66F16BF3CE4}" srcOrd="4" destOrd="0" parTransId="{1B64F446-896E-4FC7-BD1B-3202E795DFE1}" sibTransId="{1A6A3EDB-D3F4-4E06-8A67-2B58AFD9E75C}"/>
    <dgm:cxn modelId="{C297E90B-DBE6-469B-9AA8-CAC3FC71B428}" srcId="{4DDCC74D-F8D1-4CF2-9F76-93981FDE7299}" destId="{0E58FE69-3BCF-4C56-B582-6E7C203609FB}" srcOrd="0" destOrd="0" parTransId="{9126FA8A-6F98-4217-86E3-85960134FD36}" sibTransId="{C488C6EE-08CC-437D-8203-6106B21E2D26}"/>
    <dgm:cxn modelId="{913F3914-D9C6-4219-9E8B-9F0B14B27852}" type="presOf" srcId="{785E5771-7103-4188-8792-3287DDADA6A6}" destId="{F349B8BB-F9B1-4C8F-828F-0FFCEAA12CDA}" srcOrd="0" destOrd="0" presId="urn:microsoft.com/office/officeart/2005/8/layout/vList2"/>
    <dgm:cxn modelId="{58D6092C-0A01-45E8-ACD0-A1350C576546}" type="presOf" srcId="{FA0CDF0F-6E5C-45EE-89B4-A456760E02F0}" destId="{7FCECA25-3924-45A2-A759-40BE2A2109C0}" srcOrd="0" destOrd="0" presId="urn:microsoft.com/office/officeart/2005/8/layout/vList2"/>
    <dgm:cxn modelId="{6739DD2C-E50C-48DC-AAD2-E17DEB6425AC}" type="presOf" srcId="{4DDCC74D-F8D1-4CF2-9F76-93981FDE7299}" destId="{AD673F5E-A996-4A46-B1C1-C58FDA5C4525}" srcOrd="0" destOrd="0" presId="urn:microsoft.com/office/officeart/2005/8/layout/vList2"/>
    <dgm:cxn modelId="{3B91A65C-19AB-4FFF-9BA6-1C9A27BCF6FD}" type="presOf" srcId="{C9DC8A40-3A3B-4E20-B956-09AA32493195}" destId="{4C673AE2-3F76-4415-814C-2F1EF231EA07}" srcOrd="0" destOrd="0" presId="urn:microsoft.com/office/officeart/2005/8/layout/vList2"/>
    <dgm:cxn modelId="{05F0CD65-F891-4EAA-BD2D-9CDEB69951FE}" type="presOf" srcId="{0E58FE69-3BCF-4C56-B582-6E7C203609FB}" destId="{2DA8327F-0B45-46CD-8CC5-9176DC7FE1E3}" srcOrd="0" destOrd="0" presId="urn:microsoft.com/office/officeart/2005/8/layout/vList2"/>
    <dgm:cxn modelId="{320D7668-0E6D-4829-9D6B-10853F2551C4}" srcId="{4DDCC74D-F8D1-4CF2-9F76-93981FDE7299}" destId="{785E5771-7103-4188-8792-3287DDADA6A6}" srcOrd="2" destOrd="0" parTransId="{E92EA9FB-DDC8-4403-AFBA-917DB0FBDAAD}" sibTransId="{2ED69749-494F-45B8-96B4-A2D64B5C05A1}"/>
    <dgm:cxn modelId="{CBB23379-2A05-41A8-9FFF-700F66BE797A}" type="presOf" srcId="{7719ED35-7E14-4498-80AE-233EEBDFC879}" destId="{7223D8B5-50DB-4BEF-B948-C79BBAA51199}" srcOrd="0" destOrd="0" presId="urn:microsoft.com/office/officeart/2005/8/layout/vList2"/>
    <dgm:cxn modelId="{C19CC680-916F-43C1-8ECD-42C848B42DAF}" srcId="{4DDCC74D-F8D1-4CF2-9F76-93981FDE7299}" destId="{7719ED35-7E14-4498-80AE-233EEBDFC879}" srcOrd="3" destOrd="0" parTransId="{B5BFD829-255D-40BE-B640-3E4AB58E550A}" sibTransId="{4660F1AD-30E3-4060-BCD4-78571AB78FD9}"/>
    <dgm:cxn modelId="{13A67FB2-8555-4E0B-9E5E-D912B6AC0AC9}" srcId="{4DDCC74D-F8D1-4CF2-9F76-93981FDE7299}" destId="{FA0CDF0F-6E5C-45EE-89B4-A456760E02F0}" srcOrd="5" destOrd="0" parTransId="{E2447D57-5EB0-4403-AAC3-BCE508A97569}" sibTransId="{59461FB3-10E4-495A-B898-534B67BB72E5}"/>
    <dgm:cxn modelId="{214293CB-58A4-4627-9674-01BD5286ED2E}" type="presOf" srcId="{7C881F8B-80A3-45CF-9671-E66F16BF3CE4}" destId="{54189BB0-7A80-4CAB-9F71-237FFE7AFDE9}" srcOrd="0" destOrd="0" presId="urn:microsoft.com/office/officeart/2005/8/layout/vList2"/>
    <dgm:cxn modelId="{5A5640FA-81A6-4CF8-B744-262FD9AE5634}" srcId="{4DDCC74D-F8D1-4CF2-9F76-93981FDE7299}" destId="{C9DC8A40-3A3B-4E20-B956-09AA32493195}" srcOrd="1" destOrd="0" parTransId="{592B9C1C-4487-4138-A546-E43F91BD5AA5}" sibTransId="{036961B8-518E-4103-8DB0-45C284239149}"/>
    <dgm:cxn modelId="{D7D48761-BC7F-49A0-AC06-1FDEC543D482}" type="presParOf" srcId="{AD673F5E-A996-4A46-B1C1-C58FDA5C4525}" destId="{2DA8327F-0B45-46CD-8CC5-9176DC7FE1E3}" srcOrd="0" destOrd="0" presId="urn:microsoft.com/office/officeart/2005/8/layout/vList2"/>
    <dgm:cxn modelId="{B2EAB399-0CC0-4AB7-8AA7-E5F81F5AEC6A}" type="presParOf" srcId="{AD673F5E-A996-4A46-B1C1-C58FDA5C4525}" destId="{5D263300-B846-4C9D-8A3C-7CC06982751C}" srcOrd="1" destOrd="0" presId="urn:microsoft.com/office/officeart/2005/8/layout/vList2"/>
    <dgm:cxn modelId="{097C15BB-56ED-4643-BF63-185BCB11B1B0}" type="presParOf" srcId="{AD673F5E-A996-4A46-B1C1-C58FDA5C4525}" destId="{4C673AE2-3F76-4415-814C-2F1EF231EA07}" srcOrd="2" destOrd="0" presId="urn:microsoft.com/office/officeart/2005/8/layout/vList2"/>
    <dgm:cxn modelId="{39BD6DE1-D8FC-4F23-BAA7-FE9A115DD80A}" type="presParOf" srcId="{AD673F5E-A996-4A46-B1C1-C58FDA5C4525}" destId="{257974AC-7FB5-4E54-87E2-53779AD7D7DE}" srcOrd="3" destOrd="0" presId="urn:microsoft.com/office/officeart/2005/8/layout/vList2"/>
    <dgm:cxn modelId="{83AE83B4-16CA-427B-8CDA-CF2C13DA1972}" type="presParOf" srcId="{AD673F5E-A996-4A46-B1C1-C58FDA5C4525}" destId="{F349B8BB-F9B1-4C8F-828F-0FFCEAA12CDA}" srcOrd="4" destOrd="0" presId="urn:microsoft.com/office/officeart/2005/8/layout/vList2"/>
    <dgm:cxn modelId="{3DEAF08B-1131-4FC9-8019-72E21CEC51C3}" type="presParOf" srcId="{AD673F5E-A996-4A46-B1C1-C58FDA5C4525}" destId="{5A2FBCBB-2D5C-43F5-8A32-636C7E374115}" srcOrd="5" destOrd="0" presId="urn:microsoft.com/office/officeart/2005/8/layout/vList2"/>
    <dgm:cxn modelId="{24619622-B86E-4C56-8A58-61A7DAB7152C}" type="presParOf" srcId="{AD673F5E-A996-4A46-B1C1-C58FDA5C4525}" destId="{7223D8B5-50DB-4BEF-B948-C79BBAA51199}" srcOrd="6" destOrd="0" presId="urn:microsoft.com/office/officeart/2005/8/layout/vList2"/>
    <dgm:cxn modelId="{6491DE10-EF49-4F32-8A39-BC0AC96A967C}" type="presParOf" srcId="{AD673F5E-A996-4A46-B1C1-C58FDA5C4525}" destId="{4093610F-3E9D-4036-B721-8F6268AB2144}" srcOrd="7" destOrd="0" presId="urn:microsoft.com/office/officeart/2005/8/layout/vList2"/>
    <dgm:cxn modelId="{29D7A7EC-93A9-434E-84AA-AA3A7B4C2E5D}" type="presParOf" srcId="{AD673F5E-A996-4A46-B1C1-C58FDA5C4525}" destId="{54189BB0-7A80-4CAB-9F71-237FFE7AFDE9}" srcOrd="8" destOrd="0" presId="urn:microsoft.com/office/officeart/2005/8/layout/vList2"/>
    <dgm:cxn modelId="{3D87D751-0EC8-4E5E-9A34-CD7656A1C321}" type="presParOf" srcId="{AD673F5E-A996-4A46-B1C1-C58FDA5C4525}" destId="{D5CF8EB3-0478-40F2-A409-8BA2F2AED6E8}" srcOrd="9" destOrd="0" presId="urn:microsoft.com/office/officeart/2005/8/layout/vList2"/>
    <dgm:cxn modelId="{62B54CA8-EBCD-4707-AF02-B719298E332A}" type="presParOf" srcId="{AD673F5E-A996-4A46-B1C1-C58FDA5C4525}" destId="{7FCECA25-3924-45A2-A759-40BE2A2109C0}" srcOrd="1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2B144-A24A-4F87-8B39-A73C56FA58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8CFFB5C-E6D1-4E31-BFB0-4A222913D895}">
      <dgm:prSet/>
      <dgm:spPr/>
      <dgm:t>
        <a:bodyPr/>
        <a:lstStyle/>
        <a:p>
          <a:r>
            <a:rPr lang="en-GB"/>
            <a:t>Barriers</a:t>
          </a:r>
          <a:endParaRPr lang="en-US"/>
        </a:p>
      </dgm:t>
    </dgm:pt>
    <dgm:pt modelId="{C547F317-4B44-4AF1-AF3D-0890638062CD}" type="parTrans" cxnId="{B79D1B15-5195-4961-94E8-68D45CF87176}">
      <dgm:prSet/>
      <dgm:spPr/>
      <dgm:t>
        <a:bodyPr/>
        <a:lstStyle/>
        <a:p>
          <a:endParaRPr lang="en-US"/>
        </a:p>
      </dgm:t>
    </dgm:pt>
    <dgm:pt modelId="{A2088AAD-4B18-44CE-9952-BD285EF80117}" type="sibTrans" cxnId="{B79D1B15-5195-4961-94E8-68D45CF87176}">
      <dgm:prSet/>
      <dgm:spPr/>
      <dgm:t>
        <a:bodyPr/>
        <a:lstStyle/>
        <a:p>
          <a:endParaRPr lang="en-US"/>
        </a:p>
      </dgm:t>
    </dgm:pt>
    <dgm:pt modelId="{F6174245-6455-4010-AE1B-F29547023091}">
      <dgm:prSet/>
      <dgm:spPr/>
      <dgm:t>
        <a:bodyPr/>
        <a:lstStyle/>
        <a:p>
          <a:r>
            <a:rPr lang="en-GB" dirty="0"/>
            <a:t>Supervision </a:t>
          </a:r>
        </a:p>
        <a:p>
          <a:r>
            <a:rPr lang="en-GB" dirty="0"/>
            <a:t>&amp; Leadership</a:t>
          </a:r>
          <a:endParaRPr lang="en-US" dirty="0"/>
        </a:p>
      </dgm:t>
    </dgm:pt>
    <dgm:pt modelId="{0E10E8C0-7EEB-46C5-8AD3-D1638F517BCA}" type="parTrans" cxnId="{034E130C-1937-4985-A9BC-41E27488BD6A}">
      <dgm:prSet/>
      <dgm:spPr/>
      <dgm:t>
        <a:bodyPr/>
        <a:lstStyle/>
        <a:p>
          <a:endParaRPr lang="en-US"/>
        </a:p>
      </dgm:t>
    </dgm:pt>
    <dgm:pt modelId="{118FF62B-753C-466A-A2C3-5DAFC8A829A3}" type="sibTrans" cxnId="{034E130C-1937-4985-A9BC-41E27488BD6A}">
      <dgm:prSet/>
      <dgm:spPr/>
      <dgm:t>
        <a:bodyPr/>
        <a:lstStyle/>
        <a:p>
          <a:endParaRPr lang="en-US"/>
        </a:p>
      </dgm:t>
    </dgm:pt>
    <dgm:pt modelId="{708229CB-1CA1-4DBE-8ADF-BBA7BC07F193}" type="pres">
      <dgm:prSet presAssocID="{FA02B144-A24A-4F87-8B39-A73C56FA58BA}" presName="hierChild1" presStyleCnt="0">
        <dgm:presLayoutVars>
          <dgm:chPref val="1"/>
          <dgm:dir/>
          <dgm:animOne val="branch"/>
          <dgm:animLvl val="lvl"/>
          <dgm:resizeHandles/>
        </dgm:presLayoutVars>
      </dgm:prSet>
      <dgm:spPr/>
    </dgm:pt>
    <dgm:pt modelId="{697F639A-21B0-44ED-B8E3-55EEC6A7AEF3}" type="pres">
      <dgm:prSet presAssocID="{08CFFB5C-E6D1-4E31-BFB0-4A222913D895}" presName="hierRoot1" presStyleCnt="0"/>
      <dgm:spPr/>
    </dgm:pt>
    <dgm:pt modelId="{1850C4B7-DF8B-41C1-92FF-3CD4FCB7A680}" type="pres">
      <dgm:prSet presAssocID="{08CFFB5C-E6D1-4E31-BFB0-4A222913D895}" presName="composite" presStyleCnt="0"/>
      <dgm:spPr/>
    </dgm:pt>
    <dgm:pt modelId="{7C2767E0-19B8-4483-918D-86C58C35D81C}" type="pres">
      <dgm:prSet presAssocID="{08CFFB5C-E6D1-4E31-BFB0-4A222913D895}" presName="background" presStyleLbl="node0" presStyleIdx="0" presStyleCnt="2"/>
      <dgm:spPr/>
    </dgm:pt>
    <dgm:pt modelId="{7655D2BF-1F23-44D0-8E54-52C93C8DFB6F}" type="pres">
      <dgm:prSet presAssocID="{08CFFB5C-E6D1-4E31-BFB0-4A222913D895}" presName="text" presStyleLbl="fgAcc0" presStyleIdx="0" presStyleCnt="2">
        <dgm:presLayoutVars>
          <dgm:chPref val="3"/>
        </dgm:presLayoutVars>
      </dgm:prSet>
      <dgm:spPr/>
    </dgm:pt>
    <dgm:pt modelId="{7D3CFEBF-6035-4D40-AD70-FAC1369704F3}" type="pres">
      <dgm:prSet presAssocID="{08CFFB5C-E6D1-4E31-BFB0-4A222913D895}" presName="hierChild2" presStyleCnt="0"/>
      <dgm:spPr/>
    </dgm:pt>
    <dgm:pt modelId="{FED8D18E-0993-4235-864F-9B4D9C75C07E}" type="pres">
      <dgm:prSet presAssocID="{F6174245-6455-4010-AE1B-F29547023091}" presName="hierRoot1" presStyleCnt="0"/>
      <dgm:spPr/>
    </dgm:pt>
    <dgm:pt modelId="{14036B53-3C20-4427-B771-5ACE5ED9A10D}" type="pres">
      <dgm:prSet presAssocID="{F6174245-6455-4010-AE1B-F29547023091}" presName="composite" presStyleCnt="0"/>
      <dgm:spPr/>
    </dgm:pt>
    <dgm:pt modelId="{D76EC395-ADA6-428C-8D98-6365EE9457C0}" type="pres">
      <dgm:prSet presAssocID="{F6174245-6455-4010-AE1B-F29547023091}" presName="background" presStyleLbl="node0" presStyleIdx="1" presStyleCnt="2"/>
      <dgm:spPr/>
    </dgm:pt>
    <dgm:pt modelId="{A1561B07-2A10-427A-B318-A05879D7C387}" type="pres">
      <dgm:prSet presAssocID="{F6174245-6455-4010-AE1B-F29547023091}" presName="text" presStyleLbl="fgAcc0" presStyleIdx="1" presStyleCnt="2">
        <dgm:presLayoutVars>
          <dgm:chPref val="3"/>
        </dgm:presLayoutVars>
      </dgm:prSet>
      <dgm:spPr/>
    </dgm:pt>
    <dgm:pt modelId="{8EC27910-5183-4812-84B2-B9E5281B6EF7}" type="pres">
      <dgm:prSet presAssocID="{F6174245-6455-4010-AE1B-F29547023091}" presName="hierChild2" presStyleCnt="0"/>
      <dgm:spPr/>
    </dgm:pt>
  </dgm:ptLst>
  <dgm:cxnLst>
    <dgm:cxn modelId="{F4329908-EB62-4CDE-830F-4ADBEE18311E}" type="presOf" srcId="{08CFFB5C-E6D1-4E31-BFB0-4A222913D895}" destId="{7655D2BF-1F23-44D0-8E54-52C93C8DFB6F}" srcOrd="0" destOrd="0" presId="urn:microsoft.com/office/officeart/2005/8/layout/hierarchy1"/>
    <dgm:cxn modelId="{034E130C-1937-4985-A9BC-41E27488BD6A}" srcId="{FA02B144-A24A-4F87-8B39-A73C56FA58BA}" destId="{F6174245-6455-4010-AE1B-F29547023091}" srcOrd="1" destOrd="0" parTransId="{0E10E8C0-7EEB-46C5-8AD3-D1638F517BCA}" sibTransId="{118FF62B-753C-466A-A2C3-5DAFC8A829A3}"/>
    <dgm:cxn modelId="{B79D1B15-5195-4961-94E8-68D45CF87176}" srcId="{FA02B144-A24A-4F87-8B39-A73C56FA58BA}" destId="{08CFFB5C-E6D1-4E31-BFB0-4A222913D895}" srcOrd="0" destOrd="0" parTransId="{C547F317-4B44-4AF1-AF3D-0890638062CD}" sibTransId="{A2088AAD-4B18-44CE-9952-BD285EF80117}"/>
    <dgm:cxn modelId="{F9304767-5532-4E5A-933D-7AAB3E1E7F64}" type="presOf" srcId="{FA02B144-A24A-4F87-8B39-A73C56FA58BA}" destId="{708229CB-1CA1-4DBE-8ADF-BBA7BC07F193}" srcOrd="0" destOrd="0" presId="urn:microsoft.com/office/officeart/2005/8/layout/hierarchy1"/>
    <dgm:cxn modelId="{C22A8BDC-21BD-422E-BDAC-C1AC8BD9D2C3}" type="presOf" srcId="{F6174245-6455-4010-AE1B-F29547023091}" destId="{A1561B07-2A10-427A-B318-A05879D7C387}" srcOrd="0" destOrd="0" presId="urn:microsoft.com/office/officeart/2005/8/layout/hierarchy1"/>
    <dgm:cxn modelId="{BD877925-2026-4BA6-AD7D-3CF4719E7F1C}" type="presParOf" srcId="{708229CB-1CA1-4DBE-8ADF-BBA7BC07F193}" destId="{697F639A-21B0-44ED-B8E3-55EEC6A7AEF3}" srcOrd="0" destOrd="0" presId="urn:microsoft.com/office/officeart/2005/8/layout/hierarchy1"/>
    <dgm:cxn modelId="{BF63D55C-D122-4C6C-9B67-DFE8760D21CB}" type="presParOf" srcId="{697F639A-21B0-44ED-B8E3-55EEC6A7AEF3}" destId="{1850C4B7-DF8B-41C1-92FF-3CD4FCB7A680}" srcOrd="0" destOrd="0" presId="urn:microsoft.com/office/officeart/2005/8/layout/hierarchy1"/>
    <dgm:cxn modelId="{C1606175-601B-4044-BAA6-0E1A524BC2C5}" type="presParOf" srcId="{1850C4B7-DF8B-41C1-92FF-3CD4FCB7A680}" destId="{7C2767E0-19B8-4483-918D-86C58C35D81C}" srcOrd="0" destOrd="0" presId="urn:microsoft.com/office/officeart/2005/8/layout/hierarchy1"/>
    <dgm:cxn modelId="{15A326F7-46A1-429A-8CC4-2F4C0125C263}" type="presParOf" srcId="{1850C4B7-DF8B-41C1-92FF-3CD4FCB7A680}" destId="{7655D2BF-1F23-44D0-8E54-52C93C8DFB6F}" srcOrd="1" destOrd="0" presId="urn:microsoft.com/office/officeart/2005/8/layout/hierarchy1"/>
    <dgm:cxn modelId="{1A71A6EC-14DE-4FFF-B807-2E3691396C76}" type="presParOf" srcId="{697F639A-21B0-44ED-B8E3-55EEC6A7AEF3}" destId="{7D3CFEBF-6035-4D40-AD70-FAC1369704F3}" srcOrd="1" destOrd="0" presId="urn:microsoft.com/office/officeart/2005/8/layout/hierarchy1"/>
    <dgm:cxn modelId="{CFB0E11E-CD14-4921-AFAA-95AE5B89AB2C}" type="presParOf" srcId="{708229CB-1CA1-4DBE-8ADF-BBA7BC07F193}" destId="{FED8D18E-0993-4235-864F-9B4D9C75C07E}" srcOrd="1" destOrd="0" presId="urn:microsoft.com/office/officeart/2005/8/layout/hierarchy1"/>
    <dgm:cxn modelId="{FED92EFB-515A-48C3-A6B0-C14EE53D2526}" type="presParOf" srcId="{FED8D18E-0993-4235-864F-9B4D9C75C07E}" destId="{14036B53-3C20-4427-B771-5ACE5ED9A10D}" srcOrd="0" destOrd="0" presId="urn:microsoft.com/office/officeart/2005/8/layout/hierarchy1"/>
    <dgm:cxn modelId="{C5F6A32A-52A4-487D-A8F1-03FAD5381575}" type="presParOf" srcId="{14036B53-3C20-4427-B771-5ACE5ED9A10D}" destId="{D76EC395-ADA6-428C-8D98-6365EE9457C0}" srcOrd="0" destOrd="0" presId="urn:microsoft.com/office/officeart/2005/8/layout/hierarchy1"/>
    <dgm:cxn modelId="{31F3FC6C-3A0F-462B-8662-3CB718A4C965}" type="presParOf" srcId="{14036B53-3C20-4427-B771-5ACE5ED9A10D}" destId="{A1561B07-2A10-427A-B318-A05879D7C387}" srcOrd="1" destOrd="0" presId="urn:microsoft.com/office/officeart/2005/8/layout/hierarchy1"/>
    <dgm:cxn modelId="{95A9F983-EF67-418A-8084-02B9408592C4}" type="presParOf" srcId="{FED8D18E-0993-4235-864F-9B4D9C75C07E}" destId="{8EC27910-5183-4812-84B2-B9E5281B6EF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DFF88-ACA9-4419-B108-505EE37F111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C167A05E-3F66-4E57-B458-D1AFF980E245}">
      <dgm:prSet custT="1"/>
      <dgm:spPr>
        <a:solidFill>
          <a:schemeClr val="accent2"/>
        </a:solidFill>
      </dgm:spPr>
      <dgm:t>
        <a:bodyPr/>
        <a:lstStyle/>
        <a:p>
          <a:r>
            <a:rPr lang="en-GB" sz="3200" dirty="0"/>
            <a:t>B</a:t>
          </a:r>
          <a:endParaRPr lang="en-US" sz="3200" dirty="0"/>
        </a:p>
      </dgm:t>
    </dgm:pt>
    <dgm:pt modelId="{2E982F2F-85B1-4265-8F15-957A0061C50A}" type="parTrans" cxnId="{73E7C1A0-5F98-4374-B3C2-E7BE0AD80873}">
      <dgm:prSet/>
      <dgm:spPr/>
      <dgm:t>
        <a:bodyPr/>
        <a:lstStyle/>
        <a:p>
          <a:endParaRPr lang="en-US"/>
        </a:p>
      </dgm:t>
    </dgm:pt>
    <dgm:pt modelId="{67CF29D5-3301-4C0A-B116-E8173F869DFE}" type="sibTrans" cxnId="{73E7C1A0-5F98-4374-B3C2-E7BE0AD80873}">
      <dgm:prSet/>
      <dgm:spPr/>
      <dgm:t>
        <a:bodyPr/>
        <a:lstStyle/>
        <a:p>
          <a:endParaRPr lang="en-US"/>
        </a:p>
      </dgm:t>
    </dgm:pt>
    <dgm:pt modelId="{D492223E-E0B9-48E5-9D35-075CC8ACFEFF}">
      <dgm:prSet custT="1"/>
      <dgm:spPr>
        <a:solidFill>
          <a:srgbClr val="FFC000"/>
        </a:solidFill>
      </dgm:spPr>
      <dgm:t>
        <a:bodyPr/>
        <a:lstStyle/>
        <a:p>
          <a:r>
            <a:rPr lang="en-GB" sz="3200" dirty="0"/>
            <a:t>C</a:t>
          </a:r>
          <a:endParaRPr lang="en-US" sz="3200" dirty="0"/>
        </a:p>
      </dgm:t>
    </dgm:pt>
    <dgm:pt modelId="{0BE4373E-EF8C-4032-B3BC-E6FAA8179E76}" type="parTrans" cxnId="{2268F306-E93D-43F4-B97F-D91A6D580436}">
      <dgm:prSet/>
      <dgm:spPr/>
      <dgm:t>
        <a:bodyPr/>
        <a:lstStyle/>
        <a:p>
          <a:endParaRPr lang="en-US"/>
        </a:p>
      </dgm:t>
    </dgm:pt>
    <dgm:pt modelId="{7C441D89-42D5-4F95-B586-3C5446118EF0}" type="sibTrans" cxnId="{2268F306-E93D-43F4-B97F-D91A6D580436}">
      <dgm:prSet/>
      <dgm:spPr/>
      <dgm:t>
        <a:bodyPr/>
        <a:lstStyle/>
        <a:p>
          <a:endParaRPr lang="en-US"/>
        </a:p>
      </dgm:t>
    </dgm:pt>
    <dgm:pt modelId="{31F6A8CA-9797-4B1B-9171-2F7EA34D0FCD}">
      <dgm:prSet custT="1"/>
      <dgm:spPr>
        <a:solidFill>
          <a:srgbClr val="159B1B"/>
        </a:solidFill>
      </dgm:spPr>
      <dgm:t>
        <a:bodyPr/>
        <a:lstStyle/>
        <a:p>
          <a:r>
            <a:rPr lang="en-GB" sz="3200" dirty="0"/>
            <a:t>D</a:t>
          </a:r>
          <a:endParaRPr lang="en-US" sz="3200" dirty="0"/>
        </a:p>
      </dgm:t>
    </dgm:pt>
    <dgm:pt modelId="{715C4840-B499-40F0-AEBE-E214C28A4276}" type="parTrans" cxnId="{832A1A63-87F0-4252-A791-1142EBBC870D}">
      <dgm:prSet/>
      <dgm:spPr/>
      <dgm:t>
        <a:bodyPr/>
        <a:lstStyle/>
        <a:p>
          <a:endParaRPr lang="en-US"/>
        </a:p>
      </dgm:t>
    </dgm:pt>
    <dgm:pt modelId="{29BE9888-942E-496E-BC1D-8394BEBD22A9}" type="sibTrans" cxnId="{832A1A63-87F0-4252-A791-1142EBBC870D}">
      <dgm:prSet/>
      <dgm:spPr/>
      <dgm:t>
        <a:bodyPr/>
        <a:lstStyle/>
        <a:p>
          <a:endParaRPr lang="en-US"/>
        </a:p>
      </dgm:t>
    </dgm:pt>
    <dgm:pt modelId="{C4EED179-F278-4AB0-9EE8-F32C4448E805}">
      <dgm:prSet custT="1"/>
      <dgm:spPr/>
      <dgm:t>
        <a:bodyPr/>
        <a:lstStyle/>
        <a:p>
          <a:r>
            <a:rPr lang="en-GB" sz="3200" dirty="0"/>
            <a:t>A</a:t>
          </a:r>
          <a:endParaRPr lang="en-US" sz="3200" dirty="0"/>
        </a:p>
      </dgm:t>
    </dgm:pt>
    <dgm:pt modelId="{D08F9740-3121-4E43-B612-16ACE9C10AF2}" type="sibTrans" cxnId="{97544CFD-CD5C-40F4-809D-43A81C8731F2}">
      <dgm:prSet/>
      <dgm:spPr/>
      <dgm:t>
        <a:bodyPr/>
        <a:lstStyle/>
        <a:p>
          <a:endParaRPr lang="en-US"/>
        </a:p>
      </dgm:t>
    </dgm:pt>
    <dgm:pt modelId="{4441F46D-4893-4424-B397-89626FC7D504}" type="parTrans" cxnId="{97544CFD-CD5C-40F4-809D-43A81C8731F2}">
      <dgm:prSet/>
      <dgm:spPr/>
      <dgm:t>
        <a:bodyPr/>
        <a:lstStyle/>
        <a:p>
          <a:endParaRPr lang="en-US"/>
        </a:p>
      </dgm:t>
    </dgm:pt>
    <dgm:pt modelId="{92ABB270-A67B-441F-AF22-DCEAE786EBA1}">
      <dgm:prSet custT="1"/>
      <dgm:spPr>
        <a:solidFill>
          <a:schemeClr val="accent1">
            <a:lumMod val="50000"/>
          </a:schemeClr>
        </a:solidFill>
      </dgm:spPr>
      <dgm:t>
        <a:bodyPr/>
        <a:lstStyle/>
        <a:p>
          <a:r>
            <a:rPr lang="en-GB" sz="3200" dirty="0"/>
            <a:t>E</a:t>
          </a:r>
          <a:endParaRPr lang="en-US" sz="3200" dirty="0"/>
        </a:p>
      </dgm:t>
    </dgm:pt>
    <dgm:pt modelId="{0D0DE43A-19D3-4899-B5D6-5DD54207A9CE}" type="parTrans" cxnId="{258F39AB-D0CC-42E2-AE68-B0D5F4A43611}">
      <dgm:prSet/>
      <dgm:spPr/>
      <dgm:t>
        <a:bodyPr/>
        <a:lstStyle/>
        <a:p>
          <a:endParaRPr lang="en-GB"/>
        </a:p>
      </dgm:t>
    </dgm:pt>
    <dgm:pt modelId="{40EB4DCB-5B9F-4298-B9A3-D4EB1ACF92AC}" type="sibTrans" cxnId="{258F39AB-D0CC-42E2-AE68-B0D5F4A43611}">
      <dgm:prSet/>
      <dgm:spPr/>
      <dgm:t>
        <a:bodyPr/>
        <a:lstStyle/>
        <a:p>
          <a:endParaRPr lang="en-GB"/>
        </a:p>
      </dgm:t>
    </dgm:pt>
    <dgm:pt modelId="{B18E8283-E520-4EEE-9D02-1A660FCEE733}">
      <dgm:prSet custT="1"/>
      <dgm:spPr>
        <a:solidFill>
          <a:srgbClr val="CC0066"/>
        </a:solidFill>
      </dgm:spPr>
      <dgm:t>
        <a:bodyPr/>
        <a:lstStyle/>
        <a:p>
          <a:r>
            <a:rPr lang="en-GB" sz="3200" dirty="0"/>
            <a:t>F</a:t>
          </a:r>
          <a:endParaRPr lang="en-US" sz="3200" dirty="0"/>
        </a:p>
      </dgm:t>
    </dgm:pt>
    <dgm:pt modelId="{C323938A-CB75-4D5B-AC9C-E91D5BF3DD07}" type="parTrans" cxnId="{9EC33D97-C8A7-451D-AC4C-7B6543BA4ABC}">
      <dgm:prSet/>
      <dgm:spPr/>
      <dgm:t>
        <a:bodyPr/>
        <a:lstStyle/>
        <a:p>
          <a:endParaRPr lang="en-GB"/>
        </a:p>
      </dgm:t>
    </dgm:pt>
    <dgm:pt modelId="{546D6E43-B485-4206-845A-E7EFAC3D50FC}" type="sibTrans" cxnId="{9EC33D97-C8A7-451D-AC4C-7B6543BA4ABC}">
      <dgm:prSet/>
      <dgm:spPr/>
      <dgm:t>
        <a:bodyPr/>
        <a:lstStyle/>
        <a:p>
          <a:endParaRPr lang="en-GB"/>
        </a:p>
      </dgm:t>
    </dgm:pt>
    <dgm:pt modelId="{84456E2F-A90C-4013-997A-37837CCDFD49}">
      <dgm:prSet custT="1"/>
      <dgm:spPr>
        <a:solidFill>
          <a:schemeClr val="accent4">
            <a:lumMod val="75000"/>
          </a:schemeClr>
        </a:solidFill>
      </dgm:spPr>
      <dgm:t>
        <a:bodyPr/>
        <a:lstStyle/>
        <a:p>
          <a:r>
            <a:rPr lang="en-GB" sz="3200" dirty="0"/>
            <a:t>G</a:t>
          </a:r>
          <a:endParaRPr lang="en-US" sz="3200" dirty="0"/>
        </a:p>
      </dgm:t>
    </dgm:pt>
    <dgm:pt modelId="{CB70717E-04C1-484F-9E13-4A342808B144}" type="parTrans" cxnId="{EDD7A4A5-B7E4-475C-911D-2B5564566B4C}">
      <dgm:prSet/>
      <dgm:spPr/>
      <dgm:t>
        <a:bodyPr/>
        <a:lstStyle/>
        <a:p>
          <a:endParaRPr lang="en-GB"/>
        </a:p>
      </dgm:t>
    </dgm:pt>
    <dgm:pt modelId="{63ADBE90-FBDE-49A4-AACF-92A96237E8C0}" type="sibTrans" cxnId="{EDD7A4A5-B7E4-475C-911D-2B5564566B4C}">
      <dgm:prSet/>
      <dgm:spPr/>
      <dgm:t>
        <a:bodyPr/>
        <a:lstStyle/>
        <a:p>
          <a:endParaRPr lang="en-GB"/>
        </a:p>
      </dgm:t>
    </dgm:pt>
    <dgm:pt modelId="{0CC6041D-3DB9-4CCE-BE6C-0D2F55F8551E}" type="pres">
      <dgm:prSet presAssocID="{74BDFF88-ACA9-4419-B108-505EE37F1112}" presName="diagram" presStyleCnt="0">
        <dgm:presLayoutVars>
          <dgm:dir/>
          <dgm:resizeHandles val="exact"/>
        </dgm:presLayoutVars>
      </dgm:prSet>
      <dgm:spPr/>
    </dgm:pt>
    <dgm:pt modelId="{910359E5-3921-46FB-8572-7F5B5D562969}" type="pres">
      <dgm:prSet presAssocID="{C4EED179-F278-4AB0-9EE8-F32C4448E805}" presName="arrow" presStyleLbl="node1" presStyleIdx="0" presStyleCnt="7">
        <dgm:presLayoutVars>
          <dgm:bulletEnabled val="1"/>
        </dgm:presLayoutVars>
      </dgm:prSet>
      <dgm:spPr/>
    </dgm:pt>
    <dgm:pt modelId="{DD102345-8CEC-4533-933D-2D4B63F39FF6}" type="pres">
      <dgm:prSet presAssocID="{C167A05E-3F66-4E57-B458-D1AFF980E245}" presName="arrow" presStyleLbl="node1" presStyleIdx="1" presStyleCnt="7" custRadScaleRad="111641" custRadScaleInc="3997">
        <dgm:presLayoutVars>
          <dgm:bulletEnabled val="1"/>
        </dgm:presLayoutVars>
      </dgm:prSet>
      <dgm:spPr/>
    </dgm:pt>
    <dgm:pt modelId="{B4229615-475F-4EAD-892C-6729B6813626}" type="pres">
      <dgm:prSet presAssocID="{D492223E-E0B9-48E5-9D35-075CC8ACFEFF}" presName="arrow" presStyleLbl="node1" presStyleIdx="2" presStyleCnt="7">
        <dgm:presLayoutVars>
          <dgm:bulletEnabled val="1"/>
        </dgm:presLayoutVars>
      </dgm:prSet>
      <dgm:spPr/>
    </dgm:pt>
    <dgm:pt modelId="{95D1C6E5-395E-4E36-8282-37C94D2A0B7D}" type="pres">
      <dgm:prSet presAssocID="{31F6A8CA-9797-4B1B-9171-2F7EA34D0FCD}" presName="arrow" presStyleLbl="node1" presStyleIdx="3" presStyleCnt="7">
        <dgm:presLayoutVars>
          <dgm:bulletEnabled val="1"/>
        </dgm:presLayoutVars>
      </dgm:prSet>
      <dgm:spPr/>
    </dgm:pt>
    <dgm:pt modelId="{05CABB45-D6B9-46AE-B7E7-0C4840E3C792}" type="pres">
      <dgm:prSet presAssocID="{92ABB270-A67B-441F-AF22-DCEAE786EBA1}" presName="arrow" presStyleLbl="node1" presStyleIdx="4" presStyleCnt="7">
        <dgm:presLayoutVars>
          <dgm:bulletEnabled val="1"/>
        </dgm:presLayoutVars>
      </dgm:prSet>
      <dgm:spPr/>
    </dgm:pt>
    <dgm:pt modelId="{0AF48D9B-7426-4F06-9382-46E8DA6EDB0B}" type="pres">
      <dgm:prSet presAssocID="{B18E8283-E520-4EEE-9D02-1A660FCEE733}" presName="arrow" presStyleLbl="node1" presStyleIdx="5" presStyleCnt="7" custRadScaleRad="102978" custRadScaleInc="838">
        <dgm:presLayoutVars>
          <dgm:bulletEnabled val="1"/>
        </dgm:presLayoutVars>
      </dgm:prSet>
      <dgm:spPr/>
    </dgm:pt>
    <dgm:pt modelId="{404E06C6-820E-44FA-A6C9-4A095FB61B80}" type="pres">
      <dgm:prSet presAssocID="{84456E2F-A90C-4013-997A-37837CCDFD49}" presName="arrow" presStyleLbl="node1" presStyleIdx="6" presStyleCnt="7">
        <dgm:presLayoutVars>
          <dgm:bulletEnabled val="1"/>
        </dgm:presLayoutVars>
      </dgm:prSet>
      <dgm:spPr/>
    </dgm:pt>
  </dgm:ptLst>
  <dgm:cxnLst>
    <dgm:cxn modelId="{2268F306-E93D-43F4-B97F-D91A6D580436}" srcId="{74BDFF88-ACA9-4419-B108-505EE37F1112}" destId="{D492223E-E0B9-48E5-9D35-075CC8ACFEFF}" srcOrd="2" destOrd="0" parTransId="{0BE4373E-EF8C-4032-B3BC-E6FAA8179E76}" sibTransId="{7C441D89-42D5-4F95-B586-3C5446118EF0}"/>
    <dgm:cxn modelId="{959BF62D-3FD2-47C8-9341-74F0343D102A}" type="presOf" srcId="{C4EED179-F278-4AB0-9EE8-F32C4448E805}" destId="{910359E5-3921-46FB-8572-7F5B5D562969}" srcOrd="0" destOrd="0" presId="urn:microsoft.com/office/officeart/2005/8/layout/arrow5"/>
    <dgm:cxn modelId="{832A1A63-87F0-4252-A791-1142EBBC870D}" srcId="{74BDFF88-ACA9-4419-B108-505EE37F1112}" destId="{31F6A8CA-9797-4B1B-9171-2F7EA34D0FCD}" srcOrd="3" destOrd="0" parTransId="{715C4840-B499-40F0-AEBE-E214C28A4276}" sibTransId="{29BE9888-942E-496E-BC1D-8394BEBD22A9}"/>
    <dgm:cxn modelId="{70E94177-50E1-4F74-818C-4B8F66A45838}" type="presOf" srcId="{84456E2F-A90C-4013-997A-37837CCDFD49}" destId="{404E06C6-820E-44FA-A6C9-4A095FB61B80}" srcOrd="0" destOrd="0" presId="urn:microsoft.com/office/officeart/2005/8/layout/arrow5"/>
    <dgm:cxn modelId="{78948E82-07E3-4C90-8D07-63E7C804A05C}" type="presOf" srcId="{31F6A8CA-9797-4B1B-9171-2F7EA34D0FCD}" destId="{95D1C6E5-395E-4E36-8282-37C94D2A0B7D}" srcOrd="0" destOrd="0" presId="urn:microsoft.com/office/officeart/2005/8/layout/arrow5"/>
    <dgm:cxn modelId="{41FB8191-7CD2-4BEF-80B2-FB2A1C8E1562}" type="presOf" srcId="{74BDFF88-ACA9-4419-B108-505EE37F1112}" destId="{0CC6041D-3DB9-4CCE-BE6C-0D2F55F8551E}" srcOrd="0" destOrd="0" presId="urn:microsoft.com/office/officeart/2005/8/layout/arrow5"/>
    <dgm:cxn modelId="{9EC33D97-C8A7-451D-AC4C-7B6543BA4ABC}" srcId="{74BDFF88-ACA9-4419-B108-505EE37F1112}" destId="{B18E8283-E520-4EEE-9D02-1A660FCEE733}" srcOrd="5" destOrd="0" parTransId="{C323938A-CB75-4D5B-AC9C-E91D5BF3DD07}" sibTransId="{546D6E43-B485-4206-845A-E7EFAC3D50FC}"/>
    <dgm:cxn modelId="{73E7C1A0-5F98-4374-B3C2-E7BE0AD80873}" srcId="{74BDFF88-ACA9-4419-B108-505EE37F1112}" destId="{C167A05E-3F66-4E57-B458-D1AFF980E245}" srcOrd="1" destOrd="0" parTransId="{2E982F2F-85B1-4265-8F15-957A0061C50A}" sibTransId="{67CF29D5-3301-4C0A-B116-E8173F869DFE}"/>
    <dgm:cxn modelId="{EDD7A4A5-B7E4-475C-911D-2B5564566B4C}" srcId="{74BDFF88-ACA9-4419-B108-505EE37F1112}" destId="{84456E2F-A90C-4013-997A-37837CCDFD49}" srcOrd="6" destOrd="0" parTransId="{CB70717E-04C1-484F-9E13-4A342808B144}" sibTransId="{63ADBE90-FBDE-49A4-AACF-92A96237E8C0}"/>
    <dgm:cxn modelId="{A67805AB-3A75-417F-9344-6069561A34F3}" type="presOf" srcId="{C167A05E-3F66-4E57-B458-D1AFF980E245}" destId="{DD102345-8CEC-4533-933D-2D4B63F39FF6}" srcOrd="0" destOrd="0" presId="urn:microsoft.com/office/officeart/2005/8/layout/arrow5"/>
    <dgm:cxn modelId="{258F39AB-D0CC-42E2-AE68-B0D5F4A43611}" srcId="{74BDFF88-ACA9-4419-B108-505EE37F1112}" destId="{92ABB270-A67B-441F-AF22-DCEAE786EBA1}" srcOrd="4" destOrd="0" parTransId="{0D0DE43A-19D3-4899-B5D6-5DD54207A9CE}" sibTransId="{40EB4DCB-5B9F-4298-B9A3-D4EB1ACF92AC}"/>
    <dgm:cxn modelId="{547756B5-9D40-4E12-ACD5-F3AE529089CB}" type="presOf" srcId="{92ABB270-A67B-441F-AF22-DCEAE786EBA1}" destId="{05CABB45-D6B9-46AE-B7E7-0C4840E3C792}" srcOrd="0" destOrd="0" presId="urn:microsoft.com/office/officeart/2005/8/layout/arrow5"/>
    <dgm:cxn modelId="{AD4CF5D5-8419-47CC-B412-3E233BE9CB7A}" type="presOf" srcId="{B18E8283-E520-4EEE-9D02-1A660FCEE733}" destId="{0AF48D9B-7426-4F06-9382-46E8DA6EDB0B}" srcOrd="0" destOrd="0" presId="urn:microsoft.com/office/officeart/2005/8/layout/arrow5"/>
    <dgm:cxn modelId="{50B235E3-E828-4C8B-9272-3966811DA2D7}" type="presOf" srcId="{D492223E-E0B9-48E5-9D35-075CC8ACFEFF}" destId="{B4229615-475F-4EAD-892C-6729B6813626}" srcOrd="0" destOrd="0" presId="urn:microsoft.com/office/officeart/2005/8/layout/arrow5"/>
    <dgm:cxn modelId="{97544CFD-CD5C-40F4-809D-43A81C8731F2}" srcId="{74BDFF88-ACA9-4419-B108-505EE37F1112}" destId="{C4EED179-F278-4AB0-9EE8-F32C4448E805}" srcOrd="0" destOrd="0" parTransId="{4441F46D-4893-4424-B397-89626FC7D504}" sibTransId="{D08F9740-3121-4E43-B612-16ACE9C10AF2}"/>
    <dgm:cxn modelId="{2A64E41A-59CF-420B-8B1B-F6E77C385D4C}" type="presParOf" srcId="{0CC6041D-3DB9-4CCE-BE6C-0D2F55F8551E}" destId="{910359E5-3921-46FB-8572-7F5B5D562969}" srcOrd="0" destOrd="0" presId="urn:microsoft.com/office/officeart/2005/8/layout/arrow5"/>
    <dgm:cxn modelId="{1A22DB33-3498-4C95-A073-DD3283BFF013}" type="presParOf" srcId="{0CC6041D-3DB9-4CCE-BE6C-0D2F55F8551E}" destId="{DD102345-8CEC-4533-933D-2D4B63F39FF6}" srcOrd="1" destOrd="0" presId="urn:microsoft.com/office/officeart/2005/8/layout/arrow5"/>
    <dgm:cxn modelId="{B786967C-5970-440C-BF48-2967A7D90620}" type="presParOf" srcId="{0CC6041D-3DB9-4CCE-BE6C-0D2F55F8551E}" destId="{B4229615-475F-4EAD-892C-6729B6813626}" srcOrd="2" destOrd="0" presId="urn:microsoft.com/office/officeart/2005/8/layout/arrow5"/>
    <dgm:cxn modelId="{D969C200-8EEE-4DAC-80FA-91D681FEF504}" type="presParOf" srcId="{0CC6041D-3DB9-4CCE-BE6C-0D2F55F8551E}" destId="{95D1C6E5-395E-4E36-8282-37C94D2A0B7D}" srcOrd="3" destOrd="0" presId="urn:microsoft.com/office/officeart/2005/8/layout/arrow5"/>
    <dgm:cxn modelId="{F699DFDD-8069-4679-BFDD-15B260EB7510}" type="presParOf" srcId="{0CC6041D-3DB9-4CCE-BE6C-0D2F55F8551E}" destId="{05CABB45-D6B9-46AE-B7E7-0C4840E3C792}" srcOrd="4" destOrd="0" presId="urn:microsoft.com/office/officeart/2005/8/layout/arrow5"/>
    <dgm:cxn modelId="{C832137C-5D98-4EEE-8E3A-588C44D2EBAD}" type="presParOf" srcId="{0CC6041D-3DB9-4CCE-BE6C-0D2F55F8551E}" destId="{0AF48D9B-7426-4F06-9382-46E8DA6EDB0B}" srcOrd="5" destOrd="0" presId="urn:microsoft.com/office/officeart/2005/8/layout/arrow5"/>
    <dgm:cxn modelId="{1D5F7969-AE46-4650-9312-1E6208646CFF}" type="presParOf" srcId="{0CC6041D-3DB9-4CCE-BE6C-0D2F55F8551E}" destId="{404E06C6-820E-44FA-A6C9-4A095FB61B80}" srcOrd="6"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29782-991A-4BEC-88E3-16A60A7B80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B761C9-9874-4F2C-85DA-8D3F4BE80C96}">
      <dgm:prSet custT="1"/>
      <dgm:spPr>
        <a:solidFill>
          <a:schemeClr val="accent4"/>
        </a:solidFill>
      </dgm:spPr>
      <dgm:t>
        <a:bodyPr/>
        <a:lstStyle/>
        <a:p>
          <a:r>
            <a:rPr lang="en-GB" sz="2000" b="1" dirty="0"/>
            <a:t>                     What is worrying you?</a:t>
          </a:r>
          <a:endParaRPr lang="en-US" sz="2000" b="1" dirty="0"/>
        </a:p>
      </dgm:t>
    </dgm:pt>
    <dgm:pt modelId="{5E7EF199-7D85-4E7E-967E-78A63A070202}" type="parTrans" cxnId="{315220C2-17DE-49C4-AC47-C8A443807274}">
      <dgm:prSet/>
      <dgm:spPr/>
      <dgm:t>
        <a:bodyPr/>
        <a:lstStyle/>
        <a:p>
          <a:endParaRPr lang="en-US"/>
        </a:p>
      </dgm:t>
    </dgm:pt>
    <dgm:pt modelId="{D42EAC6B-4750-44D9-A11A-4F7577C6C9AF}" type="sibTrans" cxnId="{315220C2-17DE-49C4-AC47-C8A443807274}">
      <dgm:prSet/>
      <dgm:spPr/>
      <dgm:t>
        <a:bodyPr/>
        <a:lstStyle/>
        <a:p>
          <a:endParaRPr lang="en-US"/>
        </a:p>
      </dgm:t>
    </dgm:pt>
    <dgm:pt modelId="{2DD831F2-0884-4685-BABB-7CEC3961CE7C}">
      <dgm:prSet custT="1"/>
      <dgm:spPr/>
      <dgm:t>
        <a:bodyPr/>
        <a:lstStyle/>
        <a:p>
          <a:r>
            <a:rPr lang="en-GB" sz="2000" dirty="0"/>
            <a:t>Bereavement &amp; loss</a:t>
          </a:r>
          <a:endParaRPr lang="en-US" sz="2000" dirty="0"/>
        </a:p>
      </dgm:t>
    </dgm:pt>
    <dgm:pt modelId="{1ED58BE3-7FD5-4CE4-AF56-25BE3FF38A35}" type="parTrans" cxnId="{176ECA93-4354-4D28-858F-0A9FE5289701}">
      <dgm:prSet/>
      <dgm:spPr/>
      <dgm:t>
        <a:bodyPr/>
        <a:lstStyle/>
        <a:p>
          <a:endParaRPr lang="en-US"/>
        </a:p>
      </dgm:t>
    </dgm:pt>
    <dgm:pt modelId="{64F0E9B8-CF88-4ED3-B3F3-CFA879689095}" type="sibTrans" cxnId="{176ECA93-4354-4D28-858F-0A9FE5289701}">
      <dgm:prSet/>
      <dgm:spPr/>
      <dgm:t>
        <a:bodyPr/>
        <a:lstStyle/>
        <a:p>
          <a:endParaRPr lang="en-US"/>
        </a:p>
      </dgm:t>
    </dgm:pt>
    <dgm:pt modelId="{956D1507-8D08-4862-98B8-F214D7CC5CE0}">
      <dgm:prSet custT="1"/>
      <dgm:spPr/>
      <dgm:t>
        <a:bodyPr/>
        <a:lstStyle/>
        <a:p>
          <a:r>
            <a:rPr lang="en-GB" sz="2000" dirty="0"/>
            <a:t>Instability of placement - Is this private fostering? </a:t>
          </a:r>
          <a:endParaRPr lang="en-US" sz="2000" dirty="0"/>
        </a:p>
      </dgm:t>
    </dgm:pt>
    <dgm:pt modelId="{DC076E69-9F7D-4EC6-BB62-0D209C7D1DE6}" type="parTrans" cxnId="{0D4CE8B5-418C-4473-9F9B-2EBB4274E784}">
      <dgm:prSet/>
      <dgm:spPr/>
      <dgm:t>
        <a:bodyPr/>
        <a:lstStyle/>
        <a:p>
          <a:endParaRPr lang="en-US"/>
        </a:p>
      </dgm:t>
    </dgm:pt>
    <dgm:pt modelId="{74728DF3-BF80-49C8-AE13-76E034BE183F}" type="sibTrans" cxnId="{0D4CE8B5-418C-4473-9F9B-2EBB4274E784}">
      <dgm:prSet/>
      <dgm:spPr/>
      <dgm:t>
        <a:bodyPr/>
        <a:lstStyle/>
        <a:p>
          <a:endParaRPr lang="en-US"/>
        </a:p>
      </dgm:t>
    </dgm:pt>
    <dgm:pt modelId="{66D07890-9BF3-47CE-866E-E28CEA424EF5}">
      <dgm:prSet custT="1"/>
      <dgm:spPr/>
      <dgm:t>
        <a:bodyPr/>
        <a:lstStyle/>
        <a:p>
          <a:r>
            <a:rPr lang="en-GB" sz="2000" dirty="0"/>
            <a:t>Jay may harm himself</a:t>
          </a:r>
          <a:endParaRPr lang="en-US" sz="2000" dirty="0"/>
        </a:p>
      </dgm:t>
    </dgm:pt>
    <dgm:pt modelId="{0AF6D73C-7E94-4163-AAF6-6FDA7A1EC27F}" type="parTrans" cxnId="{3BCE30DB-1554-4503-BAA7-6C21BA1F0169}">
      <dgm:prSet/>
      <dgm:spPr/>
      <dgm:t>
        <a:bodyPr/>
        <a:lstStyle/>
        <a:p>
          <a:endParaRPr lang="en-US"/>
        </a:p>
      </dgm:t>
    </dgm:pt>
    <dgm:pt modelId="{29E82338-AC9F-4569-9C65-49863D4302E6}" type="sibTrans" cxnId="{3BCE30DB-1554-4503-BAA7-6C21BA1F0169}">
      <dgm:prSet/>
      <dgm:spPr/>
      <dgm:t>
        <a:bodyPr/>
        <a:lstStyle/>
        <a:p>
          <a:endParaRPr lang="en-US"/>
        </a:p>
      </dgm:t>
    </dgm:pt>
    <dgm:pt modelId="{D9C2C02C-1267-454D-99F6-B1A27F30BE69}">
      <dgm:prSet custT="1"/>
      <dgm:spPr/>
      <dgm:t>
        <a:bodyPr/>
        <a:lstStyle/>
        <a:p>
          <a:r>
            <a:rPr lang="en-GB" sz="2000" dirty="0"/>
            <a:t>Jay’s behaviour/bullying</a:t>
          </a:r>
          <a:endParaRPr lang="en-US" sz="1700" dirty="0"/>
        </a:p>
      </dgm:t>
    </dgm:pt>
    <dgm:pt modelId="{9E2AD937-5917-40C4-9E7B-4AE6B0C1AB30}" type="parTrans" cxnId="{3B09283C-FF81-435E-9379-6BA10C7962F9}">
      <dgm:prSet/>
      <dgm:spPr/>
      <dgm:t>
        <a:bodyPr/>
        <a:lstStyle/>
        <a:p>
          <a:endParaRPr lang="en-US"/>
        </a:p>
      </dgm:t>
    </dgm:pt>
    <dgm:pt modelId="{A1A9676F-4B27-4F3C-97E5-781B870522E9}" type="sibTrans" cxnId="{3B09283C-FF81-435E-9379-6BA10C7962F9}">
      <dgm:prSet/>
      <dgm:spPr/>
      <dgm:t>
        <a:bodyPr/>
        <a:lstStyle/>
        <a:p>
          <a:endParaRPr lang="en-US"/>
        </a:p>
      </dgm:t>
    </dgm:pt>
    <dgm:pt modelId="{FC183788-AA27-4C73-9267-77E5D9C24369}">
      <dgm:prSet custT="1"/>
      <dgm:spPr>
        <a:solidFill>
          <a:srgbClr val="FFC000"/>
        </a:solidFill>
      </dgm:spPr>
      <dgm:t>
        <a:bodyPr/>
        <a:lstStyle/>
        <a:p>
          <a:r>
            <a:rPr lang="en-GB" sz="2000" b="1" dirty="0"/>
            <a:t>                    Who would you talk to?</a:t>
          </a:r>
          <a:endParaRPr lang="en-US" sz="2000" b="1" dirty="0"/>
        </a:p>
      </dgm:t>
    </dgm:pt>
    <dgm:pt modelId="{78CE4FBF-AF31-4D03-BA98-914F0A365EE4}" type="parTrans" cxnId="{13289116-114F-49BD-BA02-3D5702AF31D6}">
      <dgm:prSet/>
      <dgm:spPr/>
      <dgm:t>
        <a:bodyPr/>
        <a:lstStyle/>
        <a:p>
          <a:endParaRPr lang="en-US"/>
        </a:p>
      </dgm:t>
    </dgm:pt>
    <dgm:pt modelId="{0A1DAA2A-61E4-46F7-8A7B-D030C4250BC8}" type="sibTrans" cxnId="{13289116-114F-49BD-BA02-3D5702AF31D6}">
      <dgm:prSet/>
      <dgm:spPr/>
      <dgm:t>
        <a:bodyPr/>
        <a:lstStyle/>
        <a:p>
          <a:endParaRPr lang="en-US"/>
        </a:p>
      </dgm:t>
    </dgm:pt>
    <dgm:pt modelId="{636C61A5-3F74-45C8-91F7-FE23782DDD0E}">
      <dgm:prSet custT="1"/>
      <dgm:spPr/>
      <dgm:t>
        <a:bodyPr/>
        <a:lstStyle/>
        <a:p>
          <a:r>
            <a:rPr lang="en-GB" sz="2000" dirty="0"/>
            <a:t>Jay</a:t>
          </a:r>
          <a:endParaRPr lang="en-US" sz="2000" dirty="0"/>
        </a:p>
      </dgm:t>
    </dgm:pt>
    <dgm:pt modelId="{76CECF52-A395-4A08-AC08-2FC65A8C91C8}" type="parTrans" cxnId="{6E24D94A-2A58-4EFE-BC1E-FA8BCB79A12A}">
      <dgm:prSet/>
      <dgm:spPr/>
      <dgm:t>
        <a:bodyPr/>
        <a:lstStyle/>
        <a:p>
          <a:endParaRPr lang="en-US"/>
        </a:p>
      </dgm:t>
    </dgm:pt>
    <dgm:pt modelId="{F7C07701-22F7-4F5D-B5E8-EB61124EC0CD}" type="sibTrans" cxnId="{6E24D94A-2A58-4EFE-BC1E-FA8BCB79A12A}">
      <dgm:prSet/>
      <dgm:spPr/>
      <dgm:t>
        <a:bodyPr/>
        <a:lstStyle/>
        <a:p>
          <a:endParaRPr lang="en-US"/>
        </a:p>
      </dgm:t>
    </dgm:pt>
    <dgm:pt modelId="{10071FB1-3959-4439-B8D4-72483CB0309A}">
      <dgm:prSet custT="1"/>
      <dgm:spPr/>
      <dgm:t>
        <a:bodyPr/>
        <a:lstStyle/>
        <a:p>
          <a:r>
            <a:rPr lang="en-GB" sz="2000" dirty="0"/>
            <a:t>Becki</a:t>
          </a:r>
          <a:endParaRPr lang="en-US" sz="2000" dirty="0"/>
        </a:p>
      </dgm:t>
    </dgm:pt>
    <dgm:pt modelId="{30FC3939-95F5-4AC7-8677-B2432C54D9B3}" type="parTrans" cxnId="{99D371EC-FE56-4CCA-A6C2-4B5AB680C727}">
      <dgm:prSet/>
      <dgm:spPr/>
      <dgm:t>
        <a:bodyPr/>
        <a:lstStyle/>
        <a:p>
          <a:endParaRPr lang="en-US"/>
        </a:p>
      </dgm:t>
    </dgm:pt>
    <dgm:pt modelId="{9E28406B-A5F1-42D6-AB32-81341830AB0F}" type="sibTrans" cxnId="{99D371EC-FE56-4CCA-A6C2-4B5AB680C727}">
      <dgm:prSet/>
      <dgm:spPr/>
      <dgm:t>
        <a:bodyPr/>
        <a:lstStyle/>
        <a:p>
          <a:endParaRPr lang="en-US"/>
        </a:p>
      </dgm:t>
    </dgm:pt>
    <dgm:pt modelId="{7DA33851-978A-4110-9898-5000DBB41CBE}">
      <dgm:prSet custT="1"/>
      <dgm:spPr/>
      <dgm:t>
        <a:bodyPr/>
        <a:lstStyle/>
        <a:p>
          <a:r>
            <a:rPr lang="en-GB" sz="2000" dirty="0"/>
            <a:t>Dad</a:t>
          </a:r>
          <a:endParaRPr lang="en-US" sz="2000" dirty="0"/>
        </a:p>
      </dgm:t>
    </dgm:pt>
    <dgm:pt modelId="{04F942CA-720B-401D-851B-7C18D15A49D6}" type="parTrans" cxnId="{F164B544-DCA1-44D0-85F3-565E4786C7C9}">
      <dgm:prSet/>
      <dgm:spPr/>
      <dgm:t>
        <a:bodyPr/>
        <a:lstStyle/>
        <a:p>
          <a:endParaRPr lang="en-US"/>
        </a:p>
      </dgm:t>
    </dgm:pt>
    <dgm:pt modelId="{766931CA-0FDA-4947-B5B0-38AF3FEF53AB}" type="sibTrans" cxnId="{F164B544-DCA1-44D0-85F3-565E4786C7C9}">
      <dgm:prSet/>
      <dgm:spPr/>
      <dgm:t>
        <a:bodyPr/>
        <a:lstStyle/>
        <a:p>
          <a:endParaRPr lang="en-US"/>
        </a:p>
      </dgm:t>
    </dgm:pt>
    <dgm:pt modelId="{93EE5282-CE64-4F82-8B72-2697ABB0C4A3}">
      <dgm:prSet custT="1"/>
      <dgm:spPr/>
      <dgm:t>
        <a:bodyPr/>
        <a:lstStyle/>
        <a:p>
          <a:r>
            <a:rPr lang="en-GB" sz="2000" dirty="0"/>
            <a:t>Grandparents if involved </a:t>
          </a:r>
          <a:endParaRPr lang="en-US" sz="2000" dirty="0"/>
        </a:p>
      </dgm:t>
    </dgm:pt>
    <dgm:pt modelId="{8E36EA44-76BD-488D-ADDC-40F43E6850C2}" type="parTrans" cxnId="{19C029D6-BCF3-404D-946E-726391897221}">
      <dgm:prSet/>
      <dgm:spPr/>
      <dgm:t>
        <a:bodyPr/>
        <a:lstStyle/>
        <a:p>
          <a:endParaRPr lang="en-US"/>
        </a:p>
      </dgm:t>
    </dgm:pt>
    <dgm:pt modelId="{6EE00883-2752-4156-9B45-9E0A0C0FE282}" type="sibTrans" cxnId="{19C029D6-BCF3-404D-946E-726391897221}">
      <dgm:prSet/>
      <dgm:spPr/>
      <dgm:t>
        <a:bodyPr/>
        <a:lstStyle/>
        <a:p>
          <a:endParaRPr lang="en-US"/>
        </a:p>
      </dgm:t>
    </dgm:pt>
    <dgm:pt modelId="{8A758493-2D4F-47BB-845C-EEADCFFC3C30}">
      <dgm:prSet custT="1"/>
      <dgm:spPr/>
      <dgm:t>
        <a:bodyPr/>
        <a:lstStyle/>
        <a:p>
          <a:r>
            <a:rPr lang="en-GB" sz="2000" dirty="0"/>
            <a:t>School</a:t>
          </a:r>
          <a:endParaRPr lang="en-US" sz="2000" dirty="0"/>
        </a:p>
      </dgm:t>
    </dgm:pt>
    <dgm:pt modelId="{A13FE3B6-EC15-40FB-8887-B197798F8740}" type="parTrans" cxnId="{04D4417B-4468-4952-AEB1-B503C3B6E24B}">
      <dgm:prSet/>
      <dgm:spPr/>
      <dgm:t>
        <a:bodyPr/>
        <a:lstStyle/>
        <a:p>
          <a:endParaRPr lang="en-US"/>
        </a:p>
      </dgm:t>
    </dgm:pt>
    <dgm:pt modelId="{4C269AED-CF2D-44E5-A87B-E0FF5BD9D098}" type="sibTrans" cxnId="{04D4417B-4468-4952-AEB1-B503C3B6E24B}">
      <dgm:prSet/>
      <dgm:spPr/>
      <dgm:t>
        <a:bodyPr/>
        <a:lstStyle/>
        <a:p>
          <a:endParaRPr lang="en-US"/>
        </a:p>
      </dgm:t>
    </dgm:pt>
    <dgm:pt modelId="{FD6D9711-4B40-42B6-BAC1-894D314BD78C}">
      <dgm:prSet custT="1"/>
      <dgm:spPr/>
      <dgm:t>
        <a:bodyPr/>
        <a:lstStyle/>
        <a:p>
          <a:r>
            <a:rPr lang="en-GB" sz="2000" dirty="0"/>
            <a:t>Any other professional/family involved with Jay</a:t>
          </a:r>
          <a:endParaRPr lang="en-US" sz="2000" dirty="0"/>
        </a:p>
      </dgm:t>
    </dgm:pt>
    <dgm:pt modelId="{28155671-AFE1-41FA-A509-85E17AA4E0C5}" type="parTrans" cxnId="{E2857E52-7451-4E3A-B5EB-CB8A9DF68F2F}">
      <dgm:prSet/>
      <dgm:spPr/>
      <dgm:t>
        <a:bodyPr/>
        <a:lstStyle/>
        <a:p>
          <a:endParaRPr lang="en-US"/>
        </a:p>
      </dgm:t>
    </dgm:pt>
    <dgm:pt modelId="{A9079946-211D-46A0-B4F2-F28C93C214C5}" type="sibTrans" cxnId="{E2857E52-7451-4E3A-B5EB-CB8A9DF68F2F}">
      <dgm:prSet/>
      <dgm:spPr/>
      <dgm:t>
        <a:bodyPr/>
        <a:lstStyle/>
        <a:p>
          <a:endParaRPr lang="en-US"/>
        </a:p>
      </dgm:t>
    </dgm:pt>
    <dgm:pt modelId="{D4BBBC3A-52F0-4266-820F-7E72DC93C2B7}">
      <dgm:prSet custT="1"/>
      <dgm:spPr/>
      <dgm:t>
        <a:bodyPr/>
        <a:lstStyle/>
        <a:p>
          <a:r>
            <a:rPr lang="en-US" sz="2000" dirty="0"/>
            <a:t>What is known about Becki?</a:t>
          </a:r>
        </a:p>
      </dgm:t>
    </dgm:pt>
    <dgm:pt modelId="{F797A4F3-E483-4AE2-A991-1B18C4D6E7D5}" type="parTrans" cxnId="{84306AB5-BD7E-439A-BB31-9C2345594D9F}">
      <dgm:prSet/>
      <dgm:spPr/>
      <dgm:t>
        <a:bodyPr/>
        <a:lstStyle/>
        <a:p>
          <a:endParaRPr lang="en-GB"/>
        </a:p>
      </dgm:t>
    </dgm:pt>
    <dgm:pt modelId="{AB1C16A9-FE09-46FE-B16C-49F122898F00}" type="sibTrans" cxnId="{84306AB5-BD7E-439A-BB31-9C2345594D9F}">
      <dgm:prSet/>
      <dgm:spPr/>
      <dgm:t>
        <a:bodyPr/>
        <a:lstStyle/>
        <a:p>
          <a:endParaRPr lang="en-GB"/>
        </a:p>
      </dgm:t>
    </dgm:pt>
    <dgm:pt modelId="{B385F14A-5D97-440B-A346-3DE4D7AF6637}">
      <dgm:prSet custT="1"/>
      <dgm:spPr/>
      <dgm:t>
        <a:bodyPr/>
        <a:lstStyle/>
        <a:p>
          <a:r>
            <a:rPr lang="en-GB" sz="2000" dirty="0"/>
            <a:t>Relationship with father</a:t>
          </a:r>
          <a:endParaRPr lang="en-US" sz="2000" dirty="0"/>
        </a:p>
      </dgm:t>
    </dgm:pt>
    <dgm:pt modelId="{31A24809-6CF3-4A4A-AD67-273690F1BAF7}" type="parTrans" cxnId="{287DA439-06E3-45F8-B830-F0E47FCFE634}">
      <dgm:prSet/>
      <dgm:spPr/>
      <dgm:t>
        <a:bodyPr/>
        <a:lstStyle/>
        <a:p>
          <a:endParaRPr lang="en-GB"/>
        </a:p>
      </dgm:t>
    </dgm:pt>
    <dgm:pt modelId="{4A9B2581-D511-4941-9EC4-C4D9D871D847}" type="sibTrans" cxnId="{287DA439-06E3-45F8-B830-F0E47FCFE634}">
      <dgm:prSet/>
      <dgm:spPr/>
      <dgm:t>
        <a:bodyPr/>
        <a:lstStyle/>
        <a:p>
          <a:endParaRPr lang="en-GB"/>
        </a:p>
      </dgm:t>
    </dgm:pt>
    <dgm:pt modelId="{76A04D21-4C32-4B47-9A2D-28EFF3C09E76}" type="pres">
      <dgm:prSet presAssocID="{92329782-991A-4BEC-88E3-16A60A7B80E3}" presName="linear" presStyleCnt="0">
        <dgm:presLayoutVars>
          <dgm:animLvl val="lvl"/>
          <dgm:resizeHandles val="exact"/>
        </dgm:presLayoutVars>
      </dgm:prSet>
      <dgm:spPr/>
    </dgm:pt>
    <dgm:pt modelId="{AD3BB6B9-581E-4DBF-A49F-F68ACED9D129}" type="pres">
      <dgm:prSet presAssocID="{37B761C9-9874-4F2C-85DA-8D3F4BE80C96}" presName="parentText" presStyleLbl="node1" presStyleIdx="0" presStyleCnt="2">
        <dgm:presLayoutVars>
          <dgm:chMax val="0"/>
          <dgm:bulletEnabled val="1"/>
        </dgm:presLayoutVars>
      </dgm:prSet>
      <dgm:spPr/>
    </dgm:pt>
    <dgm:pt modelId="{901CC3C1-6B1B-4647-B358-55085D810A32}" type="pres">
      <dgm:prSet presAssocID="{37B761C9-9874-4F2C-85DA-8D3F4BE80C96}" presName="childText" presStyleLbl="revTx" presStyleIdx="0" presStyleCnt="2">
        <dgm:presLayoutVars>
          <dgm:bulletEnabled val="1"/>
        </dgm:presLayoutVars>
      </dgm:prSet>
      <dgm:spPr/>
    </dgm:pt>
    <dgm:pt modelId="{D47CF5CF-585E-49A9-A589-8A544CC89F75}" type="pres">
      <dgm:prSet presAssocID="{FC183788-AA27-4C73-9267-77E5D9C24369}" presName="parentText" presStyleLbl="node1" presStyleIdx="1" presStyleCnt="2">
        <dgm:presLayoutVars>
          <dgm:chMax val="0"/>
          <dgm:bulletEnabled val="1"/>
        </dgm:presLayoutVars>
      </dgm:prSet>
      <dgm:spPr/>
    </dgm:pt>
    <dgm:pt modelId="{B84626FF-1D54-4DC1-9800-90DC976F0F41}" type="pres">
      <dgm:prSet presAssocID="{FC183788-AA27-4C73-9267-77E5D9C24369}" presName="childText" presStyleLbl="revTx" presStyleIdx="1" presStyleCnt="2">
        <dgm:presLayoutVars>
          <dgm:bulletEnabled val="1"/>
        </dgm:presLayoutVars>
      </dgm:prSet>
      <dgm:spPr/>
    </dgm:pt>
  </dgm:ptLst>
  <dgm:cxnLst>
    <dgm:cxn modelId="{13289116-114F-49BD-BA02-3D5702AF31D6}" srcId="{92329782-991A-4BEC-88E3-16A60A7B80E3}" destId="{FC183788-AA27-4C73-9267-77E5D9C24369}" srcOrd="1" destOrd="0" parTransId="{78CE4FBF-AF31-4D03-BA98-914F0A365EE4}" sibTransId="{0A1DAA2A-61E4-46F7-8A7B-D030C4250BC8}"/>
    <dgm:cxn modelId="{A06AC624-08F6-4582-B89D-86A07BF14F88}" type="presOf" srcId="{636C61A5-3F74-45C8-91F7-FE23782DDD0E}" destId="{B84626FF-1D54-4DC1-9800-90DC976F0F41}" srcOrd="0" destOrd="0" presId="urn:microsoft.com/office/officeart/2005/8/layout/vList2"/>
    <dgm:cxn modelId="{D6312225-21F6-4ECE-A2D0-4C76D333F932}" type="presOf" srcId="{8A758493-2D4F-47BB-845C-EEADCFFC3C30}" destId="{B84626FF-1D54-4DC1-9800-90DC976F0F41}" srcOrd="0" destOrd="4" presId="urn:microsoft.com/office/officeart/2005/8/layout/vList2"/>
    <dgm:cxn modelId="{287DA439-06E3-45F8-B830-F0E47FCFE634}" srcId="{37B761C9-9874-4F2C-85DA-8D3F4BE80C96}" destId="{B385F14A-5D97-440B-A346-3DE4D7AF6637}" srcOrd="3" destOrd="0" parTransId="{31A24809-6CF3-4A4A-AD67-273690F1BAF7}" sibTransId="{4A9B2581-D511-4941-9EC4-C4D9D871D847}"/>
    <dgm:cxn modelId="{3B09283C-FF81-435E-9379-6BA10C7962F9}" srcId="{37B761C9-9874-4F2C-85DA-8D3F4BE80C96}" destId="{D9C2C02C-1267-454D-99F6-B1A27F30BE69}" srcOrd="5" destOrd="0" parTransId="{9E2AD937-5917-40C4-9E7B-4AE6B0C1AB30}" sibTransId="{A1A9676F-4B27-4F3C-97E5-781B870522E9}"/>
    <dgm:cxn modelId="{F4E4CE5C-08D4-4085-B12F-84CFDAF19FE7}" type="presOf" srcId="{FD6D9711-4B40-42B6-BAC1-894D314BD78C}" destId="{B84626FF-1D54-4DC1-9800-90DC976F0F41}" srcOrd="0" destOrd="5" presId="urn:microsoft.com/office/officeart/2005/8/layout/vList2"/>
    <dgm:cxn modelId="{CEE15343-7458-4843-8CA2-C434ADBA0E44}" type="presOf" srcId="{66D07890-9BF3-47CE-866E-E28CEA424EF5}" destId="{901CC3C1-6B1B-4647-B358-55085D810A32}" srcOrd="0" destOrd="4" presId="urn:microsoft.com/office/officeart/2005/8/layout/vList2"/>
    <dgm:cxn modelId="{F164B544-DCA1-44D0-85F3-565E4786C7C9}" srcId="{FC183788-AA27-4C73-9267-77E5D9C24369}" destId="{7DA33851-978A-4110-9898-5000DBB41CBE}" srcOrd="2" destOrd="0" parTransId="{04F942CA-720B-401D-851B-7C18D15A49D6}" sibTransId="{766931CA-0FDA-4947-B5B0-38AF3FEF53AB}"/>
    <dgm:cxn modelId="{6E24D94A-2A58-4EFE-BC1E-FA8BCB79A12A}" srcId="{FC183788-AA27-4C73-9267-77E5D9C24369}" destId="{636C61A5-3F74-45C8-91F7-FE23782DDD0E}" srcOrd="0" destOrd="0" parTransId="{76CECF52-A395-4A08-AC08-2FC65A8C91C8}" sibTransId="{F7C07701-22F7-4F5D-B5E8-EB61124EC0CD}"/>
    <dgm:cxn modelId="{61F6046C-7FCA-4293-BAAB-94E7FE3E0958}" type="presOf" srcId="{2DD831F2-0884-4685-BABB-7CEC3961CE7C}" destId="{901CC3C1-6B1B-4647-B358-55085D810A32}" srcOrd="0" destOrd="0" presId="urn:microsoft.com/office/officeart/2005/8/layout/vList2"/>
    <dgm:cxn modelId="{E2857E52-7451-4E3A-B5EB-CB8A9DF68F2F}" srcId="{FC183788-AA27-4C73-9267-77E5D9C24369}" destId="{FD6D9711-4B40-42B6-BAC1-894D314BD78C}" srcOrd="5" destOrd="0" parTransId="{28155671-AFE1-41FA-A509-85E17AA4E0C5}" sibTransId="{A9079946-211D-46A0-B4F2-F28C93C214C5}"/>
    <dgm:cxn modelId="{AA8FEA53-FE7A-48B6-8A69-6FBB68FA4258}" type="presOf" srcId="{10071FB1-3959-4439-B8D4-72483CB0309A}" destId="{B84626FF-1D54-4DC1-9800-90DC976F0F41}" srcOrd="0" destOrd="1" presId="urn:microsoft.com/office/officeart/2005/8/layout/vList2"/>
    <dgm:cxn modelId="{67DAE255-0A1B-43F5-B95C-0C80030E0396}" type="presOf" srcId="{7DA33851-978A-4110-9898-5000DBB41CBE}" destId="{B84626FF-1D54-4DC1-9800-90DC976F0F41}" srcOrd="0" destOrd="2" presId="urn:microsoft.com/office/officeart/2005/8/layout/vList2"/>
    <dgm:cxn modelId="{04D4417B-4468-4952-AEB1-B503C3B6E24B}" srcId="{FC183788-AA27-4C73-9267-77E5D9C24369}" destId="{8A758493-2D4F-47BB-845C-EEADCFFC3C30}" srcOrd="4" destOrd="0" parTransId="{A13FE3B6-EC15-40FB-8887-B197798F8740}" sibTransId="{4C269AED-CF2D-44E5-A87B-E0FF5BD9D098}"/>
    <dgm:cxn modelId="{6CBF148C-343E-40D1-A825-986BC38CA90D}" type="presOf" srcId="{92329782-991A-4BEC-88E3-16A60A7B80E3}" destId="{76A04D21-4C32-4B47-9A2D-28EFF3C09E76}" srcOrd="0" destOrd="0" presId="urn:microsoft.com/office/officeart/2005/8/layout/vList2"/>
    <dgm:cxn modelId="{4FCF8D8C-97FB-4D33-A47A-715957D60EF4}" type="presOf" srcId="{D9C2C02C-1267-454D-99F6-B1A27F30BE69}" destId="{901CC3C1-6B1B-4647-B358-55085D810A32}" srcOrd="0" destOrd="5" presId="urn:microsoft.com/office/officeart/2005/8/layout/vList2"/>
    <dgm:cxn modelId="{176ECA93-4354-4D28-858F-0A9FE5289701}" srcId="{37B761C9-9874-4F2C-85DA-8D3F4BE80C96}" destId="{2DD831F2-0884-4685-BABB-7CEC3961CE7C}" srcOrd="0" destOrd="0" parTransId="{1ED58BE3-7FD5-4CE4-AF56-25BE3FF38A35}" sibTransId="{64F0E9B8-CF88-4ED3-B3F3-CFA879689095}"/>
    <dgm:cxn modelId="{ACC55C98-75EB-4A82-889D-AADFF3696D13}" type="presOf" srcId="{D4BBBC3A-52F0-4266-820F-7E72DC93C2B7}" destId="{901CC3C1-6B1B-4647-B358-55085D810A32}" srcOrd="0" destOrd="1" presId="urn:microsoft.com/office/officeart/2005/8/layout/vList2"/>
    <dgm:cxn modelId="{8754FE98-68AC-4990-B5B5-CFA38631B99E}" type="presOf" srcId="{FC183788-AA27-4C73-9267-77E5D9C24369}" destId="{D47CF5CF-585E-49A9-A589-8A544CC89F75}" srcOrd="0" destOrd="0" presId="urn:microsoft.com/office/officeart/2005/8/layout/vList2"/>
    <dgm:cxn modelId="{84306AB5-BD7E-439A-BB31-9C2345594D9F}" srcId="{37B761C9-9874-4F2C-85DA-8D3F4BE80C96}" destId="{D4BBBC3A-52F0-4266-820F-7E72DC93C2B7}" srcOrd="1" destOrd="0" parTransId="{F797A4F3-E483-4AE2-A991-1B18C4D6E7D5}" sibTransId="{AB1C16A9-FE09-46FE-B16C-49F122898F00}"/>
    <dgm:cxn modelId="{0D4CE8B5-418C-4473-9F9B-2EBB4274E784}" srcId="{37B761C9-9874-4F2C-85DA-8D3F4BE80C96}" destId="{956D1507-8D08-4862-98B8-F214D7CC5CE0}" srcOrd="2" destOrd="0" parTransId="{DC076E69-9F7D-4EC6-BB62-0D209C7D1DE6}" sibTransId="{74728DF3-BF80-49C8-AE13-76E034BE183F}"/>
    <dgm:cxn modelId="{315220C2-17DE-49C4-AC47-C8A443807274}" srcId="{92329782-991A-4BEC-88E3-16A60A7B80E3}" destId="{37B761C9-9874-4F2C-85DA-8D3F4BE80C96}" srcOrd="0" destOrd="0" parTransId="{5E7EF199-7D85-4E7E-967E-78A63A070202}" sibTransId="{D42EAC6B-4750-44D9-A11A-4F7577C6C9AF}"/>
    <dgm:cxn modelId="{5415CFCA-C501-4A58-8C63-80AD1EBE9846}" type="presOf" srcId="{37B761C9-9874-4F2C-85DA-8D3F4BE80C96}" destId="{AD3BB6B9-581E-4DBF-A49F-F68ACED9D129}" srcOrd="0" destOrd="0" presId="urn:microsoft.com/office/officeart/2005/8/layout/vList2"/>
    <dgm:cxn modelId="{19C029D6-BCF3-404D-946E-726391897221}" srcId="{FC183788-AA27-4C73-9267-77E5D9C24369}" destId="{93EE5282-CE64-4F82-8B72-2697ABB0C4A3}" srcOrd="3" destOrd="0" parTransId="{8E36EA44-76BD-488D-ADDC-40F43E6850C2}" sibTransId="{6EE00883-2752-4156-9B45-9E0A0C0FE282}"/>
    <dgm:cxn modelId="{3BCE30DB-1554-4503-BAA7-6C21BA1F0169}" srcId="{37B761C9-9874-4F2C-85DA-8D3F4BE80C96}" destId="{66D07890-9BF3-47CE-866E-E28CEA424EF5}" srcOrd="4" destOrd="0" parTransId="{0AF6D73C-7E94-4163-AAF6-6FDA7A1EC27F}" sibTransId="{29E82338-AC9F-4569-9C65-49863D4302E6}"/>
    <dgm:cxn modelId="{67B04EDE-6FDA-4D83-9EB8-94E68410A2DB}" type="presOf" srcId="{93EE5282-CE64-4F82-8B72-2697ABB0C4A3}" destId="{B84626FF-1D54-4DC1-9800-90DC976F0F41}" srcOrd="0" destOrd="3" presId="urn:microsoft.com/office/officeart/2005/8/layout/vList2"/>
    <dgm:cxn modelId="{C2BDA1E0-FB08-4FF6-BC8E-59DAB22F8703}" type="presOf" srcId="{B385F14A-5D97-440B-A346-3DE4D7AF6637}" destId="{901CC3C1-6B1B-4647-B358-55085D810A32}" srcOrd="0" destOrd="3" presId="urn:microsoft.com/office/officeart/2005/8/layout/vList2"/>
    <dgm:cxn modelId="{2825FCEA-4AA8-4CF5-9BC0-B67BAAD515FD}" type="presOf" srcId="{956D1507-8D08-4862-98B8-F214D7CC5CE0}" destId="{901CC3C1-6B1B-4647-B358-55085D810A32}" srcOrd="0" destOrd="2" presId="urn:microsoft.com/office/officeart/2005/8/layout/vList2"/>
    <dgm:cxn modelId="{99D371EC-FE56-4CCA-A6C2-4B5AB680C727}" srcId="{FC183788-AA27-4C73-9267-77E5D9C24369}" destId="{10071FB1-3959-4439-B8D4-72483CB0309A}" srcOrd="1" destOrd="0" parTransId="{30FC3939-95F5-4AC7-8677-B2432C54D9B3}" sibTransId="{9E28406B-A5F1-42D6-AB32-81341830AB0F}"/>
    <dgm:cxn modelId="{B921B658-FDBD-4A0D-BFE0-9C9C1F7408F0}" type="presParOf" srcId="{76A04D21-4C32-4B47-9A2D-28EFF3C09E76}" destId="{AD3BB6B9-581E-4DBF-A49F-F68ACED9D129}" srcOrd="0" destOrd="0" presId="urn:microsoft.com/office/officeart/2005/8/layout/vList2"/>
    <dgm:cxn modelId="{7DB25095-141E-408A-AD6D-495DB71E3617}" type="presParOf" srcId="{76A04D21-4C32-4B47-9A2D-28EFF3C09E76}" destId="{901CC3C1-6B1B-4647-B358-55085D810A32}" srcOrd="1" destOrd="0" presId="urn:microsoft.com/office/officeart/2005/8/layout/vList2"/>
    <dgm:cxn modelId="{EC5D6412-0E3B-485B-A63C-A77F926F516B}" type="presParOf" srcId="{76A04D21-4C32-4B47-9A2D-28EFF3C09E76}" destId="{D47CF5CF-585E-49A9-A589-8A544CC89F75}" srcOrd="2" destOrd="0" presId="urn:microsoft.com/office/officeart/2005/8/layout/vList2"/>
    <dgm:cxn modelId="{1BE57C2C-F813-4C73-8B03-8C9037A9F026}" type="presParOf" srcId="{76A04D21-4C32-4B47-9A2D-28EFF3C09E76}" destId="{B84626FF-1D54-4DC1-9800-90DC976F0F4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D00E3F-7488-4F40-958A-459D10B341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6C7F67-CB0F-4ED7-BE44-CBB8B0822F1A}">
      <dgm:prSet/>
      <dgm:spPr/>
      <dgm:t>
        <a:bodyPr/>
        <a:lstStyle/>
        <a:p>
          <a:r>
            <a:rPr lang="en-GB"/>
            <a:t>What is worrying you?</a:t>
          </a:r>
          <a:endParaRPr lang="en-US"/>
        </a:p>
      </dgm:t>
    </dgm:pt>
    <dgm:pt modelId="{56A5285E-A738-4E87-9EED-FEBEC47AEAED}" type="parTrans" cxnId="{B5FDD5A1-0DF7-4E03-8CF9-8CE3553F50A4}">
      <dgm:prSet/>
      <dgm:spPr/>
      <dgm:t>
        <a:bodyPr/>
        <a:lstStyle/>
        <a:p>
          <a:endParaRPr lang="en-US"/>
        </a:p>
      </dgm:t>
    </dgm:pt>
    <dgm:pt modelId="{806BF2B6-2C6F-4BC9-9E31-D0921B2EDDCA}" type="sibTrans" cxnId="{B5FDD5A1-0DF7-4E03-8CF9-8CE3553F50A4}">
      <dgm:prSet/>
      <dgm:spPr/>
      <dgm:t>
        <a:bodyPr/>
        <a:lstStyle/>
        <a:p>
          <a:endParaRPr lang="en-US"/>
        </a:p>
      </dgm:t>
    </dgm:pt>
    <dgm:pt modelId="{AAE2435C-B0DE-4B2A-B68B-0EDB570C082B}">
      <dgm:prSet/>
      <dgm:spPr/>
      <dgm:t>
        <a:bodyPr/>
        <a:lstStyle/>
        <a:p>
          <a:r>
            <a:rPr lang="en-GB"/>
            <a:t>Weight loss</a:t>
          </a:r>
          <a:endParaRPr lang="en-US"/>
        </a:p>
      </dgm:t>
    </dgm:pt>
    <dgm:pt modelId="{DE6D0D9E-EDBF-4C13-85D0-0FD7C8EFE763}" type="parTrans" cxnId="{FE0EA982-3730-4BFA-928E-06947F96BA28}">
      <dgm:prSet/>
      <dgm:spPr/>
      <dgm:t>
        <a:bodyPr/>
        <a:lstStyle/>
        <a:p>
          <a:endParaRPr lang="en-US"/>
        </a:p>
      </dgm:t>
    </dgm:pt>
    <dgm:pt modelId="{5418BED9-EAB1-4225-8364-DC8D412D3452}" type="sibTrans" cxnId="{FE0EA982-3730-4BFA-928E-06947F96BA28}">
      <dgm:prSet/>
      <dgm:spPr/>
      <dgm:t>
        <a:bodyPr/>
        <a:lstStyle/>
        <a:p>
          <a:endParaRPr lang="en-US"/>
        </a:p>
      </dgm:t>
    </dgm:pt>
    <dgm:pt modelId="{976A2C30-B5FA-4A3A-A3F0-AF6F34A4E534}">
      <dgm:prSet/>
      <dgm:spPr/>
      <dgm:t>
        <a:bodyPr/>
        <a:lstStyle/>
        <a:p>
          <a:r>
            <a:rPr lang="en-GB" dirty="0"/>
            <a:t>No interest in his favourite foods and activities</a:t>
          </a:r>
          <a:endParaRPr lang="en-US" dirty="0"/>
        </a:p>
      </dgm:t>
    </dgm:pt>
    <dgm:pt modelId="{7C98B90D-CBA1-4FB4-A8F5-3A9C23C7FB62}" type="parTrans" cxnId="{959AC701-2A48-4DA9-94D0-B3E3D63A52D7}">
      <dgm:prSet/>
      <dgm:spPr/>
      <dgm:t>
        <a:bodyPr/>
        <a:lstStyle/>
        <a:p>
          <a:endParaRPr lang="en-US"/>
        </a:p>
      </dgm:t>
    </dgm:pt>
    <dgm:pt modelId="{BC0C5041-877C-4946-A2E0-C32E9D325182}" type="sibTrans" cxnId="{959AC701-2A48-4DA9-94D0-B3E3D63A52D7}">
      <dgm:prSet/>
      <dgm:spPr/>
      <dgm:t>
        <a:bodyPr/>
        <a:lstStyle/>
        <a:p>
          <a:endParaRPr lang="en-US"/>
        </a:p>
      </dgm:t>
    </dgm:pt>
    <dgm:pt modelId="{05D1DC4D-5F41-4F42-8967-FDA1631E3096}">
      <dgm:prSet/>
      <dgm:spPr/>
      <dgm:t>
        <a:bodyPr/>
        <a:lstStyle/>
        <a:p>
          <a:r>
            <a:rPr lang="en-GB" dirty="0"/>
            <a:t>Is John’s weight being monitored?</a:t>
          </a:r>
          <a:endParaRPr lang="en-US" dirty="0"/>
        </a:p>
      </dgm:t>
    </dgm:pt>
    <dgm:pt modelId="{A09CED6C-61DE-4C05-AD72-0FE7441F97C2}" type="parTrans" cxnId="{D9F9681C-14AE-4FCB-8EB4-31F02111A4F4}">
      <dgm:prSet/>
      <dgm:spPr/>
      <dgm:t>
        <a:bodyPr/>
        <a:lstStyle/>
        <a:p>
          <a:endParaRPr lang="en-US"/>
        </a:p>
      </dgm:t>
    </dgm:pt>
    <dgm:pt modelId="{0AC21C0B-3097-4B99-913A-18FE7F457FEA}" type="sibTrans" cxnId="{D9F9681C-14AE-4FCB-8EB4-31F02111A4F4}">
      <dgm:prSet/>
      <dgm:spPr/>
      <dgm:t>
        <a:bodyPr/>
        <a:lstStyle/>
        <a:p>
          <a:endParaRPr lang="en-US"/>
        </a:p>
      </dgm:t>
    </dgm:pt>
    <dgm:pt modelId="{E230F820-70FA-4CE1-BD27-A960C1EAB534}">
      <dgm:prSet/>
      <dgm:spPr/>
      <dgm:t>
        <a:bodyPr/>
        <a:lstStyle/>
        <a:p>
          <a:r>
            <a:rPr lang="en-GB"/>
            <a:t>Who would you talk to?</a:t>
          </a:r>
          <a:endParaRPr lang="en-US"/>
        </a:p>
      </dgm:t>
    </dgm:pt>
    <dgm:pt modelId="{84CA2E14-B422-4BAC-96FB-B35A4193F075}" type="parTrans" cxnId="{B2DCD971-65C7-495E-B082-1AA1A02E0436}">
      <dgm:prSet/>
      <dgm:spPr/>
      <dgm:t>
        <a:bodyPr/>
        <a:lstStyle/>
        <a:p>
          <a:endParaRPr lang="en-US"/>
        </a:p>
      </dgm:t>
    </dgm:pt>
    <dgm:pt modelId="{55F07F28-4F05-4C6E-9AB2-07AA5DCAC88C}" type="sibTrans" cxnId="{B2DCD971-65C7-495E-B082-1AA1A02E0436}">
      <dgm:prSet/>
      <dgm:spPr/>
      <dgm:t>
        <a:bodyPr/>
        <a:lstStyle/>
        <a:p>
          <a:endParaRPr lang="en-US"/>
        </a:p>
      </dgm:t>
    </dgm:pt>
    <dgm:pt modelId="{23320FFB-93F9-4B83-BD5D-EC54783D3053}">
      <dgm:prSet/>
      <dgm:spPr/>
      <dgm:t>
        <a:bodyPr/>
        <a:lstStyle/>
        <a:p>
          <a:r>
            <a:rPr lang="en-GB"/>
            <a:t>John’s parents</a:t>
          </a:r>
          <a:endParaRPr lang="en-US"/>
        </a:p>
      </dgm:t>
    </dgm:pt>
    <dgm:pt modelId="{98EC2537-402B-4B02-88AD-654D71E56FC3}" type="parTrans" cxnId="{547CC819-7FD2-49D8-A374-A9F512C87194}">
      <dgm:prSet/>
      <dgm:spPr/>
      <dgm:t>
        <a:bodyPr/>
        <a:lstStyle/>
        <a:p>
          <a:endParaRPr lang="en-US"/>
        </a:p>
      </dgm:t>
    </dgm:pt>
    <dgm:pt modelId="{C53E3E51-9B4F-45F5-87A8-C139EB7FD5B3}" type="sibTrans" cxnId="{547CC819-7FD2-49D8-A374-A9F512C87194}">
      <dgm:prSet/>
      <dgm:spPr/>
      <dgm:t>
        <a:bodyPr/>
        <a:lstStyle/>
        <a:p>
          <a:endParaRPr lang="en-US"/>
        </a:p>
      </dgm:t>
    </dgm:pt>
    <dgm:pt modelId="{4A8B5EBD-0D4A-48C1-BE83-624BD19DB17C}">
      <dgm:prSet/>
      <dgm:spPr/>
      <dgm:t>
        <a:bodyPr/>
        <a:lstStyle/>
        <a:p>
          <a:r>
            <a:rPr lang="en-GB"/>
            <a:t>Your line manager</a:t>
          </a:r>
          <a:endParaRPr lang="en-US"/>
        </a:p>
      </dgm:t>
    </dgm:pt>
    <dgm:pt modelId="{EC44C6D1-E994-40B9-A1BF-070C08F02CDA}" type="parTrans" cxnId="{71077856-72AA-4339-A251-A224F4D7F4F4}">
      <dgm:prSet/>
      <dgm:spPr/>
      <dgm:t>
        <a:bodyPr/>
        <a:lstStyle/>
        <a:p>
          <a:endParaRPr lang="en-US"/>
        </a:p>
      </dgm:t>
    </dgm:pt>
    <dgm:pt modelId="{D6B47909-B3C1-4C0A-8536-733420C488F6}" type="sibTrans" cxnId="{71077856-72AA-4339-A251-A224F4D7F4F4}">
      <dgm:prSet/>
      <dgm:spPr/>
      <dgm:t>
        <a:bodyPr/>
        <a:lstStyle/>
        <a:p>
          <a:endParaRPr lang="en-US"/>
        </a:p>
      </dgm:t>
    </dgm:pt>
    <dgm:pt modelId="{4F26B735-0E7C-46FF-B95F-9547F1A37041}">
      <dgm:prSet/>
      <dgm:spPr/>
      <dgm:t>
        <a:bodyPr/>
        <a:lstStyle/>
        <a:p>
          <a:r>
            <a:rPr lang="en-GB" dirty="0"/>
            <a:t>Any professional involved in John’s care such as GP, Social Worker, Speech and Language Therapist (SALT)</a:t>
          </a:r>
          <a:endParaRPr lang="en-US" dirty="0"/>
        </a:p>
      </dgm:t>
    </dgm:pt>
    <dgm:pt modelId="{3B472901-EE15-4064-923B-24F58A95BA96}" type="parTrans" cxnId="{FC8AD8E0-0ED9-4C2A-B7F6-D2F861230D6F}">
      <dgm:prSet/>
      <dgm:spPr/>
      <dgm:t>
        <a:bodyPr/>
        <a:lstStyle/>
        <a:p>
          <a:endParaRPr lang="en-US"/>
        </a:p>
      </dgm:t>
    </dgm:pt>
    <dgm:pt modelId="{30DC36CA-85E6-4DE2-AA6F-0B7368A46C0A}" type="sibTrans" cxnId="{FC8AD8E0-0ED9-4C2A-B7F6-D2F861230D6F}">
      <dgm:prSet/>
      <dgm:spPr/>
      <dgm:t>
        <a:bodyPr/>
        <a:lstStyle/>
        <a:p>
          <a:endParaRPr lang="en-US"/>
        </a:p>
      </dgm:t>
    </dgm:pt>
    <dgm:pt modelId="{EC2ACB2E-A0EB-407D-9208-8AFDFF7D1A7D}" type="pres">
      <dgm:prSet presAssocID="{20D00E3F-7488-4F40-958A-459D10B3410F}" presName="linear" presStyleCnt="0">
        <dgm:presLayoutVars>
          <dgm:dir/>
          <dgm:animLvl val="lvl"/>
          <dgm:resizeHandles val="exact"/>
        </dgm:presLayoutVars>
      </dgm:prSet>
      <dgm:spPr/>
    </dgm:pt>
    <dgm:pt modelId="{C12A5809-787F-4B5D-9DEF-665A508DDECB}" type="pres">
      <dgm:prSet presAssocID="{6D6C7F67-CB0F-4ED7-BE44-CBB8B0822F1A}" presName="parentLin" presStyleCnt="0"/>
      <dgm:spPr/>
    </dgm:pt>
    <dgm:pt modelId="{1BF32890-3882-48D4-91AE-4F3BFFEF52A6}" type="pres">
      <dgm:prSet presAssocID="{6D6C7F67-CB0F-4ED7-BE44-CBB8B0822F1A}" presName="parentLeftMargin" presStyleLbl="node1" presStyleIdx="0" presStyleCnt="2"/>
      <dgm:spPr/>
    </dgm:pt>
    <dgm:pt modelId="{AABEF4A5-9FD3-4244-A811-9150F04B183C}" type="pres">
      <dgm:prSet presAssocID="{6D6C7F67-CB0F-4ED7-BE44-CBB8B0822F1A}" presName="parentText" presStyleLbl="node1" presStyleIdx="0" presStyleCnt="2">
        <dgm:presLayoutVars>
          <dgm:chMax val="0"/>
          <dgm:bulletEnabled val="1"/>
        </dgm:presLayoutVars>
      </dgm:prSet>
      <dgm:spPr/>
    </dgm:pt>
    <dgm:pt modelId="{02A73698-1066-4EBA-99B0-7AFAE9359A8B}" type="pres">
      <dgm:prSet presAssocID="{6D6C7F67-CB0F-4ED7-BE44-CBB8B0822F1A}" presName="negativeSpace" presStyleCnt="0"/>
      <dgm:spPr/>
    </dgm:pt>
    <dgm:pt modelId="{4CE5A061-C8C8-4A21-98E8-BEFB44F50937}" type="pres">
      <dgm:prSet presAssocID="{6D6C7F67-CB0F-4ED7-BE44-CBB8B0822F1A}" presName="childText" presStyleLbl="conFgAcc1" presStyleIdx="0" presStyleCnt="2">
        <dgm:presLayoutVars>
          <dgm:bulletEnabled val="1"/>
        </dgm:presLayoutVars>
      </dgm:prSet>
      <dgm:spPr/>
    </dgm:pt>
    <dgm:pt modelId="{6839ADB7-A3F4-446E-8BC8-86234BE29A9C}" type="pres">
      <dgm:prSet presAssocID="{806BF2B6-2C6F-4BC9-9E31-D0921B2EDDCA}" presName="spaceBetweenRectangles" presStyleCnt="0"/>
      <dgm:spPr/>
    </dgm:pt>
    <dgm:pt modelId="{C1C697EE-AFF4-4C82-BED4-C63D78553E19}" type="pres">
      <dgm:prSet presAssocID="{E230F820-70FA-4CE1-BD27-A960C1EAB534}" presName="parentLin" presStyleCnt="0"/>
      <dgm:spPr/>
    </dgm:pt>
    <dgm:pt modelId="{51DC68E5-8AB1-4C00-A284-1D6910100A24}" type="pres">
      <dgm:prSet presAssocID="{E230F820-70FA-4CE1-BD27-A960C1EAB534}" presName="parentLeftMargin" presStyleLbl="node1" presStyleIdx="0" presStyleCnt="2"/>
      <dgm:spPr/>
    </dgm:pt>
    <dgm:pt modelId="{BD3A4406-B0B9-4003-BC11-A2081859091C}" type="pres">
      <dgm:prSet presAssocID="{E230F820-70FA-4CE1-BD27-A960C1EAB534}" presName="parentText" presStyleLbl="node1" presStyleIdx="1" presStyleCnt="2">
        <dgm:presLayoutVars>
          <dgm:chMax val="0"/>
          <dgm:bulletEnabled val="1"/>
        </dgm:presLayoutVars>
      </dgm:prSet>
      <dgm:spPr/>
    </dgm:pt>
    <dgm:pt modelId="{CF32C578-E848-4F6D-86CB-E20DC41EB0CB}" type="pres">
      <dgm:prSet presAssocID="{E230F820-70FA-4CE1-BD27-A960C1EAB534}" presName="negativeSpace" presStyleCnt="0"/>
      <dgm:spPr/>
    </dgm:pt>
    <dgm:pt modelId="{A31234EB-7374-4CF1-B080-7EF7A3C86FE2}" type="pres">
      <dgm:prSet presAssocID="{E230F820-70FA-4CE1-BD27-A960C1EAB534}" presName="childText" presStyleLbl="conFgAcc1" presStyleIdx="1" presStyleCnt="2">
        <dgm:presLayoutVars>
          <dgm:bulletEnabled val="1"/>
        </dgm:presLayoutVars>
      </dgm:prSet>
      <dgm:spPr/>
    </dgm:pt>
  </dgm:ptLst>
  <dgm:cxnLst>
    <dgm:cxn modelId="{959AC701-2A48-4DA9-94D0-B3E3D63A52D7}" srcId="{6D6C7F67-CB0F-4ED7-BE44-CBB8B0822F1A}" destId="{976A2C30-B5FA-4A3A-A3F0-AF6F34A4E534}" srcOrd="1" destOrd="0" parTransId="{7C98B90D-CBA1-4FB4-A8F5-3A9C23C7FB62}" sibTransId="{BC0C5041-877C-4946-A2E0-C32E9D325182}"/>
    <dgm:cxn modelId="{EE4FB20B-E7F0-438B-ADD6-BEB223B0DC8F}" type="presOf" srcId="{6D6C7F67-CB0F-4ED7-BE44-CBB8B0822F1A}" destId="{1BF32890-3882-48D4-91AE-4F3BFFEF52A6}" srcOrd="0" destOrd="0" presId="urn:microsoft.com/office/officeart/2005/8/layout/list1"/>
    <dgm:cxn modelId="{547CC819-7FD2-49D8-A374-A9F512C87194}" srcId="{E230F820-70FA-4CE1-BD27-A960C1EAB534}" destId="{23320FFB-93F9-4B83-BD5D-EC54783D3053}" srcOrd="0" destOrd="0" parTransId="{98EC2537-402B-4B02-88AD-654D71E56FC3}" sibTransId="{C53E3E51-9B4F-45F5-87A8-C139EB7FD5B3}"/>
    <dgm:cxn modelId="{D9F9681C-14AE-4FCB-8EB4-31F02111A4F4}" srcId="{6D6C7F67-CB0F-4ED7-BE44-CBB8B0822F1A}" destId="{05D1DC4D-5F41-4F42-8967-FDA1631E3096}" srcOrd="2" destOrd="0" parTransId="{A09CED6C-61DE-4C05-AD72-0FE7441F97C2}" sibTransId="{0AC21C0B-3097-4B99-913A-18FE7F457FEA}"/>
    <dgm:cxn modelId="{5A94F923-D130-410D-849C-1F3A15CB2C18}" type="presOf" srcId="{20D00E3F-7488-4F40-958A-459D10B3410F}" destId="{EC2ACB2E-A0EB-407D-9208-8AFDFF7D1A7D}" srcOrd="0" destOrd="0" presId="urn:microsoft.com/office/officeart/2005/8/layout/list1"/>
    <dgm:cxn modelId="{6B33BF5E-3863-4415-A0E0-DA91E4BBC1F8}" type="presOf" srcId="{05D1DC4D-5F41-4F42-8967-FDA1631E3096}" destId="{4CE5A061-C8C8-4A21-98E8-BEFB44F50937}" srcOrd="0" destOrd="2" presId="urn:microsoft.com/office/officeart/2005/8/layout/list1"/>
    <dgm:cxn modelId="{88C16D46-B54A-42A1-81A6-D9CDAB025568}" type="presOf" srcId="{976A2C30-B5FA-4A3A-A3F0-AF6F34A4E534}" destId="{4CE5A061-C8C8-4A21-98E8-BEFB44F50937}" srcOrd="0" destOrd="1" presId="urn:microsoft.com/office/officeart/2005/8/layout/list1"/>
    <dgm:cxn modelId="{6843FB46-03B6-4F1B-8C22-2FBBEB611C6E}" type="presOf" srcId="{E230F820-70FA-4CE1-BD27-A960C1EAB534}" destId="{BD3A4406-B0B9-4003-BC11-A2081859091C}" srcOrd="1" destOrd="0" presId="urn:microsoft.com/office/officeart/2005/8/layout/list1"/>
    <dgm:cxn modelId="{B2DCD971-65C7-495E-B082-1AA1A02E0436}" srcId="{20D00E3F-7488-4F40-958A-459D10B3410F}" destId="{E230F820-70FA-4CE1-BD27-A960C1EAB534}" srcOrd="1" destOrd="0" parTransId="{84CA2E14-B422-4BAC-96FB-B35A4193F075}" sibTransId="{55F07F28-4F05-4C6E-9AB2-07AA5DCAC88C}"/>
    <dgm:cxn modelId="{71077856-72AA-4339-A251-A224F4D7F4F4}" srcId="{E230F820-70FA-4CE1-BD27-A960C1EAB534}" destId="{4A8B5EBD-0D4A-48C1-BE83-624BD19DB17C}" srcOrd="1" destOrd="0" parTransId="{EC44C6D1-E994-40B9-A1BF-070C08F02CDA}" sibTransId="{D6B47909-B3C1-4C0A-8536-733420C488F6}"/>
    <dgm:cxn modelId="{5A1D7A57-48EC-497A-8B78-AEB42B83472C}" type="presOf" srcId="{E230F820-70FA-4CE1-BD27-A960C1EAB534}" destId="{51DC68E5-8AB1-4C00-A284-1D6910100A24}" srcOrd="0" destOrd="0" presId="urn:microsoft.com/office/officeart/2005/8/layout/list1"/>
    <dgm:cxn modelId="{FE0EA982-3730-4BFA-928E-06947F96BA28}" srcId="{6D6C7F67-CB0F-4ED7-BE44-CBB8B0822F1A}" destId="{AAE2435C-B0DE-4B2A-B68B-0EDB570C082B}" srcOrd="0" destOrd="0" parTransId="{DE6D0D9E-EDBF-4C13-85D0-0FD7C8EFE763}" sibTransId="{5418BED9-EAB1-4225-8364-DC8D412D3452}"/>
    <dgm:cxn modelId="{C131549F-02B6-4B4D-9743-6B11E5FE13D8}" type="presOf" srcId="{4A8B5EBD-0D4A-48C1-BE83-624BD19DB17C}" destId="{A31234EB-7374-4CF1-B080-7EF7A3C86FE2}" srcOrd="0" destOrd="1" presId="urn:microsoft.com/office/officeart/2005/8/layout/list1"/>
    <dgm:cxn modelId="{B5FDD5A1-0DF7-4E03-8CF9-8CE3553F50A4}" srcId="{20D00E3F-7488-4F40-958A-459D10B3410F}" destId="{6D6C7F67-CB0F-4ED7-BE44-CBB8B0822F1A}" srcOrd="0" destOrd="0" parTransId="{56A5285E-A738-4E87-9EED-FEBEC47AEAED}" sibTransId="{806BF2B6-2C6F-4BC9-9E31-D0921B2EDDCA}"/>
    <dgm:cxn modelId="{ADEA30C9-6D55-409D-BAC5-F8169C5D5C42}" type="presOf" srcId="{4F26B735-0E7C-46FF-B95F-9547F1A37041}" destId="{A31234EB-7374-4CF1-B080-7EF7A3C86FE2}" srcOrd="0" destOrd="2" presId="urn:microsoft.com/office/officeart/2005/8/layout/list1"/>
    <dgm:cxn modelId="{A79B6DCA-8276-4B62-9F24-60B4D63A8C53}" type="presOf" srcId="{23320FFB-93F9-4B83-BD5D-EC54783D3053}" destId="{A31234EB-7374-4CF1-B080-7EF7A3C86FE2}" srcOrd="0" destOrd="0" presId="urn:microsoft.com/office/officeart/2005/8/layout/list1"/>
    <dgm:cxn modelId="{9DE051CB-3F32-4D34-A842-7DBA40B36419}" type="presOf" srcId="{AAE2435C-B0DE-4B2A-B68B-0EDB570C082B}" destId="{4CE5A061-C8C8-4A21-98E8-BEFB44F50937}" srcOrd="0" destOrd="0" presId="urn:microsoft.com/office/officeart/2005/8/layout/list1"/>
    <dgm:cxn modelId="{462F32D7-BE00-481B-8249-7AD44B192CAD}" type="presOf" srcId="{6D6C7F67-CB0F-4ED7-BE44-CBB8B0822F1A}" destId="{AABEF4A5-9FD3-4244-A811-9150F04B183C}" srcOrd="1" destOrd="0" presId="urn:microsoft.com/office/officeart/2005/8/layout/list1"/>
    <dgm:cxn modelId="{FC8AD8E0-0ED9-4C2A-B7F6-D2F861230D6F}" srcId="{E230F820-70FA-4CE1-BD27-A960C1EAB534}" destId="{4F26B735-0E7C-46FF-B95F-9547F1A37041}" srcOrd="2" destOrd="0" parTransId="{3B472901-EE15-4064-923B-24F58A95BA96}" sibTransId="{30DC36CA-85E6-4DE2-AA6F-0B7368A46C0A}"/>
    <dgm:cxn modelId="{726D4E96-5B4A-455A-BA42-BEFBF47D22DD}" type="presParOf" srcId="{EC2ACB2E-A0EB-407D-9208-8AFDFF7D1A7D}" destId="{C12A5809-787F-4B5D-9DEF-665A508DDECB}" srcOrd="0" destOrd="0" presId="urn:microsoft.com/office/officeart/2005/8/layout/list1"/>
    <dgm:cxn modelId="{1763DEEA-C24F-4A18-843D-2C0E69DE8EAC}" type="presParOf" srcId="{C12A5809-787F-4B5D-9DEF-665A508DDECB}" destId="{1BF32890-3882-48D4-91AE-4F3BFFEF52A6}" srcOrd="0" destOrd="0" presId="urn:microsoft.com/office/officeart/2005/8/layout/list1"/>
    <dgm:cxn modelId="{18ABB1D2-4594-434C-B847-83924F3C1BE0}" type="presParOf" srcId="{C12A5809-787F-4B5D-9DEF-665A508DDECB}" destId="{AABEF4A5-9FD3-4244-A811-9150F04B183C}" srcOrd="1" destOrd="0" presId="urn:microsoft.com/office/officeart/2005/8/layout/list1"/>
    <dgm:cxn modelId="{DA289253-44DF-4FB3-8654-D4FB93323B50}" type="presParOf" srcId="{EC2ACB2E-A0EB-407D-9208-8AFDFF7D1A7D}" destId="{02A73698-1066-4EBA-99B0-7AFAE9359A8B}" srcOrd="1" destOrd="0" presId="urn:microsoft.com/office/officeart/2005/8/layout/list1"/>
    <dgm:cxn modelId="{D8E20764-0966-46FC-B99C-390787D040F4}" type="presParOf" srcId="{EC2ACB2E-A0EB-407D-9208-8AFDFF7D1A7D}" destId="{4CE5A061-C8C8-4A21-98E8-BEFB44F50937}" srcOrd="2" destOrd="0" presId="urn:microsoft.com/office/officeart/2005/8/layout/list1"/>
    <dgm:cxn modelId="{094CD8F6-EE99-49F3-B6F0-996733EA10DE}" type="presParOf" srcId="{EC2ACB2E-A0EB-407D-9208-8AFDFF7D1A7D}" destId="{6839ADB7-A3F4-446E-8BC8-86234BE29A9C}" srcOrd="3" destOrd="0" presId="urn:microsoft.com/office/officeart/2005/8/layout/list1"/>
    <dgm:cxn modelId="{936A1AC7-83E9-4C87-82B3-AB797F4ABD41}" type="presParOf" srcId="{EC2ACB2E-A0EB-407D-9208-8AFDFF7D1A7D}" destId="{C1C697EE-AFF4-4C82-BED4-C63D78553E19}" srcOrd="4" destOrd="0" presId="urn:microsoft.com/office/officeart/2005/8/layout/list1"/>
    <dgm:cxn modelId="{71FFE9C9-64C7-46DA-8814-250E74B49DD7}" type="presParOf" srcId="{C1C697EE-AFF4-4C82-BED4-C63D78553E19}" destId="{51DC68E5-8AB1-4C00-A284-1D6910100A24}" srcOrd="0" destOrd="0" presId="urn:microsoft.com/office/officeart/2005/8/layout/list1"/>
    <dgm:cxn modelId="{8B2650A3-2B6C-4621-A681-B86596D69830}" type="presParOf" srcId="{C1C697EE-AFF4-4C82-BED4-C63D78553E19}" destId="{BD3A4406-B0B9-4003-BC11-A2081859091C}" srcOrd="1" destOrd="0" presId="urn:microsoft.com/office/officeart/2005/8/layout/list1"/>
    <dgm:cxn modelId="{A84F551D-868B-4302-A6CC-3D33430B6564}" type="presParOf" srcId="{EC2ACB2E-A0EB-407D-9208-8AFDFF7D1A7D}" destId="{CF32C578-E848-4F6D-86CB-E20DC41EB0CB}" srcOrd="5" destOrd="0" presId="urn:microsoft.com/office/officeart/2005/8/layout/list1"/>
    <dgm:cxn modelId="{4762A4AE-313D-42F6-9D9F-B99E0BF23267}" type="presParOf" srcId="{EC2ACB2E-A0EB-407D-9208-8AFDFF7D1A7D}" destId="{A31234EB-7374-4CF1-B080-7EF7A3C86FE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34BDBB-D8C1-4811-AA1D-E6ED4788DB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D34C247-6C19-45F2-93FC-D9F4E9E89ED4}">
      <dgm:prSet custT="1"/>
      <dgm:spPr/>
      <dgm:t>
        <a:bodyPr/>
        <a:lstStyle/>
        <a:p>
          <a:r>
            <a:rPr lang="en-GB" sz="2800" dirty="0">
              <a:hlinkClick xmlns:r="http://schemas.openxmlformats.org/officeDocument/2006/relationships" r:id="rId1"/>
            </a:rPr>
            <a:t>Multi Agency Policy and Procedures</a:t>
          </a:r>
          <a:endParaRPr lang="en-US" sz="2800" dirty="0"/>
        </a:p>
      </dgm:t>
    </dgm:pt>
    <dgm:pt modelId="{72477027-880D-407F-A43C-BA124FD45C9D}" type="parTrans" cxnId="{BC923BA5-7B04-4A48-97AA-672F74874FFC}">
      <dgm:prSet/>
      <dgm:spPr/>
      <dgm:t>
        <a:bodyPr/>
        <a:lstStyle/>
        <a:p>
          <a:endParaRPr lang="en-US"/>
        </a:p>
      </dgm:t>
    </dgm:pt>
    <dgm:pt modelId="{288F1774-87E9-414D-98D1-C0125069BBE3}" type="sibTrans" cxnId="{BC923BA5-7B04-4A48-97AA-672F74874FFC}">
      <dgm:prSet/>
      <dgm:spPr/>
      <dgm:t>
        <a:bodyPr/>
        <a:lstStyle/>
        <a:p>
          <a:endParaRPr lang="en-US"/>
        </a:p>
      </dgm:t>
    </dgm:pt>
    <dgm:pt modelId="{02FFBAE5-6371-4E9D-82B0-A8BD31D9BF57}">
      <dgm:prSet custT="1"/>
      <dgm:spPr/>
      <dgm:t>
        <a:bodyPr/>
        <a:lstStyle/>
        <a:p>
          <a:r>
            <a:rPr lang="en-GB" sz="2800" dirty="0">
              <a:hlinkClick xmlns:r="http://schemas.openxmlformats.org/officeDocument/2006/relationships" r:id="rId2"/>
            </a:rPr>
            <a:t>Types of Abuse or Neglect</a:t>
          </a:r>
          <a:endParaRPr lang="en-US" sz="2800" dirty="0"/>
        </a:p>
      </dgm:t>
    </dgm:pt>
    <dgm:pt modelId="{FE3C66F4-3420-4486-AF91-86BAD0CC7BD1}" type="parTrans" cxnId="{AAF4516F-7769-4438-B028-28741E115FDC}">
      <dgm:prSet/>
      <dgm:spPr/>
      <dgm:t>
        <a:bodyPr/>
        <a:lstStyle/>
        <a:p>
          <a:endParaRPr lang="en-US"/>
        </a:p>
      </dgm:t>
    </dgm:pt>
    <dgm:pt modelId="{3C23AF31-E0FC-4A7B-A1F5-0C1DAE562F67}" type="sibTrans" cxnId="{AAF4516F-7769-4438-B028-28741E115FDC}">
      <dgm:prSet/>
      <dgm:spPr/>
      <dgm:t>
        <a:bodyPr/>
        <a:lstStyle/>
        <a:p>
          <a:endParaRPr lang="en-US"/>
        </a:p>
      </dgm:t>
    </dgm:pt>
    <dgm:pt modelId="{C17AF61D-B906-4EDC-BA8B-1DD83D1AF57D}">
      <dgm:prSet custT="1"/>
      <dgm:spPr/>
      <dgm:t>
        <a:bodyPr/>
        <a:lstStyle/>
        <a:p>
          <a:r>
            <a:rPr lang="en-GB" sz="2800" dirty="0">
              <a:hlinkClick xmlns:r="http://schemas.openxmlformats.org/officeDocument/2006/relationships" r:id="rId3"/>
            </a:rPr>
            <a:t>Criminal Exploitation of Adults</a:t>
          </a:r>
          <a:endParaRPr lang="en-US" sz="2800" dirty="0"/>
        </a:p>
      </dgm:t>
    </dgm:pt>
    <dgm:pt modelId="{A806072F-0018-4C53-A6FF-B0A1789946AE}" type="parTrans" cxnId="{ADA14E37-252E-4488-BE33-868C292E17DB}">
      <dgm:prSet/>
      <dgm:spPr/>
      <dgm:t>
        <a:bodyPr/>
        <a:lstStyle/>
        <a:p>
          <a:endParaRPr lang="en-US"/>
        </a:p>
      </dgm:t>
    </dgm:pt>
    <dgm:pt modelId="{B4ABD264-0682-4416-A224-B2F9E356027B}" type="sibTrans" cxnId="{ADA14E37-252E-4488-BE33-868C292E17DB}">
      <dgm:prSet/>
      <dgm:spPr/>
      <dgm:t>
        <a:bodyPr/>
        <a:lstStyle/>
        <a:p>
          <a:endParaRPr lang="en-US"/>
        </a:p>
      </dgm:t>
    </dgm:pt>
    <dgm:pt modelId="{C06229BF-FF89-4ED4-BBC6-7854B1FE2782}">
      <dgm:prSet custT="1"/>
      <dgm:spPr/>
      <dgm:t>
        <a:bodyPr/>
        <a:lstStyle/>
        <a:p>
          <a:r>
            <a:rPr lang="en-GB" sz="2800">
              <a:hlinkClick xmlns:r="http://schemas.openxmlformats.org/officeDocument/2006/relationships" r:id="rId4"/>
            </a:rPr>
            <a:t>Modern Slavery</a:t>
          </a:r>
          <a:endParaRPr lang="en-US" sz="2800"/>
        </a:p>
      </dgm:t>
    </dgm:pt>
    <dgm:pt modelId="{CB7679B1-BA04-404B-AB43-8067CECA45BE}" type="parTrans" cxnId="{A905F353-5949-4F09-984B-47FCF7B83070}">
      <dgm:prSet/>
      <dgm:spPr/>
      <dgm:t>
        <a:bodyPr/>
        <a:lstStyle/>
        <a:p>
          <a:endParaRPr lang="en-US"/>
        </a:p>
      </dgm:t>
    </dgm:pt>
    <dgm:pt modelId="{ADD8F6E1-6E85-4B65-8FA1-444AD85485A7}" type="sibTrans" cxnId="{A905F353-5949-4F09-984B-47FCF7B83070}">
      <dgm:prSet/>
      <dgm:spPr/>
      <dgm:t>
        <a:bodyPr/>
        <a:lstStyle/>
        <a:p>
          <a:endParaRPr lang="en-US"/>
        </a:p>
      </dgm:t>
    </dgm:pt>
    <dgm:pt modelId="{822CFD69-5F11-431B-93D6-443ADCD1833B}">
      <dgm:prSet custT="1"/>
      <dgm:spPr/>
      <dgm:t>
        <a:bodyPr/>
        <a:lstStyle/>
        <a:p>
          <a:r>
            <a:rPr lang="en-GB" sz="2800" dirty="0">
              <a:hlinkClick xmlns:r="http://schemas.openxmlformats.org/officeDocument/2006/relationships" r:id="rId5"/>
            </a:rPr>
            <a:t>Domestic Abuse</a:t>
          </a:r>
          <a:endParaRPr lang="en-US" sz="2800" dirty="0"/>
        </a:p>
      </dgm:t>
    </dgm:pt>
    <dgm:pt modelId="{C12DCFC5-FDBC-4447-BE4A-E17A7205296F}" type="parTrans" cxnId="{B025FFB7-5C07-4624-932C-1548DDDA0340}">
      <dgm:prSet/>
      <dgm:spPr/>
      <dgm:t>
        <a:bodyPr/>
        <a:lstStyle/>
        <a:p>
          <a:endParaRPr lang="en-US"/>
        </a:p>
      </dgm:t>
    </dgm:pt>
    <dgm:pt modelId="{FA79641B-79CD-48F9-B88F-C6DDB5BEFCCC}" type="sibTrans" cxnId="{B025FFB7-5C07-4624-932C-1548DDDA0340}">
      <dgm:prSet/>
      <dgm:spPr/>
      <dgm:t>
        <a:bodyPr/>
        <a:lstStyle/>
        <a:p>
          <a:endParaRPr lang="en-US"/>
        </a:p>
      </dgm:t>
    </dgm:pt>
    <dgm:pt modelId="{D44400B3-DB70-42BC-AA3A-6EF6EC17B647}">
      <dgm:prSet custT="1"/>
      <dgm:spPr/>
      <dgm:t>
        <a:bodyPr/>
        <a:lstStyle/>
        <a:p>
          <a:r>
            <a:rPr lang="en-GB" sz="2800" dirty="0">
              <a:hlinkClick xmlns:r="http://schemas.openxmlformats.org/officeDocument/2006/relationships" r:id="rId6"/>
            </a:rPr>
            <a:t>Mental Capacity Act</a:t>
          </a:r>
          <a:endParaRPr lang="en-US" sz="2800" dirty="0"/>
        </a:p>
      </dgm:t>
    </dgm:pt>
    <dgm:pt modelId="{FF8403EE-F29C-46A4-A65E-8B73D7120EDE}" type="parTrans" cxnId="{8D53F746-2693-4D73-A458-AEA1B9B81C0F}">
      <dgm:prSet/>
      <dgm:spPr/>
      <dgm:t>
        <a:bodyPr/>
        <a:lstStyle/>
        <a:p>
          <a:endParaRPr lang="en-US"/>
        </a:p>
      </dgm:t>
    </dgm:pt>
    <dgm:pt modelId="{C10CDF64-90C0-4779-82C5-3C3507D3FC75}" type="sibTrans" cxnId="{8D53F746-2693-4D73-A458-AEA1B9B81C0F}">
      <dgm:prSet/>
      <dgm:spPr/>
      <dgm:t>
        <a:bodyPr/>
        <a:lstStyle/>
        <a:p>
          <a:endParaRPr lang="en-US"/>
        </a:p>
      </dgm:t>
    </dgm:pt>
    <dgm:pt modelId="{4EAAE1B2-2585-4811-8895-626778FC632B}">
      <dgm:prSet custT="1"/>
      <dgm:spPr/>
      <dgm:t>
        <a:bodyPr/>
        <a:lstStyle/>
        <a:p>
          <a:r>
            <a:rPr lang="en-GB" sz="2800" dirty="0">
              <a:hlinkClick xmlns:r="http://schemas.openxmlformats.org/officeDocument/2006/relationships" r:id="rId7"/>
            </a:rPr>
            <a:t>Thresholds</a:t>
          </a:r>
          <a:endParaRPr lang="en-US" sz="3300" dirty="0"/>
        </a:p>
      </dgm:t>
    </dgm:pt>
    <dgm:pt modelId="{B9242459-9441-4A1B-ABCE-B8A3CEC77587}" type="parTrans" cxnId="{BF90B6FC-1C2E-401D-A7E1-98A3C10C87C4}">
      <dgm:prSet/>
      <dgm:spPr/>
      <dgm:t>
        <a:bodyPr/>
        <a:lstStyle/>
        <a:p>
          <a:endParaRPr lang="en-US"/>
        </a:p>
      </dgm:t>
    </dgm:pt>
    <dgm:pt modelId="{C19305E2-02AD-4C03-9946-23988F7C7BC9}" type="sibTrans" cxnId="{BF90B6FC-1C2E-401D-A7E1-98A3C10C87C4}">
      <dgm:prSet/>
      <dgm:spPr/>
      <dgm:t>
        <a:bodyPr/>
        <a:lstStyle/>
        <a:p>
          <a:endParaRPr lang="en-US"/>
        </a:p>
      </dgm:t>
    </dgm:pt>
    <dgm:pt modelId="{87320D79-D91E-4B0F-A2E4-EDE8B416DAD0}" type="pres">
      <dgm:prSet presAssocID="{1D34BDBB-D8C1-4811-AA1D-E6ED4788DB97}" presName="vert0" presStyleCnt="0">
        <dgm:presLayoutVars>
          <dgm:dir/>
          <dgm:animOne val="branch"/>
          <dgm:animLvl val="lvl"/>
        </dgm:presLayoutVars>
      </dgm:prSet>
      <dgm:spPr/>
    </dgm:pt>
    <dgm:pt modelId="{95DBA493-1FAC-4C4E-9282-8FB355CEE1C8}" type="pres">
      <dgm:prSet presAssocID="{DD34C247-6C19-45F2-93FC-D9F4E9E89ED4}" presName="thickLine" presStyleLbl="alignNode1" presStyleIdx="0" presStyleCnt="7"/>
      <dgm:spPr/>
    </dgm:pt>
    <dgm:pt modelId="{E1E328DC-A964-4932-B4D1-B6A0D7DF008D}" type="pres">
      <dgm:prSet presAssocID="{DD34C247-6C19-45F2-93FC-D9F4E9E89ED4}" presName="horz1" presStyleCnt="0"/>
      <dgm:spPr/>
    </dgm:pt>
    <dgm:pt modelId="{8CA18AFC-FD62-4952-94B1-EA9E584E283C}" type="pres">
      <dgm:prSet presAssocID="{DD34C247-6C19-45F2-93FC-D9F4E9E89ED4}" presName="tx1" presStyleLbl="revTx" presStyleIdx="0" presStyleCnt="7"/>
      <dgm:spPr/>
    </dgm:pt>
    <dgm:pt modelId="{F9EE612B-14C2-41A2-9E9B-8CA93A2F9FBE}" type="pres">
      <dgm:prSet presAssocID="{DD34C247-6C19-45F2-93FC-D9F4E9E89ED4}" presName="vert1" presStyleCnt="0"/>
      <dgm:spPr/>
    </dgm:pt>
    <dgm:pt modelId="{E659A4AF-60C1-4D85-AE9C-E3482A1C7EB2}" type="pres">
      <dgm:prSet presAssocID="{02FFBAE5-6371-4E9D-82B0-A8BD31D9BF57}" presName="thickLine" presStyleLbl="alignNode1" presStyleIdx="1" presStyleCnt="7"/>
      <dgm:spPr/>
    </dgm:pt>
    <dgm:pt modelId="{3CD60514-7201-40F9-8B6A-76C00D39A247}" type="pres">
      <dgm:prSet presAssocID="{02FFBAE5-6371-4E9D-82B0-A8BD31D9BF57}" presName="horz1" presStyleCnt="0"/>
      <dgm:spPr/>
    </dgm:pt>
    <dgm:pt modelId="{8BED8D0F-9E89-4085-A889-9A099138D20F}" type="pres">
      <dgm:prSet presAssocID="{02FFBAE5-6371-4E9D-82B0-A8BD31D9BF57}" presName="tx1" presStyleLbl="revTx" presStyleIdx="1" presStyleCnt="7"/>
      <dgm:spPr/>
    </dgm:pt>
    <dgm:pt modelId="{147A0C9E-A6C6-42B5-A9D1-DD616A84A59C}" type="pres">
      <dgm:prSet presAssocID="{02FFBAE5-6371-4E9D-82B0-A8BD31D9BF57}" presName="vert1" presStyleCnt="0"/>
      <dgm:spPr/>
    </dgm:pt>
    <dgm:pt modelId="{C09E1001-D93B-44CD-AC87-866844351C21}" type="pres">
      <dgm:prSet presAssocID="{C17AF61D-B906-4EDC-BA8B-1DD83D1AF57D}" presName="thickLine" presStyleLbl="alignNode1" presStyleIdx="2" presStyleCnt="7"/>
      <dgm:spPr/>
    </dgm:pt>
    <dgm:pt modelId="{9D5B287B-A692-47B2-AAC1-AD44C0068BB8}" type="pres">
      <dgm:prSet presAssocID="{C17AF61D-B906-4EDC-BA8B-1DD83D1AF57D}" presName="horz1" presStyleCnt="0"/>
      <dgm:spPr/>
    </dgm:pt>
    <dgm:pt modelId="{9B2F60F0-1B50-4F30-B55B-BA8476DC6317}" type="pres">
      <dgm:prSet presAssocID="{C17AF61D-B906-4EDC-BA8B-1DD83D1AF57D}" presName="tx1" presStyleLbl="revTx" presStyleIdx="2" presStyleCnt="7"/>
      <dgm:spPr/>
    </dgm:pt>
    <dgm:pt modelId="{D1204F49-CA29-41F0-AB2B-8E7E66D07427}" type="pres">
      <dgm:prSet presAssocID="{C17AF61D-B906-4EDC-BA8B-1DD83D1AF57D}" presName="vert1" presStyleCnt="0"/>
      <dgm:spPr/>
    </dgm:pt>
    <dgm:pt modelId="{F55205AF-280A-4661-9552-C3FF44ED759B}" type="pres">
      <dgm:prSet presAssocID="{C06229BF-FF89-4ED4-BBC6-7854B1FE2782}" presName="thickLine" presStyleLbl="alignNode1" presStyleIdx="3" presStyleCnt="7"/>
      <dgm:spPr/>
    </dgm:pt>
    <dgm:pt modelId="{64D32618-92CA-405E-BEE5-7FFEC5CCAF78}" type="pres">
      <dgm:prSet presAssocID="{C06229BF-FF89-4ED4-BBC6-7854B1FE2782}" presName="horz1" presStyleCnt="0"/>
      <dgm:spPr/>
    </dgm:pt>
    <dgm:pt modelId="{ED8E41E8-2572-47F8-84C1-BD78F4BBD1FC}" type="pres">
      <dgm:prSet presAssocID="{C06229BF-FF89-4ED4-BBC6-7854B1FE2782}" presName="tx1" presStyleLbl="revTx" presStyleIdx="3" presStyleCnt="7"/>
      <dgm:spPr/>
    </dgm:pt>
    <dgm:pt modelId="{1DDA5F3A-9B30-4091-AB93-10DD41797438}" type="pres">
      <dgm:prSet presAssocID="{C06229BF-FF89-4ED4-BBC6-7854B1FE2782}" presName="vert1" presStyleCnt="0"/>
      <dgm:spPr/>
    </dgm:pt>
    <dgm:pt modelId="{D4816D99-950C-406F-ACA8-8B1893FCA67F}" type="pres">
      <dgm:prSet presAssocID="{822CFD69-5F11-431B-93D6-443ADCD1833B}" presName="thickLine" presStyleLbl="alignNode1" presStyleIdx="4" presStyleCnt="7"/>
      <dgm:spPr/>
    </dgm:pt>
    <dgm:pt modelId="{C7AEA483-3D3F-469C-A8AC-1672215363DD}" type="pres">
      <dgm:prSet presAssocID="{822CFD69-5F11-431B-93D6-443ADCD1833B}" presName="horz1" presStyleCnt="0"/>
      <dgm:spPr/>
    </dgm:pt>
    <dgm:pt modelId="{C96C198F-E387-45CB-B5C8-A2FB52430A59}" type="pres">
      <dgm:prSet presAssocID="{822CFD69-5F11-431B-93D6-443ADCD1833B}" presName="tx1" presStyleLbl="revTx" presStyleIdx="4" presStyleCnt="7"/>
      <dgm:spPr/>
    </dgm:pt>
    <dgm:pt modelId="{7551FF22-D51F-459B-87CD-51C242C510BD}" type="pres">
      <dgm:prSet presAssocID="{822CFD69-5F11-431B-93D6-443ADCD1833B}" presName="vert1" presStyleCnt="0"/>
      <dgm:spPr/>
    </dgm:pt>
    <dgm:pt modelId="{84D2FC59-7D2A-4496-9208-8754AC53C04A}" type="pres">
      <dgm:prSet presAssocID="{D44400B3-DB70-42BC-AA3A-6EF6EC17B647}" presName="thickLine" presStyleLbl="alignNode1" presStyleIdx="5" presStyleCnt="7"/>
      <dgm:spPr/>
    </dgm:pt>
    <dgm:pt modelId="{A483AD8C-9EB8-440C-BF33-B09370A539C3}" type="pres">
      <dgm:prSet presAssocID="{D44400B3-DB70-42BC-AA3A-6EF6EC17B647}" presName="horz1" presStyleCnt="0"/>
      <dgm:spPr/>
    </dgm:pt>
    <dgm:pt modelId="{A69EBBBF-1099-42D3-95B0-B30D7E771172}" type="pres">
      <dgm:prSet presAssocID="{D44400B3-DB70-42BC-AA3A-6EF6EC17B647}" presName="tx1" presStyleLbl="revTx" presStyleIdx="5" presStyleCnt="7"/>
      <dgm:spPr/>
    </dgm:pt>
    <dgm:pt modelId="{CA40F260-0ABE-4351-B2CA-C19F53156A7B}" type="pres">
      <dgm:prSet presAssocID="{D44400B3-DB70-42BC-AA3A-6EF6EC17B647}" presName="vert1" presStyleCnt="0"/>
      <dgm:spPr/>
    </dgm:pt>
    <dgm:pt modelId="{9CAD9E50-06AA-44EE-BDB8-143FF20C0414}" type="pres">
      <dgm:prSet presAssocID="{4EAAE1B2-2585-4811-8895-626778FC632B}" presName="thickLine" presStyleLbl="alignNode1" presStyleIdx="6" presStyleCnt="7"/>
      <dgm:spPr/>
    </dgm:pt>
    <dgm:pt modelId="{6409DA55-E72A-4A9E-8A40-6F369711B0C6}" type="pres">
      <dgm:prSet presAssocID="{4EAAE1B2-2585-4811-8895-626778FC632B}" presName="horz1" presStyleCnt="0"/>
      <dgm:spPr/>
    </dgm:pt>
    <dgm:pt modelId="{A8114D4B-F436-4563-A76E-155F36029D7D}" type="pres">
      <dgm:prSet presAssocID="{4EAAE1B2-2585-4811-8895-626778FC632B}" presName="tx1" presStyleLbl="revTx" presStyleIdx="6" presStyleCnt="7"/>
      <dgm:spPr/>
    </dgm:pt>
    <dgm:pt modelId="{A2557911-E207-4CF8-BAB3-721252A1FF4E}" type="pres">
      <dgm:prSet presAssocID="{4EAAE1B2-2585-4811-8895-626778FC632B}" presName="vert1" presStyleCnt="0"/>
      <dgm:spPr/>
    </dgm:pt>
  </dgm:ptLst>
  <dgm:cxnLst>
    <dgm:cxn modelId="{08967B27-8339-43F6-A5C0-8523FF79E1B3}" type="presOf" srcId="{02FFBAE5-6371-4E9D-82B0-A8BD31D9BF57}" destId="{8BED8D0F-9E89-4085-A889-9A099138D20F}" srcOrd="0" destOrd="0" presId="urn:microsoft.com/office/officeart/2008/layout/LinedList"/>
    <dgm:cxn modelId="{ADA14E37-252E-4488-BE33-868C292E17DB}" srcId="{1D34BDBB-D8C1-4811-AA1D-E6ED4788DB97}" destId="{C17AF61D-B906-4EDC-BA8B-1DD83D1AF57D}" srcOrd="2" destOrd="0" parTransId="{A806072F-0018-4C53-A6FF-B0A1789946AE}" sibTransId="{B4ABD264-0682-4416-A224-B2F9E356027B}"/>
    <dgm:cxn modelId="{8D53F746-2693-4D73-A458-AEA1B9B81C0F}" srcId="{1D34BDBB-D8C1-4811-AA1D-E6ED4788DB97}" destId="{D44400B3-DB70-42BC-AA3A-6EF6EC17B647}" srcOrd="5" destOrd="0" parTransId="{FF8403EE-F29C-46A4-A65E-8B73D7120EDE}" sibTransId="{C10CDF64-90C0-4779-82C5-3C3507D3FC75}"/>
    <dgm:cxn modelId="{AAF4516F-7769-4438-B028-28741E115FDC}" srcId="{1D34BDBB-D8C1-4811-AA1D-E6ED4788DB97}" destId="{02FFBAE5-6371-4E9D-82B0-A8BD31D9BF57}" srcOrd="1" destOrd="0" parTransId="{FE3C66F4-3420-4486-AF91-86BAD0CC7BD1}" sibTransId="{3C23AF31-E0FC-4A7B-A1F5-0C1DAE562F67}"/>
    <dgm:cxn modelId="{15E5724F-0A62-48D9-A18E-F7CBC498E78D}" type="presOf" srcId="{822CFD69-5F11-431B-93D6-443ADCD1833B}" destId="{C96C198F-E387-45CB-B5C8-A2FB52430A59}" srcOrd="0" destOrd="0" presId="urn:microsoft.com/office/officeart/2008/layout/LinedList"/>
    <dgm:cxn modelId="{F6832F51-5DAC-43E9-AC0F-11053A280629}" type="presOf" srcId="{C17AF61D-B906-4EDC-BA8B-1DD83D1AF57D}" destId="{9B2F60F0-1B50-4F30-B55B-BA8476DC6317}" srcOrd="0" destOrd="0" presId="urn:microsoft.com/office/officeart/2008/layout/LinedList"/>
    <dgm:cxn modelId="{D6402752-2D5A-48AA-98C1-29809FDBB49E}" type="presOf" srcId="{DD34C247-6C19-45F2-93FC-D9F4E9E89ED4}" destId="{8CA18AFC-FD62-4952-94B1-EA9E584E283C}" srcOrd="0" destOrd="0" presId="urn:microsoft.com/office/officeart/2008/layout/LinedList"/>
    <dgm:cxn modelId="{A905F353-5949-4F09-984B-47FCF7B83070}" srcId="{1D34BDBB-D8C1-4811-AA1D-E6ED4788DB97}" destId="{C06229BF-FF89-4ED4-BBC6-7854B1FE2782}" srcOrd="3" destOrd="0" parTransId="{CB7679B1-BA04-404B-AB43-8067CECA45BE}" sibTransId="{ADD8F6E1-6E85-4B65-8FA1-444AD85485A7}"/>
    <dgm:cxn modelId="{B2557897-83E4-4A3A-A633-A2AEDDBD4269}" type="presOf" srcId="{D44400B3-DB70-42BC-AA3A-6EF6EC17B647}" destId="{A69EBBBF-1099-42D3-95B0-B30D7E771172}" srcOrd="0" destOrd="0" presId="urn:microsoft.com/office/officeart/2008/layout/LinedList"/>
    <dgm:cxn modelId="{BC923BA5-7B04-4A48-97AA-672F74874FFC}" srcId="{1D34BDBB-D8C1-4811-AA1D-E6ED4788DB97}" destId="{DD34C247-6C19-45F2-93FC-D9F4E9E89ED4}" srcOrd="0" destOrd="0" parTransId="{72477027-880D-407F-A43C-BA124FD45C9D}" sibTransId="{288F1774-87E9-414D-98D1-C0125069BBE3}"/>
    <dgm:cxn modelId="{C1EF74AA-4517-4BA5-A4EC-6EEFBBB44CEC}" type="presOf" srcId="{4EAAE1B2-2585-4811-8895-626778FC632B}" destId="{A8114D4B-F436-4563-A76E-155F36029D7D}" srcOrd="0" destOrd="0" presId="urn:microsoft.com/office/officeart/2008/layout/LinedList"/>
    <dgm:cxn modelId="{72CF4FAD-BB29-4BA6-A83D-AB6DC0583FC8}" type="presOf" srcId="{C06229BF-FF89-4ED4-BBC6-7854B1FE2782}" destId="{ED8E41E8-2572-47F8-84C1-BD78F4BBD1FC}" srcOrd="0" destOrd="0" presId="urn:microsoft.com/office/officeart/2008/layout/LinedList"/>
    <dgm:cxn modelId="{180B1BAF-6772-4199-8AE9-4A3718C1764D}" type="presOf" srcId="{1D34BDBB-D8C1-4811-AA1D-E6ED4788DB97}" destId="{87320D79-D91E-4B0F-A2E4-EDE8B416DAD0}" srcOrd="0" destOrd="0" presId="urn:microsoft.com/office/officeart/2008/layout/LinedList"/>
    <dgm:cxn modelId="{B025FFB7-5C07-4624-932C-1548DDDA0340}" srcId="{1D34BDBB-D8C1-4811-AA1D-E6ED4788DB97}" destId="{822CFD69-5F11-431B-93D6-443ADCD1833B}" srcOrd="4" destOrd="0" parTransId="{C12DCFC5-FDBC-4447-BE4A-E17A7205296F}" sibTransId="{FA79641B-79CD-48F9-B88F-C6DDB5BEFCCC}"/>
    <dgm:cxn modelId="{BF90B6FC-1C2E-401D-A7E1-98A3C10C87C4}" srcId="{1D34BDBB-D8C1-4811-AA1D-E6ED4788DB97}" destId="{4EAAE1B2-2585-4811-8895-626778FC632B}" srcOrd="6" destOrd="0" parTransId="{B9242459-9441-4A1B-ABCE-B8A3CEC77587}" sibTransId="{C19305E2-02AD-4C03-9946-23988F7C7BC9}"/>
    <dgm:cxn modelId="{53AF2D7F-0D26-409B-A7EF-4D9753D278F7}" type="presParOf" srcId="{87320D79-D91E-4B0F-A2E4-EDE8B416DAD0}" destId="{95DBA493-1FAC-4C4E-9282-8FB355CEE1C8}" srcOrd="0" destOrd="0" presId="urn:microsoft.com/office/officeart/2008/layout/LinedList"/>
    <dgm:cxn modelId="{D6C465EC-884A-4E0E-BEED-6C995BA49DF8}" type="presParOf" srcId="{87320D79-D91E-4B0F-A2E4-EDE8B416DAD0}" destId="{E1E328DC-A964-4932-B4D1-B6A0D7DF008D}" srcOrd="1" destOrd="0" presId="urn:microsoft.com/office/officeart/2008/layout/LinedList"/>
    <dgm:cxn modelId="{5EECA79F-60BC-485D-BFC2-6D548D6B3B75}" type="presParOf" srcId="{E1E328DC-A964-4932-B4D1-B6A0D7DF008D}" destId="{8CA18AFC-FD62-4952-94B1-EA9E584E283C}" srcOrd="0" destOrd="0" presId="urn:microsoft.com/office/officeart/2008/layout/LinedList"/>
    <dgm:cxn modelId="{70028201-56F7-45BF-9402-22C5333E920C}" type="presParOf" srcId="{E1E328DC-A964-4932-B4D1-B6A0D7DF008D}" destId="{F9EE612B-14C2-41A2-9E9B-8CA93A2F9FBE}" srcOrd="1" destOrd="0" presId="urn:microsoft.com/office/officeart/2008/layout/LinedList"/>
    <dgm:cxn modelId="{B0AEE88E-F241-4E30-8624-B073BA3D694D}" type="presParOf" srcId="{87320D79-D91E-4B0F-A2E4-EDE8B416DAD0}" destId="{E659A4AF-60C1-4D85-AE9C-E3482A1C7EB2}" srcOrd="2" destOrd="0" presId="urn:microsoft.com/office/officeart/2008/layout/LinedList"/>
    <dgm:cxn modelId="{1A48144C-E861-4A92-993F-0A940B1A24F4}" type="presParOf" srcId="{87320D79-D91E-4B0F-A2E4-EDE8B416DAD0}" destId="{3CD60514-7201-40F9-8B6A-76C00D39A247}" srcOrd="3" destOrd="0" presId="urn:microsoft.com/office/officeart/2008/layout/LinedList"/>
    <dgm:cxn modelId="{8B71D225-7BBF-4B6E-9A64-F5373E87E502}" type="presParOf" srcId="{3CD60514-7201-40F9-8B6A-76C00D39A247}" destId="{8BED8D0F-9E89-4085-A889-9A099138D20F}" srcOrd="0" destOrd="0" presId="urn:microsoft.com/office/officeart/2008/layout/LinedList"/>
    <dgm:cxn modelId="{C2BDEB5D-69E0-4631-8226-29FE67B438F5}" type="presParOf" srcId="{3CD60514-7201-40F9-8B6A-76C00D39A247}" destId="{147A0C9E-A6C6-42B5-A9D1-DD616A84A59C}" srcOrd="1" destOrd="0" presId="urn:microsoft.com/office/officeart/2008/layout/LinedList"/>
    <dgm:cxn modelId="{6060CE22-57D1-4277-B667-6197DE911E55}" type="presParOf" srcId="{87320D79-D91E-4B0F-A2E4-EDE8B416DAD0}" destId="{C09E1001-D93B-44CD-AC87-866844351C21}" srcOrd="4" destOrd="0" presId="urn:microsoft.com/office/officeart/2008/layout/LinedList"/>
    <dgm:cxn modelId="{11D55088-7691-4ABA-8145-C0A286416C9B}" type="presParOf" srcId="{87320D79-D91E-4B0F-A2E4-EDE8B416DAD0}" destId="{9D5B287B-A692-47B2-AAC1-AD44C0068BB8}" srcOrd="5" destOrd="0" presId="urn:microsoft.com/office/officeart/2008/layout/LinedList"/>
    <dgm:cxn modelId="{1D30D18B-A4D6-4279-AEF7-7C3C69307CBB}" type="presParOf" srcId="{9D5B287B-A692-47B2-AAC1-AD44C0068BB8}" destId="{9B2F60F0-1B50-4F30-B55B-BA8476DC6317}" srcOrd="0" destOrd="0" presId="urn:microsoft.com/office/officeart/2008/layout/LinedList"/>
    <dgm:cxn modelId="{07226F0E-B4F8-4F92-9864-4E846274B0CA}" type="presParOf" srcId="{9D5B287B-A692-47B2-AAC1-AD44C0068BB8}" destId="{D1204F49-CA29-41F0-AB2B-8E7E66D07427}" srcOrd="1" destOrd="0" presId="urn:microsoft.com/office/officeart/2008/layout/LinedList"/>
    <dgm:cxn modelId="{D678B964-5CDE-4CD2-940B-79789195461D}" type="presParOf" srcId="{87320D79-D91E-4B0F-A2E4-EDE8B416DAD0}" destId="{F55205AF-280A-4661-9552-C3FF44ED759B}" srcOrd="6" destOrd="0" presId="urn:microsoft.com/office/officeart/2008/layout/LinedList"/>
    <dgm:cxn modelId="{9798AB5B-1B57-4125-9EF1-28BEDAE9DCD3}" type="presParOf" srcId="{87320D79-D91E-4B0F-A2E4-EDE8B416DAD0}" destId="{64D32618-92CA-405E-BEE5-7FFEC5CCAF78}" srcOrd="7" destOrd="0" presId="urn:microsoft.com/office/officeart/2008/layout/LinedList"/>
    <dgm:cxn modelId="{21A8295A-4178-4E71-BC1F-7FD1250D25CB}" type="presParOf" srcId="{64D32618-92CA-405E-BEE5-7FFEC5CCAF78}" destId="{ED8E41E8-2572-47F8-84C1-BD78F4BBD1FC}" srcOrd="0" destOrd="0" presId="urn:microsoft.com/office/officeart/2008/layout/LinedList"/>
    <dgm:cxn modelId="{A1A83495-920C-48F7-83EB-7767BCDC0CCA}" type="presParOf" srcId="{64D32618-92CA-405E-BEE5-7FFEC5CCAF78}" destId="{1DDA5F3A-9B30-4091-AB93-10DD41797438}" srcOrd="1" destOrd="0" presId="urn:microsoft.com/office/officeart/2008/layout/LinedList"/>
    <dgm:cxn modelId="{5F700541-9D50-406F-8CCD-3FA7C66CD1A9}" type="presParOf" srcId="{87320D79-D91E-4B0F-A2E4-EDE8B416DAD0}" destId="{D4816D99-950C-406F-ACA8-8B1893FCA67F}" srcOrd="8" destOrd="0" presId="urn:microsoft.com/office/officeart/2008/layout/LinedList"/>
    <dgm:cxn modelId="{D402EB5C-86AF-4BEE-93B2-E1D7E3E46B97}" type="presParOf" srcId="{87320D79-D91E-4B0F-A2E4-EDE8B416DAD0}" destId="{C7AEA483-3D3F-469C-A8AC-1672215363DD}" srcOrd="9" destOrd="0" presId="urn:microsoft.com/office/officeart/2008/layout/LinedList"/>
    <dgm:cxn modelId="{AC9635EC-7F44-4146-B704-DBA8EF292907}" type="presParOf" srcId="{C7AEA483-3D3F-469C-A8AC-1672215363DD}" destId="{C96C198F-E387-45CB-B5C8-A2FB52430A59}" srcOrd="0" destOrd="0" presId="urn:microsoft.com/office/officeart/2008/layout/LinedList"/>
    <dgm:cxn modelId="{8F840135-EC94-4856-973C-D21259685E2D}" type="presParOf" srcId="{C7AEA483-3D3F-469C-A8AC-1672215363DD}" destId="{7551FF22-D51F-459B-87CD-51C242C510BD}" srcOrd="1" destOrd="0" presId="urn:microsoft.com/office/officeart/2008/layout/LinedList"/>
    <dgm:cxn modelId="{B609BC9D-D659-409E-BFDB-796AFFC54EBF}" type="presParOf" srcId="{87320D79-D91E-4B0F-A2E4-EDE8B416DAD0}" destId="{84D2FC59-7D2A-4496-9208-8754AC53C04A}" srcOrd="10" destOrd="0" presId="urn:microsoft.com/office/officeart/2008/layout/LinedList"/>
    <dgm:cxn modelId="{8A688CAA-0AF1-499A-998C-93625286E4C3}" type="presParOf" srcId="{87320D79-D91E-4B0F-A2E4-EDE8B416DAD0}" destId="{A483AD8C-9EB8-440C-BF33-B09370A539C3}" srcOrd="11" destOrd="0" presId="urn:microsoft.com/office/officeart/2008/layout/LinedList"/>
    <dgm:cxn modelId="{698F81DE-7B6A-4498-85C3-A987A517079B}" type="presParOf" srcId="{A483AD8C-9EB8-440C-BF33-B09370A539C3}" destId="{A69EBBBF-1099-42D3-95B0-B30D7E771172}" srcOrd="0" destOrd="0" presId="urn:microsoft.com/office/officeart/2008/layout/LinedList"/>
    <dgm:cxn modelId="{0BD76E57-245C-4880-8D55-244C740757C2}" type="presParOf" srcId="{A483AD8C-9EB8-440C-BF33-B09370A539C3}" destId="{CA40F260-0ABE-4351-B2CA-C19F53156A7B}" srcOrd="1" destOrd="0" presId="urn:microsoft.com/office/officeart/2008/layout/LinedList"/>
    <dgm:cxn modelId="{3B95FE7C-4EE8-4FA8-89C5-AAE253CB3BB0}" type="presParOf" srcId="{87320D79-D91E-4B0F-A2E4-EDE8B416DAD0}" destId="{9CAD9E50-06AA-44EE-BDB8-143FF20C0414}" srcOrd="12" destOrd="0" presId="urn:microsoft.com/office/officeart/2008/layout/LinedList"/>
    <dgm:cxn modelId="{5DFD74DA-721E-4043-940E-962E33F66FB0}" type="presParOf" srcId="{87320D79-D91E-4B0F-A2E4-EDE8B416DAD0}" destId="{6409DA55-E72A-4A9E-8A40-6F369711B0C6}" srcOrd="13" destOrd="0" presId="urn:microsoft.com/office/officeart/2008/layout/LinedList"/>
    <dgm:cxn modelId="{732B800B-C74B-4E26-994A-363A0989C062}" type="presParOf" srcId="{6409DA55-E72A-4A9E-8A40-6F369711B0C6}" destId="{A8114D4B-F436-4563-A76E-155F36029D7D}" srcOrd="0" destOrd="0" presId="urn:microsoft.com/office/officeart/2008/layout/LinedList"/>
    <dgm:cxn modelId="{C94E80BD-1D4F-413E-B992-E47A2477D2B2}" type="presParOf" srcId="{6409DA55-E72A-4A9E-8A40-6F369711B0C6}" destId="{A2557911-E207-4CF8-BAB3-721252A1FF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337DE6-32FD-4D50-8246-7D1A354BC35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D8075B6-045C-466B-BB2B-9F45AC835214}">
      <dgm:prSet custT="1"/>
      <dgm:spPr/>
      <dgm:t>
        <a:bodyPr/>
        <a:lstStyle/>
        <a:p>
          <a:r>
            <a:rPr lang="en-GB" sz="2400" dirty="0">
              <a:hlinkClick xmlns:r="http://schemas.openxmlformats.org/officeDocument/2006/relationships" r:id="rId1"/>
            </a:rPr>
            <a:t>Safeguarding Children Partnerships Procedures Manual</a:t>
          </a:r>
          <a:endParaRPr lang="en-US" sz="2400" dirty="0"/>
        </a:p>
      </dgm:t>
    </dgm:pt>
    <dgm:pt modelId="{78657DB5-0E48-4793-987A-600C1C55F5C3}" type="parTrans" cxnId="{63AD82C7-5708-4E2E-BFBC-E7B77908E86E}">
      <dgm:prSet/>
      <dgm:spPr/>
      <dgm:t>
        <a:bodyPr/>
        <a:lstStyle/>
        <a:p>
          <a:endParaRPr lang="en-US"/>
        </a:p>
      </dgm:t>
    </dgm:pt>
    <dgm:pt modelId="{8DB380F5-14DE-47B1-86DD-14EE781C583B}" type="sibTrans" cxnId="{63AD82C7-5708-4E2E-BFBC-E7B77908E86E}">
      <dgm:prSet/>
      <dgm:spPr/>
      <dgm:t>
        <a:bodyPr/>
        <a:lstStyle/>
        <a:p>
          <a:endParaRPr lang="en-US"/>
        </a:p>
      </dgm:t>
    </dgm:pt>
    <dgm:pt modelId="{F651B7DB-7928-422A-A79B-2AAA1966400C}">
      <dgm:prSet custT="1"/>
      <dgm:spPr/>
      <dgm:t>
        <a:bodyPr/>
        <a:lstStyle/>
        <a:p>
          <a:r>
            <a:rPr lang="en-GB" sz="2400" dirty="0">
              <a:hlinkClick xmlns:r="http://schemas.openxmlformats.org/officeDocument/2006/relationships" r:id="rId2"/>
            </a:rPr>
            <a:t>Definitions of Child Abuse and Neglect</a:t>
          </a:r>
          <a:endParaRPr lang="en-US" sz="2400" dirty="0"/>
        </a:p>
      </dgm:t>
    </dgm:pt>
    <dgm:pt modelId="{0F989DE5-013D-4DE0-8191-CE5605BA4BFD}" type="parTrans" cxnId="{DC9A4C48-90E5-4A2F-AABD-C33D3725342C}">
      <dgm:prSet/>
      <dgm:spPr/>
      <dgm:t>
        <a:bodyPr/>
        <a:lstStyle/>
        <a:p>
          <a:endParaRPr lang="en-US"/>
        </a:p>
      </dgm:t>
    </dgm:pt>
    <dgm:pt modelId="{7D1B9829-7449-4B4B-8AC9-A6BA05794AE3}" type="sibTrans" cxnId="{DC9A4C48-90E5-4A2F-AABD-C33D3725342C}">
      <dgm:prSet/>
      <dgm:spPr/>
      <dgm:t>
        <a:bodyPr/>
        <a:lstStyle/>
        <a:p>
          <a:endParaRPr lang="en-US"/>
        </a:p>
      </dgm:t>
    </dgm:pt>
    <dgm:pt modelId="{683EDB56-2BDE-498E-8FAA-CDB5D36C4DD2}">
      <dgm:prSet custT="1"/>
      <dgm:spPr/>
      <dgm:t>
        <a:bodyPr/>
        <a:lstStyle/>
        <a:p>
          <a:r>
            <a:rPr lang="en-GB" sz="2400" dirty="0">
              <a:hlinkClick xmlns:r="http://schemas.openxmlformats.org/officeDocument/2006/relationships" r:id="rId3"/>
            </a:rPr>
            <a:t>Private Fostering</a:t>
          </a:r>
          <a:endParaRPr lang="en-US" sz="2400" dirty="0"/>
        </a:p>
      </dgm:t>
    </dgm:pt>
    <dgm:pt modelId="{52DBC3B2-2E43-4A43-8AFE-35F3BFAE2EC4}" type="parTrans" cxnId="{8448B95D-1DDE-4A25-B88C-B8AEE4295F14}">
      <dgm:prSet/>
      <dgm:spPr/>
      <dgm:t>
        <a:bodyPr/>
        <a:lstStyle/>
        <a:p>
          <a:endParaRPr lang="en-US"/>
        </a:p>
      </dgm:t>
    </dgm:pt>
    <dgm:pt modelId="{258C6E5C-EF30-4745-B765-DE76EE0B760C}" type="sibTrans" cxnId="{8448B95D-1DDE-4A25-B88C-B8AEE4295F14}">
      <dgm:prSet/>
      <dgm:spPr/>
      <dgm:t>
        <a:bodyPr/>
        <a:lstStyle/>
        <a:p>
          <a:endParaRPr lang="en-US"/>
        </a:p>
      </dgm:t>
    </dgm:pt>
    <dgm:pt modelId="{C40A4CA0-37AC-4413-9C9A-807768F83FEB}">
      <dgm:prSet custT="1"/>
      <dgm:spPr/>
      <dgm:t>
        <a:bodyPr/>
        <a:lstStyle/>
        <a:p>
          <a:r>
            <a:rPr lang="en-GB" sz="2400" dirty="0">
              <a:hlinkClick xmlns:r="http://schemas.openxmlformats.org/officeDocument/2006/relationships" r:id="rId4"/>
            </a:rPr>
            <a:t>Child Exploitation</a:t>
          </a:r>
          <a:endParaRPr lang="en-US" sz="2400" dirty="0"/>
        </a:p>
      </dgm:t>
    </dgm:pt>
    <dgm:pt modelId="{610D7C90-4D16-4B51-87B2-53A0807A4A69}" type="parTrans" cxnId="{42741AAB-1C79-48A0-89E6-793CDDB07433}">
      <dgm:prSet/>
      <dgm:spPr/>
      <dgm:t>
        <a:bodyPr/>
        <a:lstStyle/>
        <a:p>
          <a:endParaRPr lang="en-US"/>
        </a:p>
      </dgm:t>
    </dgm:pt>
    <dgm:pt modelId="{36B10F5D-8D79-444A-8C3D-0713FE399F92}" type="sibTrans" cxnId="{42741AAB-1C79-48A0-89E6-793CDDB07433}">
      <dgm:prSet/>
      <dgm:spPr/>
      <dgm:t>
        <a:bodyPr/>
        <a:lstStyle/>
        <a:p>
          <a:endParaRPr lang="en-US"/>
        </a:p>
      </dgm:t>
    </dgm:pt>
    <dgm:pt modelId="{DE15FEAE-FB7D-45BF-9AC8-5E73BDACCD1B}">
      <dgm:prSet custT="1"/>
      <dgm:spPr/>
      <dgm:t>
        <a:bodyPr/>
        <a:lstStyle/>
        <a:p>
          <a:r>
            <a:rPr lang="en-GB" sz="2400" dirty="0">
              <a:hlinkClick xmlns:r="http://schemas.openxmlformats.org/officeDocument/2006/relationships" r:id="rId5"/>
            </a:rPr>
            <a:t>Domestic Abuse/Violence</a:t>
          </a:r>
          <a:endParaRPr lang="en-US" sz="2400" dirty="0"/>
        </a:p>
      </dgm:t>
    </dgm:pt>
    <dgm:pt modelId="{DD0AD581-42A1-4ACC-9A0F-5912DDB188AE}" type="parTrans" cxnId="{8B4D9753-431C-40A4-B74D-8ABD294D2C2B}">
      <dgm:prSet/>
      <dgm:spPr/>
      <dgm:t>
        <a:bodyPr/>
        <a:lstStyle/>
        <a:p>
          <a:endParaRPr lang="en-US"/>
        </a:p>
      </dgm:t>
    </dgm:pt>
    <dgm:pt modelId="{E893AB23-8BD6-43E1-8021-36426F6415BF}" type="sibTrans" cxnId="{8B4D9753-431C-40A4-B74D-8ABD294D2C2B}">
      <dgm:prSet/>
      <dgm:spPr/>
      <dgm:t>
        <a:bodyPr/>
        <a:lstStyle/>
        <a:p>
          <a:endParaRPr lang="en-US"/>
        </a:p>
      </dgm:t>
    </dgm:pt>
    <dgm:pt modelId="{1D725FF5-DDD1-47C5-8E98-F7676E74EBC1}">
      <dgm:prSet custT="1"/>
      <dgm:spPr/>
      <dgm:t>
        <a:bodyPr/>
        <a:lstStyle/>
        <a:p>
          <a:r>
            <a:rPr lang="en-GB" sz="2400" dirty="0">
              <a:hlinkClick xmlns:r="http://schemas.openxmlformats.org/officeDocument/2006/relationships" r:id="rId6"/>
            </a:rPr>
            <a:t>Thresholds for access to servic</a:t>
          </a:r>
          <a:r>
            <a:rPr lang="en-GB" sz="2200" dirty="0">
              <a:hlinkClick xmlns:r="http://schemas.openxmlformats.org/officeDocument/2006/relationships" r:id="rId6"/>
            </a:rPr>
            <a:t>es</a:t>
          </a:r>
          <a:endParaRPr lang="en-US" sz="2200" dirty="0"/>
        </a:p>
      </dgm:t>
    </dgm:pt>
    <dgm:pt modelId="{B2F62982-A666-4ED3-AFA0-7161F633F7BC}" type="parTrans" cxnId="{01B42F2C-31EA-4DE3-8415-151F017A482D}">
      <dgm:prSet/>
      <dgm:spPr/>
      <dgm:t>
        <a:bodyPr/>
        <a:lstStyle/>
        <a:p>
          <a:endParaRPr lang="en-US"/>
        </a:p>
      </dgm:t>
    </dgm:pt>
    <dgm:pt modelId="{B2913410-4C72-4C0F-85D1-5F5BFEE62388}" type="sibTrans" cxnId="{01B42F2C-31EA-4DE3-8415-151F017A482D}">
      <dgm:prSet/>
      <dgm:spPr/>
      <dgm:t>
        <a:bodyPr/>
        <a:lstStyle/>
        <a:p>
          <a:endParaRPr lang="en-US"/>
        </a:p>
      </dgm:t>
    </dgm:pt>
    <dgm:pt modelId="{8647EAFC-D179-4746-AE25-036F269BCA57}" type="pres">
      <dgm:prSet presAssocID="{D0337DE6-32FD-4D50-8246-7D1A354BC356}" presName="vert0" presStyleCnt="0">
        <dgm:presLayoutVars>
          <dgm:dir/>
          <dgm:animOne val="branch"/>
          <dgm:animLvl val="lvl"/>
        </dgm:presLayoutVars>
      </dgm:prSet>
      <dgm:spPr/>
    </dgm:pt>
    <dgm:pt modelId="{C7608B13-1836-47E9-8ED5-44BFA661F9CB}" type="pres">
      <dgm:prSet presAssocID="{1D8075B6-045C-466B-BB2B-9F45AC835214}" presName="thickLine" presStyleLbl="alignNode1" presStyleIdx="0" presStyleCnt="6"/>
      <dgm:spPr/>
    </dgm:pt>
    <dgm:pt modelId="{AFF7E179-FBE5-4FA9-B812-913D89ADA264}" type="pres">
      <dgm:prSet presAssocID="{1D8075B6-045C-466B-BB2B-9F45AC835214}" presName="horz1" presStyleCnt="0"/>
      <dgm:spPr/>
    </dgm:pt>
    <dgm:pt modelId="{070DDF50-7626-4619-B410-F3946D82B9CC}" type="pres">
      <dgm:prSet presAssocID="{1D8075B6-045C-466B-BB2B-9F45AC835214}" presName="tx1" presStyleLbl="revTx" presStyleIdx="0" presStyleCnt="6"/>
      <dgm:spPr/>
    </dgm:pt>
    <dgm:pt modelId="{E2B3ACEF-A7AE-497C-8E99-67138A33C4A7}" type="pres">
      <dgm:prSet presAssocID="{1D8075B6-045C-466B-BB2B-9F45AC835214}" presName="vert1" presStyleCnt="0"/>
      <dgm:spPr/>
    </dgm:pt>
    <dgm:pt modelId="{35700DBE-1DF6-478E-8E50-BEECD585619B}" type="pres">
      <dgm:prSet presAssocID="{F651B7DB-7928-422A-A79B-2AAA1966400C}" presName="thickLine" presStyleLbl="alignNode1" presStyleIdx="1" presStyleCnt="6"/>
      <dgm:spPr/>
    </dgm:pt>
    <dgm:pt modelId="{38E46538-D00C-4B22-8739-47E5CED6DA22}" type="pres">
      <dgm:prSet presAssocID="{F651B7DB-7928-422A-A79B-2AAA1966400C}" presName="horz1" presStyleCnt="0"/>
      <dgm:spPr/>
    </dgm:pt>
    <dgm:pt modelId="{E6FD7E29-2B1B-4FE4-88E1-A80CDF29F098}" type="pres">
      <dgm:prSet presAssocID="{F651B7DB-7928-422A-A79B-2AAA1966400C}" presName="tx1" presStyleLbl="revTx" presStyleIdx="1" presStyleCnt="6"/>
      <dgm:spPr/>
    </dgm:pt>
    <dgm:pt modelId="{5CAAF93B-BF7F-452B-9F14-502CE2AC1C80}" type="pres">
      <dgm:prSet presAssocID="{F651B7DB-7928-422A-A79B-2AAA1966400C}" presName="vert1" presStyleCnt="0"/>
      <dgm:spPr/>
    </dgm:pt>
    <dgm:pt modelId="{52191BBD-F7FB-48FD-8876-B3EF46863AAB}" type="pres">
      <dgm:prSet presAssocID="{683EDB56-2BDE-498E-8FAA-CDB5D36C4DD2}" presName="thickLine" presStyleLbl="alignNode1" presStyleIdx="2" presStyleCnt="6"/>
      <dgm:spPr/>
    </dgm:pt>
    <dgm:pt modelId="{675504DC-7A77-4EDE-885F-26A11785BADA}" type="pres">
      <dgm:prSet presAssocID="{683EDB56-2BDE-498E-8FAA-CDB5D36C4DD2}" presName="horz1" presStyleCnt="0"/>
      <dgm:spPr/>
    </dgm:pt>
    <dgm:pt modelId="{0720A86E-6688-49CC-988F-401726C19AC7}" type="pres">
      <dgm:prSet presAssocID="{683EDB56-2BDE-498E-8FAA-CDB5D36C4DD2}" presName="tx1" presStyleLbl="revTx" presStyleIdx="2" presStyleCnt="6"/>
      <dgm:spPr/>
    </dgm:pt>
    <dgm:pt modelId="{96D67FF9-8C8A-4A33-8D33-7ABC3A96A8D6}" type="pres">
      <dgm:prSet presAssocID="{683EDB56-2BDE-498E-8FAA-CDB5D36C4DD2}" presName="vert1" presStyleCnt="0"/>
      <dgm:spPr/>
    </dgm:pt>
    <dgm:pt modelId="{9D92A04B-A969-45DE-A727-ACC8F52975AD}" type="pres">
      <dgm:prSet presAssocID="{C40A4CA0-37AC-4413-9C9A-807768F83FEB}" presName="thickLine" presStyleLbl="alignNode1" presStyleIdx="3" presStyleCnt="6"/>
      <dgm:spPr/>
    </dgm:pt>
    <dgm:pt modelId="{B8A75120-9D4E-48F5-A08F-DB45AFE695DC}" type="pres">
      <dgm:prSet presAssocID="{C40A4CA0-37AC-4413-9C9A-807768F83FEB}" presName="horz1" presStyleCnt="0"/>
      <dgm:spPr/>
    </dgm:pt>
    <dgm:pt modelId="{A8FDD28C-43E5-4B69-B492-5A8CCB014C7A}" type="pres">
      <dgm:prSet presAssocID="{C40A4CA0-37AC-4413-9C9A-807768F83FEB}" presName="tx1" presStyleLbl="revTx" presStyleIdx="3" presStyleCnt="6"/>
      <dgm:spPr/>
    </dgm:pt>
    <dgm:pt modelId="{519D4A14-2D4C-4700-B252-16BA381DA424}" type="pres">
      <dgm:prSet presAssocID="{C40A4CA0-37AC-4413-9C9A-807768F83FEB}" presName="vert1" presStyleCnt="0"/>
      <dgm:spPr/>
    </dgm:pt>
    <dgm:pt modelId="{2BE2C547-9438-4154-BA52-390BC11ADC32}" type="pres">
      <dgm:prSet presAssocID="{DE15FEAE-FB7D-45BF-9AC8-5E73BDACCD1B}" presName="thickLine" presStyleLbl="alignNode1" presStyleIdx="4" presStyleCnt="6"/>
      <dgm:spPr/>
    </dgm:pt>
    <dgm:pt modelId="{8956CD06-3316-486B-9153-4358E97BB9FC}" type="pres">
      <dgm:prSet presAssocID="{DE15FEAE-FB7D-45BF-9AC8-5E73BDACCD1B}" presName="horz1" presStyleCnt="0"/>
      <dgm:spPr/>
    </dgm:pt>
    <dgm:pt modelId="{E794972E-296E-4671-9A82-ECCC32FB074D}" type="pres">
      <dgm:prSet presAssocID="{DE15FEAE-FB7D-45BF-9AC8-5E73BDACCD1B}" presName="tx1" presStyleLbl="revTx" presStyleIdx="4" presStyleCnt="6"/>
      <dgm:spPr/>
    </dgm:pt>
    <dgm:pt modelId="{6B24FE4A-DDA4-4FD0-BFDD-79D8DDF8949C}" type="pres">
      <dgm:prSet presAssocID="{DE15FEAE-FB7D-45BF-9AC8-5E73BDACCD1B}" presName="vert1" presStyleCnt="0"/>
      <dgm:spPr/>
    </dgm:pt>
    <dgm:pt modelId="{1BCE0670-C8B4-4341-8211-2C281EAF271A}" type="pres">
      <dgm:prSet presAssocID="{1D725FF5-DDD1-47C5-8E98-F7676E74EBC1}" presName="thickLine" presStyleLbl="alignNode1" presStyleIdx="5" presStyleCnt="6"/>
      <dgm:spPr/>
    </dgm:pt>
    <dgm:pt modelId="{008AD280-11E7-48F6-8EC1-AEDA1428148F}" type="pres">
      <dgm:prSet presAssocID="{1D725FF5-DDD1-47C5-8E98-F7676E74EBC1}" presName="horz1" presStyleCnt="0"/>
      <dgm:spPr/>
    </dgm:pt>
    <dgm:pt modelId="{E3897468-61DD-4212-B152-EFD07F9D499C}" type="pres">
      <dgm:prSet presAssocID="{1D725FF5-DDD1-47C5-8E98-F7676E74EBC1}" presName="tx1" presStyleLbl="revTx" presStyleIdx="5" presStyleCnt="6"/>
      <dgm:spPr/>
    </dgm:pt>
    <dgm:pt modelId="{B742C8EB-4592-4AEE-B770-0D5A9D70F1FE}" type="pres">
      <dgm:prSet presAssocID="{1D725FF5-DDD1-47C5-8E98-F7676E74EBC1}" presName="vert1" presStyleCnt="0"/>
      <dgm:spPr/>
    </dgm:pt>
  </dgm:ptLst>
  <dgm:cxnLst>
    <dgm:cxn modelId="{29E5B217-6D15-4C32-977A-F032C3752F4A}" type="presOf" srcId="{F651B7DB-7928-422A-A79B-2AAA1966400C}" destId="{E6FD7E29-2B1B-4FE4-88E1-A80CDF29F098}" srcOrd="0" destOrd="0" presId="urn:microsoft.com/office/officeart/2008/layout/LinedList"/>
    <dgm:cxn modelId="{15945023-1A94-4E7D-8D7B-063DF7444AEF}" type="presOf" srcId="{1D8075B6-045C-466B-BB2B-9F45AC835214}" destId="{070DDF50-7626-4619-B410-F3946D82B9CC}" srcOrd="0" destOrd="0" presId="urn:microsoft.com/office/officeart/2008/layout/LinedList"/>
    <dgm:cxn modelId="{01B42F2C-31EA-4DE3-8415-151F017A482D}" srcId="{D0337DE6-32FD-4D50-8246-7D1A354BC356}" destId="{1D725FF5-DDD1-47C5-8E98-F7676E74EBC1}" srcOrd="5" destOrd="0" parTransId="{B2F62982-A666-4ED3-AFA0-7161F633F7BC}" sibTransId="{B2913410-4C72-4C0F-85D1-5F5BFEE62388}"/>
    <dgm:cxn modelId="{8448B95D-1DDE-4A25-B88C-B8AEE4295F14}" srcId="{D0337DE6-32FD-4D50-8246-7D1A354BC356}" destId="{683EDB56-2BDE-498E-8FAA-CDB5D36C4DD2}" srcOrd="2" destOrd="0" parTransId="{52DBC3B2-2E43-4A43-8AFE-35F3BFAE2EC4}" sibTransId="{258C6E5C-EF30-4745-B765-DE76EE0B760C}"/>
    <dgm:cxn modelId="{DC9A4C48-90E5-4A2F-AABD-C33D3725342C}" srcId="{D0337DE6-32FD-4D50-8246-7D1A354BC356}" destId="{F651B7DB-7928-422A-A79B-2AAA1966400C}" srcOrd="1" destOrd="0" parTransId="{0F989DE5-013D-4DE0-8191-CE5605BA4BFD}" sibTransId="{7D1B9829-7449-4B4B-8AC9-A6BA05794AE3}"/>
    <dgm:cxn modelId="{6D42D84F-E8A0-4E38-B434-48612BB88C80}" type="presOf" srcId="{DE15FEAE-FB7D-45BF-9AC8-5E73BDACCD1B}" destId="{E794972E-296E-4671-9A82-ECCC32FB074D}" srcOrd="0" destOrd="0" presId="urn:microsoft.com/office/officeart/2008/layout/LinedList"/>
    <dgm:cxn modelId="{8B4D9753-431C-40A4-B74D-8ABD294D2C2B}" srcId="{D0337DE6-32FD-4D50-8246-7D1A354BC356}" destId="{DE15FEAE-FB7D-45BF-9AC8-5E73BDACCD1B}" srcOrd="4" destOrd="0" parTransId="{DD0AD581-42A1-4ACC-9A0F-5912DDB188AE}" sibTransId="{E893AB23-8BD6-43E1-8021-36426F6415BF}"/>
    <dgm:cxn modelId="{51EAB79D-AC5D-41E1-B0A9-0EFD1E273B97}" type="presOf" srcId="{1D725FF5-DDD1-47C5-8E98-F7676E74EBC1}" destId="{E3897468-61DD-4212-B152-EFD07F9D499C}" srcOrd="0" destOrd="0" presId="urn:microsoft.com/office/officeart/2008/layout/LinedList"/>
    <dgm:cxn modelId="{42741AAB-1C79-48A0-89E6-793CDDB07433}" srcId="{D0337DE6-32FD-4D50-8246-7D1A354BC356}" destId="{C40A4CA0-37AC-4413-9C9A-807768F83FEB}" srcOrd="3" destOrd="0" parTransId="{610D7C90-4D16-4B51-87B2-53A0807A4A69}" sibTransId="{36B10F5D-8D79-444A-8C3D-0713FE399F92}"/>
    <dgm:cxn modelId="{63AD82C7-5708-4E2E-BFBC-E7B77908E86E}" srcId="{D0337DE6-32FD-4D50-8246-7D1A354BC356}" destId="{1D8075B6-045C-466B-BB2B-9F45AC835214}" srcOrd="0" destOrd="0" parTransId="{78657DB5-0E48-4793-987A-600C1C55F5C3}" sibTransId="{8DB380F5-14DE-47B1-86DD-14EE781C583B}"/>
    <dgm:cxn modelId="{485EF8CE-FCD9-4C0E-AE02-8E963963E1CB}" type="presOf" srcId="{683EDB56-2BDE-498E-8FAA-CDB5D36C4DD2}" destId="{0720A86E-6688-49CC-988F-401726C19AC7}" srcOrd="0" destOrd="0" presId="urn:microsoft.com/office/officeart/2008/layout/LinedList"/>
    <dgm:cxn modelId="{2FF793D3-F5B7-4DD2-BBFF-1D92434EFCC5}" type="presOf" srcId="{D0337DE6-32FD-4D50-8246-7D1A354BC356}" destId="{8647EAFC-D179-4746-AE25-036F269BCA57}" srcOrd="0" destOrd="0" presId="urn:microsoft.com/office/officeart/2008/layout/LinedList"/>
    <dgm:cxn modelId="{418962F5-914C-4C2C-A407-A60D802BF279}" type="presOf" srcId="{C40A4CA0-37AC-4413-9C9A-807768F83FEB}" destId="{A8FDD28C-43E5-4B69-B492-5A8CCB014C7A}" srcOrd="0" destOrd="0" presId="urn:microsoft.com/office/officeart/2008/layout/LinedList"/>
    <dgm:cxn modelId="{B798C5ED-71AB-4EC0-8568-0633EEF49817}" type="presParOf" srcId="{8647EAFC-D179-4746-AE25-036F269BCA57}" destId="{C7608B13-1836-47E9-8ED5-44BFA661F9CB}" srcOrd="0" destOrd="0" presId="urn:microsoft.com/office/officeart/2008/layout/LinedList"/>
    <dgm:cxn modelId="{4BDFD10F-2112-434C-B4D6-069917BFDEC7}" type="presParOf" srcId="{8647EAFC-D179-4746-AE25-036F269BCA57}" destId="{AFF7E179-FBE5-4FA9-B812-913D89ADA264}" srcOrd="1" destOrd="0" presId="urn:microsoft.com/office/officeart/2008/layout/LinedList"/>
    <dgm:cxn modelId="{723B6BA6-CE99-4656-A8EB-8CB87DECAA41}" type="presParOf" srcId="{AFF7E179-FBE5-4FA9-B812-913D89ADA264}" destId="{070DDF50-7626-4619-B410-F3946D82B9CC}" srcOrd="0" destOrd="0" presId="urn:microsoft.com/office/officeart/2008/layout/LinedList"/>
    <dgm:cxn modelId="{B3DD8C82-BF10-4A05-B15D-D8AAD6727A5B}" type="presParOf" srcId="{AFF7E179-FBE5-4FA9-B812-913D89ADA264}" destId="{E2B3ACEF-A7AE-497C-8E99-67138A33C4A7}" srcOrd="1" destOrd="0" presId="urn:microsoft.com/office/officeart/2008/layout/LinedList"/>
    <dgm:cxn modelId="{651CC3DD-B49F-4AE9-BBDF-5437244846B2}" type="presParOf" srcId="{8647EAFC-D179-4746-AE25-036F269BCA57}" destId="{35700DBE-1DF6-478E-8E50-BEECD585619B}" srcOrd="2" destOrd="0" presId="urn:microsoft.com/office/officeart/2008/layout/LinedList"/>
    <dgm:cxn modelId="{EDE67B47-BF9D-432D-9EED-538D2AE7C48D}" type="presParOf" srcId="{8647EAFC-D179-4746-AE25-036F269BCA57}" destId="{38E46538-D00C-4B22-8739-47E5CED6DA22}" srcOrd="3" destOrd="0" presId="urn:microsoft.com/office/officeart/2008/layout/LinedList"/>
    <dgm:cxn modelId="{FB9C003B-ED80-4595-A33D-17FA3E42C784}" type="presParOf" srcId="{38E46538-D00C-4B22-8739-47E5CED6DA22}" destId="{E6FD7E29-2B1B-4FE4-88E1-A80CDF29F098}" srcOrd="0" destOrd="0" presId="urn:microsoft.com/office/officeart/2008/layout/LinedList"/>
    <dgm:cxn modelId="{35DEB129-9BC4-41B1-97FF-33508C677002}" type="presParOf" srcId="{38E46538-D00C-4B22-8739-47E5CED6DA22}" destId="{5CAAF93B-BF7F-452B-9F14-502CE2AC1C80}" srcOrd="1" destOrd="0" presId="urn:microsoft.com/office/officeart/2008/layout/LinedList"/>
    <dgm:cxn modelId="{B3709D24-BB73-4773-8761-62E31298F113}" type="presParOf" srcId="{8647EAFC-D179-4746-AE25-036F269BCA57}" destId="{52191BBD-F7FB-48FD-8876-B3EF46863AAB}" srcOrd="4" destOrd="0" presId="urn:microsoft.com/office/officeart/2008/layout/LinedList"/>
    <dgm:cxn modelId="{1E825EAA-1618-4067-A28F-43FF233BB487}" type="presParOf" srcId="{8647EAFC-D179-4746-AE25-036F269BCA57}" destId="{675504DC-7A77-4EDE-885F-26A11785BADA}" srcOrd="5" destOrd="0" presId="urn:microsoft.com/office/officeart/2008/layout/LinedList"/>
    <dgm:cxn modelId="{3A1F7387-877B-464A-9354-230730F9EEB2}" type="presParOf" srcId="{675504DC-7A77-4EDE-885F-26A11785BADA}" destId="{0720A86E-6688-49CC-988F-401726C19AC7}" srcOrd="0" destOrd="0" presId="urn:microsoft.com/office/officeart/2008/layout/LinedList"/>
    <dgm:cxn modelId="{AA21A177-5850-4D1E-84A2-CE8D0C4B7691}" type="presParOf" srcId="{675504DC-7A77-4EDE-885F-26A11785BADA}" destId="{96D67FF9-8C8A-4A33-8D33-7ABC3A96A8D6}" srcOrd="1" destOrd="0" presId="urn:microsoft.com/office/officeart/2008/layout/LinedList"/>
    <dgm:cxn modelId="{068477D6-4CBE-4CAE-99AD-1067E61F0485}" type="presParOf" srcId="{8647EAFC-D179-4746-AE25-036F269BCA57}" destId="{9D92A04B-A969-45DE-A727-ACC8F52975AD}" srcOrd="6" destOrd="0" presId="urn:microsoft.com/office/officeart/2008/layout/LinedList"/>
    <dgm:cxn modelId="{787191BF-8862-45BB-9DCE-8B31F348AD96}" type="presParOf" srcId="{8647EAFC-D179-4746-AE25-036F269BCA57}" destId="{B8A75120-9D4E-48F5-A08F-DB45AFE695DC}" srcOrd="7" destOrd="0" presId="urn:microsoft.com/office/officeart/2008/layout/LinedList"/>
    <dgm:cxn modelId="{69B667EC-0705-4546-A1E1-AE07B65330D9}" type="presParOf" srcId="{B8A75120-9D4E-48F5-A08F-DB45AFE695DC}" destId="{A8FDD28C-43E5-4B69-B492-5A8CCB014C7A}" srcOrd="0" destOrd="0" presId="urn:microsoft.com/office/officeart/2008/layout/LinedList"/>
    <dgm:cxn modelId="{4811AF46-6B90-4EA1-BF47-A2BDB6A3B58E}" type="presParOf" srcId="{B8A75120-9D4E-48F5-A08F-DB45AFE695DC}" destId="{519D4A14-2D4C-4700-B252-16BA381DA424}" srcOrd="1" destOrd="0" presId="urn:microsoft.com/office/officeart/2008/layout/LinedList"/>
    <dgm:cxn modelId="{A5490EB6-E07F-48C6-9797-9A303C866EB8}" type="presParOf" srcId="{8647EAFC-D179-4746-AE25-036F269BCA57}" destId="{2BE2C547-9438-4154-BA52-390BC11ADC32}" srcOrd="8" destOrd="0" presId="urn:microsoft.com/office/officeart/2008/layout/LinedList"/>
    <dgm:cxn modelId="{85835144-B4A7-49D4-BC79-CD36BCCBEC59}" type="presParOf" srcId="{8647EAFC-D179-4746-AE25-036F269BCA57}" destId="{8956CD06-3316-486B-9153-4358E97BB9FC}" srcOrd="9" destOrd="0" presId="urn:microsoft.com/office/officeart/2008/layout/LinedList"/>
    <dgm:cxn modelId="{0E97E23F-3D83-4660-A7EA-A45D1A02FD78}" type="presParOf" srcId="{8956CD06-3316-486B-9153-4358E97BB9FC}" destId="{E794972E-296E-4671-9A82-ECCC32FB074D}" srcOrd="0" destOrd="0" presId="urn:microsoft.com/office/officeart/2008/layout/LinedList"/>
    <dgm:cxn modelId="{DEBEABBC-667B-498D-A421-4B3EC15D0FA6}" type="presParOf" srcId="{8956CD06-3316-486B-9153-4358E97BB9FC}" destId="{6B24FE4A-DDA4-4FD0-BFDD-79D8DDF8949C}" srcOrd="1" destOrd="0" presId="urn:microsoft.com/office/officeart/2008/layout/LinedList"/>
    <dgm:cxn modelId="{92461BE7-AF22-4559-B45C-DD97B81DB68F}" type="presParOf" srcId="{8647EAFC-D179-4746-AE25-036F269BCA57}" destId="{1BCE0670-C8B4-4341-8211-2C281EAF271A}" srcOrd="10" destOrd="0" presId="urn:microsoft.com/office/officeart/2008/layout/LinedList"/>
    <dgm:cxn modelId="{BF190FB1-22F1-4385-BF86-DC6608DFC3EF}" type="presParOf" srcId="{8647EAFC-D179-4746-AE25-036F269BCA57}" destId="{008AD280-11E7-48F6-8EC1-AEDA1428148F}" srcOrd="11" destOrd="0" presId="urn:microsoft.com/office/officeart/2008/layout/LinedList"/>
    <dgm:cxn modelId="{2986A3A4-BA3B-4385-AE8A-0ECB8E4D3AF6}" type="presParOf" srcId="{008AD280-11E7-48F6-8EC1-AEDA1428148F}" destId="{E3897468-61DD-4212-B152-EFD07F9D499C}" srcOrd="0" destOrd="0" presId="urn:microsoft.com/office/officeart/2008/layout/LinedList"/>
    <dgm:cxn modelId="{678FB8C2-FD3A-44BE-A10F-58E87646ED3B}" type="presParOf" srcId="{008AD280-11E7-48F6-8EC1-AEDA1428148F}" destId="{B742C8EB-4592-4AEE-B770-0D5A9D70F1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8327F-0B45-46CD-8CC5-9176DC7FE1E3}">
      <dsp:nvSpPr>
        <dsp:cNvPr id="0" name=""/>
        <dsp:cNvSpPr/>
      </dsp:nvSpPr>
      <dsp:spPr>
        <a:xfrm>
          <a:off x="0" y="1021492"/>
          <a:ext cx="6666833" cy="67158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What is it?</a:t>
          </a:r>
          <a:endParaRPr lang="en-US" sz="2800" kern="1200" dirty="0"/>
        </a:p>
      </dsp:txBody>
      <dsp:txXfrm>
        <a:off x="32784" y="1054276"/>
        <a:ext cx="6601265" cy="606012"/>
      </dsp:txXfrm>
    </dsp:sp>
    <dsp:sp modelId="{4C673AE2-3F76-4415-814C-2F1EF231EA07}">
      <dsp:nvSpPr>
        <dsp:cNvPr id="0" name=""/>
        <dsp:cNvSpPr/>
      </dsp:nvSpPr>
      <dsp:spPr>
        <a:xfrm>
          <a:off x="0" y="1749688"/>
          <a:ext cx="6666833" cy="671580"/>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Why is it important?</a:t>
          </a:r>
          <a:endParaRPr lang="en-US" sz="2800" kern="1200" dirty="0"/>
        </a:p>
      </dsp:txBody>
      <dsp:txXfrm>
        <a:off x="32784" y="1782472"/>
        <a:ext cx="6601265" cy="606012"/>
      </dsp:txXfrm>
    </dsp:sp>
    <dsp:sp modelId="{F349B8BB-F9B1-4C8F-828F-0FFCEAA12CDA}">
      <dsp:nvSpPr>
        <dsp:cNvPr id="0" name=""/>
        <dsp:cNvSpPr/>
      </dsp:nvSpPr>
      <dsp:spPr>
        <a:xfrm>
          <a:off x="0" y="2552802"/>
          <a:ext cx="6666833" cy="758079"/>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Exercise in reflection….</a:t>
          </a:r>
          <a:endParaRPr lang="en-US" sz="2800" kern="1200" dirty="0"/>
        </a:p>
      </dsp:txBody>
      <dsp:txXfrm>
        <a:off x="37006" y="2589808"/>
        <a:ext cx="6592821" cy="684067"/>
      </dsp:txXfrm>
    </dsp:sp>
    <dsp:sp modelId="{7223D8B5-50DB-4BEF-B948-C79BBAA51199}">
      <dsp:nvSpPr>
        <dsp:cNvPr id="0" name=""/>
        <dsp:cNvSpPr/>
      </dsp:nvSpPr>
      <dsp:spPr>
        <a:xfrm>
          <a:off x="0" y="3364651"/>
          <a:ext cx="6666833" cy="67158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Top Tips</a:t>
          </a:r>
          <a:endParaRPr lang="en-US" sz="2800" kern="1200" dirty="0"/>
        </a:p>
      </dsp:txBody>
      <dsp:txXfrm>
        <a:off x="32784" y="3397435"/>
        <a:ext cx="6601265" cy="606012"/>
      </dsp:txXfrm>
    </dsp:sp>
    <dsp:sp modelId="{54189BB0-7A80-4CAB-9F71-237FFE7AFDE9}">
      <dsp:nvSpPr>
        <dsp:cNvPr id="0" name=""/>
        <dsp:cNvSpPr/>
      </dsp:nvSpPr>
      <dsp:spPr>
        <a:xfrm>
          <a:off x="0" y="4093758"/>
          <a:ext cx="6666833" cy="67158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Understanding what it looks like in practice</a:t>
          </a:r>
          <a:endParaRPr lang="en-US" sz="2800" kern="1200" dirty="0"/>
        </a:p>
      </dsp:txBody>
      <dsp:txXfrm>
        <a:off x="32784" y="4126542"/>
        <a:ext cx="6601265" cy="606012"/>
      </dsp:txXfrm>
    </dsp:sp>
    <dsp:sp modelId="{7FCECA25-3924-45A2-A759-40BE2A2109C0}">
      <dsp:nvSpPr>
        <dsp:cNvPr id="0" name=""/>
        <dsp:cNvSpPr/>
      </dsp:nvSpPr>
      <dsp:spPr>
        <a:xfrm>
          <a:off x="0" y="4835789"/>
          <a:ext cx="6666833" cy="6715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How to Refer, Procedures &amp; Resources</a:t>
          </a:r>
          <a:endParaRPr lang="en-US" sz="2800" kern="1200" dirty="0"/>
        </a:p>
      </dsp:txBody>
      <dsp:txXfrm>
        <a:off x="32784" y="4868573"/>
        <a:ext cx="6601265"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67E0-19B8-4483-918D-86C58C35D81C}">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5D2BF-1F23-44D0-8E54-52C93C8DFB6F}">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a:t>Barriers</a:t>
          </a:r>
          <a:endParaRPr lang="en-US" sz="5700" kern="1200"/>
        </a:p>
      </dsp:txBody>
      <dsp:txXfrm>
        <a:off x="585701" y="1066737"/>
        <a:ext cx="4337991" cy="2693452"/>
      </dsp:txXfrm>
    </dsp:sp>
    <dsp:sp modelId="{D76EC395-ADA6-428C-8D98-6365EE9457C0}">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61B07-2A10-427A-B318-A05879D7C387}">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t>Supervision </a:t>
          </a:r>
        </a:p>
        <a:p>
          <a:pPr marL="0" lvl="0" indent="0" algn="ctr" defTabSz="2533650">
            <a:lnSpc>
              <a:spcPct val="90000"/>
            </a:lnSpc>
            <a:spcBef>
              <a:spcPct val="0"/>
            </a:spcBef>
            <a:spcAft>
              <a:spcPct val="35000"/>
            </a:spcAft>
            <a:buNone/>
          </a:pPr>
          <a:r>
            <a:rPr lang="en-GB" sz="5700" kern="1200" dirty="0"/>
            <a:t>&amp; Leadership</a:t>
          </a:r>
          <a:endParaRPr lang="en-US" sz="5700" kern="1200" dirty="0"/>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359E5-3921-46FB-8572-7F5B5D562969}">
      <dsp:nvSpPr>
        <dsp:cNvPr id="0" name=""/>
        <dsp:cNvSpPr/>
      </dsp:nvSpPr>
      <dsp:spPr>
        <a:xfrm>
          <a:off x="1984213" y="1335"/>
          <a:ext cx="1213172" cy="12131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A</a:t>
          </a:r>
          <a:endParaRPr lang="en-US" sz="3200" kern="1200" dirty="0"/>
        </a:p>
      </dsp:txBody>
      <dsp:txXfrm>
        <a:off x="2287506" y="1335"/>
        <a:ext cx="606586" cy="1000867"/>
      </dsp:txXfrm>
    </dsp:sp>
    <dsp:sp modelId="{DD102345-8CEC-4533-933D-2D4B63F39FF6}">
      <dsp:nvSpPr>
        <dsp:cNvPr id="0" name=""/>
        <dsp:cNvSpPr/>
      </dsp:nvSpPr>
      <dsp:spPr>
        <a:xfrm rot="3085714">
          <a:off x="3464155" y="555022"/>
          <a:ext cx="1213172" cy="1213172"/>
        </a:xfrm>
        <a:prstGeom prst="downArrow">
          <a:avLst>
            <a:gd name="adj1" fmla="val 50000"/>
            <a:gd name="adj2" fmla="val 35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B</a:t>
          </a:r>
          <a:endParaRPr lang="en-US" sz="3200" kern="1200" dirty="0"/>
        </a:p>
      </dsp:txBody>
      <dsp:txXfrm rot="-5400000">
        <a:off x="3653301" y="792129"/>
        <a:ext cx="1000867" cy="606586"/>
      </dsp:txXfrm>
    </dsp:sp>
    <dsp:sp modelId="{B4229615-475F-4EAD-892C-6729B6813626}">
      <dsp:nvSpPr>
        <dsp:cNvPr id="0" name=""/>
        <dsp:cNvSpPr/>
      </dsp:nvSpPr>
      <dsp:spPr>
        <a:xfrm rot="6171429">
          <a:off x="3592278" y="2017784"/>
          <a:ext cx="1213172" cy="1213172"/>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C</a:t>
          </a:r>
          <a:endParaRPr lang="en-US" sz="3200" kern="1200" dirty="0"/>
        </a:p>
      </dsp:txBody>
      <dsp:txXfrm rot="-5400000">
        <a:off x="3801922" y="2344698"/>
        <a:ext cx="1000867" cy="606586"/>
      </dsp:txXfrm>
    </dsp:sp>
    <dsp:sp modelId="{95D1C6E5-395E-4E36-8282-37C94D2A0B7D}">
      <dsp:nvSpPr>
        <dsp:cNvPr id="0" name=""/>
        <dsp:cNvSpPr/>
      </dsp:nvSpPr>
      <dsp:spPr>
        <a:xfrm rot="9257143">
          <a:off x="2699869" y="3136829"/>
          <a:ext cx="1213172" cy="1213172"/>
        </a:xfrm>
        <a:prstGeom prst="downArrow">
          <a:avLst>
            <a:gd name="adj1" fmla="val 50000"/>
            <a:gd name="adj2" fmla="val 35000"/>
          </a:avLst>
        </a:prstGeom>
        <a:solidFill>
          <a:srgbClr val="159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D</a:t>
          </a:r>
          <a:endParaRPr lang="en-US" sz="3200" kern="1200" dirty="0"/>
        </a:p>
      </dsp:txBody>
      <dsp:txXfrm rot="10800000">
        <a:off x="3049220" y="3338622"/>
        <a:ext cx="606586" cy="1000867"/>
      </dsp:txXfrm>
    </dsp:sp>
    <dsp:sp modelId="{05CABB45-D6B9-46AE-B7E7-0C4840E3C792}">
      <dsp:nvSpPr>
        <dsp:cNvPr id="0" name=""/>
        <dsp:cNvSpPr/>
      </dsp:nvSpPr>
      <dsp:spPr>
        <a:xfrm rot="12342857">
          <a:off x="1268557" y="3136829"/>
          <a:ext cx="1213172" cy="1213172"/>
        </a:xfrm>
        <a:prstGeom prst="downArrow">
          <a:avLst>
            <a:gd name="adj1" fmla="val 50000"/>
            <a:gd name="adj2" fmla="val 35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E</a:t>
          </a:r>
          <a:endParaRPr lang="en-US" sz="3200" kern="1200" dirty="0"/>
        </a:p>
      </dsp:txBody>
      <dsp:txXfrm rot="10800000">
        <a:off x="1525792" y="3338622"/>
        <a:ext cx="606586" cy="1000867"/>
      </dsp:txXfrm>
    </dsp:sp>
    <dsp:sp modelId="{0AF48D9B-7426-4F06-9382-46E8DA6EDB0B}">
      <dsp:nvSpPr>
        <dsp:cNvPr id="0" name=""/>
        <dsp:cNvSpPr/>
      </dsp:nvSpPr>
      <dsp:spPr>
        <a:xfrm rot="15428571">
          <a:off x="325465" y="2016248"/>
          <a:ext cx="1213172" cy="1213172"/>
        </a:xfrm>
        <a:prstGeom prst="downArrow">
          <a:avLst>
            <a:gd name="adj1" fmla="val 50000"/>
            <a:gd name="adj2" fmla="val 35000"/>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F</a:t>
          </a:r>
          <a:endParaRPr lang="en-US" sz="3200" kern="1200" dirty="0"/>
        </a:p>
      </dsp:txBody>
      <dsp:txXfrm rot="5400000">
        <a:off x="328127" y="2343162"/>
        <a:ext cx="1000867" cy="606586"/>
      </dsp:txXfrm>
    </dsp:sp>
    <dsp:sp modelId="{404E06C6-820E-44FA-A6C9-4A095FB61B80}">
      <dsp:nvSpPr>
        <dsp:cNvPr id="0" name=""/>
        <dsp:cNvSpPr/>
      </dsp:nvSpPr>
      <dsp:spPr>
        <a:xfrm rot="18514286">
          <a:off x="694646" y="622358"/>
          <a:ext cx="1213172" cy="1213172"/>
        </a:xfrm>
        <a:prstGeom prst="downArrow">
          <a:avLst>
            <a:gd name="adj1" fmla="val 50000"/>
            <a:gd name="adj2" fmla="val 35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G</a:t>
          </a:r>
          <a:endParaRPr lang="en-US" sz="3200" kern="1200" dirty="0"/>
        </a:p>
      </dsp:txBody>
      <dsp:txXfrm rot="5400000">
        <a:off x="717806" y="859465"/>
        <a:ext cx="1000867" cy="606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BB6B9-581E-4DBF-A49F-F68ACED9D129}">
      <dsp:nvSpPr>
        <dsp:cNvPr id="0" name=""/>
        <dsp:cNvSpPr/>
      </dsp:nvSpPr>
      <dsp:spPr>
        <a:xfrm>
          <a:off x="0" y="2308"/>
          <a:ext cx="5555342" cy="561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What is worrying you?</a:t>
          </a:r>
          <a:endParaRPr lang="en-US" sz="2000" b="1" kern="1200" dirty="0"/>
        </a:p>
      </dsp:txBody>
      <dsp:txXfrm>
        <a:off x="27415" y="29723"/>
        <a:ext cx="5500512" cy="506770"/>
      </dsp:txXfrm>
    </dsp:sp>
    <dsp:sp modelId="{901CC3C1-6B1B-4647-B358-55085D810A32}">
      <dsp:nvSpPr>
        <dsp:cNvPr id="0" name=""/>
        <dsp:cNvSpPr/>
      </dsp:nvSpPr>
      <dsp:spPr>
        <a:xfrm>
          <a:off x="0" y="563908"/>
          <a:ext cx="5555342"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38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Bereavement &amp; loss</a:t>
          </a:r>
          <a:endParaRPr lang="en-US" sz="2000" kern="1200" dirty="0"/>
        </a:p>
        <a:p>
          <a:pPr marL="228600" lvl="1" indent="-228600" algn="l" defTabSz="889000">
            <a:lnSpc>
              <a:spcPct val="90000"/>
            </a:lnSpc>
            <a:spcBef>
              <a:spcPct val="0"/>
            </a:spcBef>
            <a:spcAft>
              <a:spcPct val="20000"/>
            </a:spcAft>
            <a:buChar char="•"/>
          </a:pPr>
          <a:r>
            <a:rPr lang="en-US" sz="2000" kern="1200" dirty="0"/>
            <a:t>What is known about Becki?</a:t>
          </a:r>
        </a:p>
        <a:p>
          <a:pPr marL="228600" lvl="1" indent="-228600" algn="l" defTabSz="889000">
            <a:lnSpc>
              <a:spcPct val="90000"/>
            </a:lnSpc>
            <a:spcBef>
              <a:spcPct val="0"/>
            </a:spcBef>
            <a:spcAft>
              <a:spcPct val="20000"/>
            </a:spcAft>
            <a:buChar char="•"/>
          </a:pPr>
          <a:r>
            <a:rPr lang="en-GB" sz="2000" kern="1200" dirty="0"/>
            <a:t>Instability of placement - Is this private fostering? </a:t>
          </a:r>
          <a:endParaRPr lang="en-US" sz="2000" kern="1200" dirty="0"/>
        </a:p>
        <a:p>
          <a:pPr marL="228600" lvl="1" indent="-228600" algn="l" defTabSz="889000">
            <a:lnSpc>
              <a:spcPct val="90000"/>
            </a:lnSpc>
            <a:spcBef>
              <a:spcPct val="0"/>
            </a:spcBef>
            <a:spcAft>
              <a:spcPct val="20000"/>
            </a:spcAft>
            <a:buChar char="•"/>
          </a:pPr>
          <a:r>
            <a:rPr lang="en-GB" sz="2000" kern="1200" dirty="0"/>
            <a:t>Relationship with father</a:t>
          </a:r>
          <a:endParaRPr lang="en-US" sz="2000" kern="1200" dirty="0"/>
        </a:p>
        <a:p>
          <a:pPr marL="228600" lvl="1" indent="-228600" algn="l" defTabSz="889000">
            <a:lnSpc>
              <a:spcPct val="90000"/>
            </a:lnSpc>
            <a:spcBef>
              <a:spcPct val="0"/>
            </a:spcBef>
            <a:spcAft>
              <a:spcPct val="20000"/>
            </a:spcAft>
            <a:buChar char="•"/>
          </a:pPr>
          <a:r>
            <a:rPr lang="en-GB" sz="2000" kern="1200" dirty="0"/>
            <a:t>Jay may harm himself</a:t>
          </a:r>
          <a:endParaRPr lang="en-US" sz="2000" kern="1200" dirty="0"/>
        </a:p>
        <a:p>
          <a:pPr marL="228600" lvl="1" indent="-228600" algn="l" defTabSz="889000">
            <a:lnSpc>
              <a:spcPct val="90000"/>
            </a:lnSpc>
            <a:spcBef>
              <a:spcPct val="0"/>
            </a:spcBef>
            <a:spcAft>
              <a:spcPct val="20000"/>
            </a:spcAft>
            <a:buChar char="•"/>
          </a:pPr>
          <a:r>
            <a:rPr lang="en-GB" sz="2000" kern="1200" dirty="0"/>
            <a:t>Jay’s behaviour/bullying</a:t>
          </a:r>
          <a:endParaRPr lang="en-US" sz="1700" kern="1200" dirty="0"/>
        </a:p>
      </dsp:txBody>
      <dsp:txXfrm>
        <a:off x="0" y="563908"/>
        <a:ext cx="5555342" cy="2359800"/>
      </dsp:txXfrm>
    </dsp:sp>
    <dsp:sp modelId="{D47CF5CF-585E-49A9-A589-8A544CC89F75}">
      <dsp:nvSpPr>
        <dsp:cNvPr id="0" name=""/>
        <dsp:cNvSpPr/>
      </dsp:nvSpPr>
      <dsp:spPr>
        <a:xfrm>
          <a:off x="0" y="2923708"/>
          <a:ext cx="5555342" cy="5616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Who would you talk to?</a:t>
          </a:r>
          <a:endParaRPr lang="en-US" sz="2000" b="1" kern="1200" dirty="0"/>
        </a:p>
      </dsp:txBody>
      <dsp:txXfrm>
        <a:off x="27415" y="2951123"/>
        <a:ext cx="5500512" cy="506770"/>
      </dsp:txXfrm>
    </dsp:sp>
    <dsp:sp modelId="{B84626FF-1D54-4DC1-9800-90DC976F0F41}">
      <dsp:nvSpPr>
        <dsp:cNvPr id="0" name=""/>
        <dsp:cNvSpPr/>
      </dsp:nvSpPr>
      <dsp:spPr>
        <a:xfrm>
          <a:off x="0" y="3485308"/>
          <a:ext cx="5555342"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38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Jay</a:t>
          </a:r>
          <a:endParaRPr lang="en-US" sz="2000" kern="1200" dirty="0"/>
        </a:p>
        <a:p>
          <a:pPr marL="228600" lvl="1" indent="-228600" algn="l" defTabSz="889000">
            <a:lnSpc>
              <a:spcPct val="90000"/>
            </a:lnSpc>
            <a:spcBef>
              <a:spcPct val="0"/>
            </a:spcBef>
            <a:spcAft>
              <a:spcPct val="20000"/>
            </a:spcAft>
            <a:buChar char="•"/>
          </a:pPr>
          <a:r>
            <a:rPr lang="en-GB" sz="2000" kern="1200" dirty="0"/>
            <a:t>Becki</a:t>
          </a:r>
          <a:endParaRPr lang="en-US" sz="2000" kern="1200" dirty="0"/>
        </a:p>
        <a:p>
          <a:pPr marL="228600" lvl="1" indent="-228600" algn="l" defTabSz="889000">
            <a:lnSpc>
              <a:spcPct val="90000"/>
            </a:lnSpc>
            <a:spcBef>
              <a:spcPct val="0"/>
            </a:spcBef>
            <a:spcAft>
              <a:spcPct val="20000"/>
            </a:spcAft>
            <a:buChar char="•"/>
          </a:pPr>
          <a:r>
            <a:rPr lang="en-GB" sz="2000" kern="1200" dirty="0"/>
            <a:t>Dad</a:t>
          </a:r>
          <a:endParaRPr lang="en-US" sz="2000" kern="1200" dirty="0"/>
        </a:p>
        <a:p>
          <a:pPr marL="228600" lvl="1" indent="-228600" algn="l" defTabSz="889000">
            <a:lnSpc>
              <a:spcPct val="90000"/>
            </a:lnSpc>
            <a:spcBef>
              <a:spcPct val="0"/>
            </a:spcBef>
            <a:spcAft>
              <a:spcPct val="20000"/>
            </a:spcAft>
            <a:buChar char="•"/>
          </a:pPr>
          <a:r>
            <a:rPr lang="en-GB" sz="2000" kern="1200" dirty="0"/>
            <a:t>Grandparents if involved </a:t>
          </a:r>
          <a:endParaRPr lang="en-US" sz="2000" kern="1200" dirty="0"/>
        </a:p>
        <a:p>
          <a:pPr marL="228600" lvl="1" indent="-228600" algn="l" defTabSz="889000">
            <a:lnSpc>
              <a:spcPct val="90000"/>
            </a:lnSpc>
            <a:spcBef>
              <a:spcPct val="0"/>
            </a:spcBef>
            <a:spcAft>
              <a:spcPct val="20000"/>
            </a:spcAft>
            <a:buChar char="•"/>
          </a:pPr>
          <a:r>
            <a:rPr lang="en-GB" sz="2000" kern="1200" dirty="0"/>
            <a:t>School</a:t>
          </a:r>
          <a:endParaRPr lang="en-US" sz="2000" kern="1200" dirty="0"/>
        </a:p>
        <a:p>
          <a:pPr marL="228600" lvl="1" indent="-228600" algn="l" defTabSz="889000">
            <a:lnSpc>
              <a:spcPct val="90000"/>
            </a:lnSpc>
            <a:spcBef>
              <a:spcPct val="0"/>
            </a:spcBef>
            <a:spcAft>
              <a:spcPct val="20000"/>
            </a:spcAft>
            <a:buChar char="•"/>
          </a:pPr>
          <a:r>
            <a:rPr lang="en-GB" sz="2000" kern="1200" dirty="0"/>
            <a:t>Any other professional/family involved with Jay</a:t>
          </a:r>
          <a:endParaRPr lang="en-US" sz="2000" kern="1200" dirty="0"/>
        </a:p>
      </dsp:txBody>
      <dsp:txXfrm>
        <a:off x="0" y="3485308"/>
        <a:ext cx="5555342" cy="2049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5A061-C8C8-4A21-98E8-BEFB44F50937}">
      <dsp:nvSpPr>
        <dsp:cNvPr id="0" name=""/>
        <dsp:cNvSpPr/>
      </dsp:nvSpPr>
      <dsp:spPr>
        <a:xfrm>
          <a:off x="0" y="367799"/>
          <a:ext cx="5250407" cy="17057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490" tIns="395732" rIns="407490"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Weight loss</a:t>
          </a:r>
          <a:endParaRPr lang="en-US" sz="1900" kern="1200"/>
        </a:p>
        <a:p>
          <a:pPr marL="171450" lvl="1" indent="-171450" algn="l" defTabSz="844550">
            <a:lnSpc>
              <a:spcPct val="90000"/>
            </a:lnSpc>
            <a:spcBef>
              <a:spcPct val="0"/>
            </a:spcBef>
            <a:spcAft>
              <a:spcPct val="15000"/>
            </a:spcAft>
            <a:buChar char="•"/>
          </a:pPr>
          <a:r>
            <a:rPr lang="en-GB" sz="1900" kern="1200" dirty="0"/>
            <a:t>No interest in his favourite foods and activities</a:t>
          </a:r>
          <a:endParaRPr lang="en-US" sz="1900" kern="1200" dirty="0"/>
        </a:p>
        <a:p>
          <a:pPr marL="171450" lvl="1" indent="-171450" algn="l" defTabSz="844550">
            <a:lnSpc>
              <a:spcPct val="90000"/>
            </a:lnSpc>
            <a:spcBef>
              <a:spcPct val="0"/>
            </a:spcBef>
            <a:spcAft>
              <a:spcPct val="15000"/>
            </a:spcAft>
            <a:buChar char="•"/>
          </a:pPr>
          <a:r>
            <a:rPr lang="en-GB" sz="1900" kern="1200" dirty="0"/>
            <a:t>Is John’s weight being monitored?</a:t>
          </a:r>
          <a:endParaRPr lang="en-US" sz="1900" kern="1200" dirty="0"/>
        </a:p>
      </dsp:txBody>
      <dsp:txXfrm>
        <a:off x="0" y="367799"/>
        <a:ext cx="5250407" cy="1705725"/>
      </dsp:txXfrm>
    </dsp:sp>
    <dsp:sp modelId="{AABEF4A5-9FD3-4244-A811-9150F04B183C}">
      <dsp:nvSpPr>
        <dsp:cNvPr id="0" name=""/>
        <dsp:cNvSpPr/>
      </dsp:nvSpPr>
      <dsp:spPr>
        <a:xfrm>
          <a:off x="262520" y="87359"/>
          <a:ext cx="367528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17" tIns="0" rIns="138917" bIns="0" numCol="1" spcCol="1270" anchor="ctr" anchorCtr="0">
          <a:noAutofit/>
        </a:bodyPr>
        <a:lstStyle/>
        <a:p>
          <a:pPr marL="0" lvl="0" indent="0" algn="l" defTabSz="844550">
            <a:lnSpc>
              <a:spcPct val="90000"/>
            </a:lnSpc>
            <a:spcBef>
              <a:spcPct val="0"/>
            </a:spcBef>
            <a:spcAft>
              <a:spcPct val="35000"/>
            </a:spcAft>
            <a:buNone/>
          </a:pPr>
          <a:r>
            <a:rPr lang="en-GB" sz="1900" kern="1200"/>
            <a:t>What is worrying you?</a:t>
          </a:r>
          <a:endParaRPr lang="en-US" sz="1900" kern="1200"/>
        </a:p>
      </dsp:txBody>
      <dsp:txXfrm>
        <a:off x="289900" y="114739"/>
        <a:ext cx="3620524" cy="506120"/>
      </dsp:txXfrm>
    </dsp:sp>
    <dsp:sp modelId="{A31234EB-7374-4CF1-B080-7EF7A3C86FE2}">
      <dsp:nvSpPr>
        <dsp:cNvPr id="0" name=""/>
        <dsp:cNvSpPr/>
      </dsp:nvSpPr>
      <dsp:spPr>
        <a:xfrm>
          <a:off x="0" y="2456564"/>
          <a:ext cx="5250407" cy="1975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490" tIns="395732" rIns="407490"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John’s parents</a:t>
          </a:r>
          <a:endParaRPr lang="en-US" sz="1900" kern="1200"/>
        </a:p>
        <a:p>
          <a:pPr marL="171450" lvl="1" indent="-171450" algn="l" defTabSz="844550">
            <a:lnSpc>
              <a:spcPct val="90000"/>
            </a:lnSpc>
            <a:spcBef>
              <a:spcPct val="0"/>
            </a:spcBef>
            <a:spcAft>
              <a:spcPct val="15000"/>
            </a:spcAft>
            <a:buChar char="•"/>
          </a:pPr>
          <a:r>
            <a:rPr lang="en-GB" sz="1900" kern="1200"/>
            <a:t>Your line manager</a:t>
          </a:r>
          <a:endParaRPr lang="en-US" sz="1900" kern="1200"/>
        </a:p>
        <a:p>
          <a:pPr marL="171450" lvl="1" indent="-171450" algn="l" defTabSz="844550">
            <a:lnSpc>
              <a:spcPct val="90000"/>
            </a:lnSpc>
            <a:spcBef>
              <a:spcPct val="0"/>
            </a:spcBef>
            <a:spcAft>
              <a:spcPct val="15000"/>
            </a:spcAft>
            <a:buChar char="•"/>
          </a:pPr>
          <a:r>
            <a:rPr lang="en-GB" sz="1900" kern="1200" dirty="0"/>
            <a:t>Any professional involved in John’s care such as GP, Social Worker, Speech and Language Therapist (SALT)</a:t>
          </a:r>
          <a:endParaRPr lang="en-US" sz="1900" kern="1200" dirty="0"/>
        </a:p>
      </dsp:txBody>
      <dsp:txXfrm>
        <a:off x="0" y="2456564"/>
        <a:ext cx="5250407" cy="1975050"/>
      </dsp:txXfrm>
    </dsp:sp>
    <dsp:sp modelId="{BD3A4406-B0B9-4003-BC11-A2081859091C}">
      <dsp:nvSpPr>
        <dsp:cNvPr id="0" name=""/>
        <dsp:cNvSpPr/>
      </dsp:nvSpPr>
      <dsp:spPr>
        <a:xfrm>
          <a:off x="262520" y="2176124"/>
          <a:ext cx="367528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17" tIns="0" rIns="138917" bIns="0" numCol="1" spcCol="1270" anchor="ctr" anchorCtr="0">
          <a:noAutofit/>
        </a:bodyPr>
        <a:lstStyle/>
        <a:p>
          <a:pPr marL="0" lvl="0" indent="0" algn="l" defTabSz="844550">
            <a:lnSpc>
              <a:spcPct val="90000"/>
            </a:lnSpc>
            <a:spcBef>
              <a:spcPct val="0"/>
            </a:spcBef>
            <a:spcAft>
              <a:spcPct val="35000"/>
            </a:spcAft>
            <a:buNone/>
          </a:pPr>
          <a:r>
            <a:rPr lang="en-GB" sz="1900" kern="1200"/>
            <a:t>Who would you talk to?</a:t>
          </a:r>
          <a:endParaRPr lang="en-US" sz="1900" kern="1200"/>
        </a:p>
      </dsp:txBody>
      <dsp:txXfrm>
        <a:off x="289900" y="2203504"/>
        <a:ext cx="3620524"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BA493-1FAC-4C4E-9282-8FB355CEE1C8}">
      <dsp:nvSpPr>
        <dsp:cNvPr id="0" name=""/>
        <dsp:cNvSpPr/>
      </dsp:nvSpPr>
      <dsp:spPr>
        <a:xfrm>
          <a:off x="0" y="608"/>
          <a:ext cx="64821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18AFC-FD62-4952-94B1-EA9E584E283C}">
      <dsp:nvSpPr>
        <dsp:cNvPr id="0" name=""/>
        <dsp:cNvSpPr/>
      </dsp:nvSpPr>
      <dsp:spPr>
        <a:xfrm>
          <a:off x="0" y="608"/>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hlinkClick xmlns:r="http://schemas.openxmlformats.org/officeDocument/2006/relationships" r:id="rId1"/>
            </a:rPr>
            <a:t>Multi Agency Policy and Procedures</a:t>
          </a:r>
          <a:endParaRPr lang="en-US" sz="2800" kern="1200" dirty="0"/>
        </a:p>
      </dsp:txBody>
      <dsp:txXfrm>
        <a:off x="0" y="608"/>
        <a:ext cx="6482165" cy="712321"/>
      </dsp:txXfrm>
    </dsp:sp>
    <dsp:sp modelId="{E659A4AF-60C1-4D85-AE9C-E3482A1C7EB2}">
      <dsp:nvSpPr>
        <dsp:cNvPr id="0" name=""/>
        <dsp:cNvSpPr/>
      </dsp:nvSpPr>
      <dsp:spPr>
        <a:xfrm>
          <a:off x="0" y="712930"/>
          <a:ext cx="648216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D8D0F-9E89-4085-A889-9A099138D20F}">
      <dsp:nvSpPr>
        <dsp:cNvPr id="0" name=""/>
        <dsp:cNvSpPr/>
      </dsp:nvSpPr>
      <dsp:spPr>
        <a:xfrm>
          <a:off x="0" y="712930"/>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hlinkClick xmlns:r="http://schemas.openxmlformats.org/officeDocument/2006/relationships" r:id="rId2"/>
            </a:rPr>
            <a:t>Types of Abuse or Neglect</a:t>
          </a:r>
          <a:endParaRPr lang="en-US" sz="2800" kern="1200" dirty="0"/>
        </a:p>
      </dsp:txBody>
      <dsp:txXfrm>
        <a:off x="0" y="712930"/>
        <a:ext cx="6482165" cy="712321"/>
      </dsp:txXfrm>
    </dsp:sp>
    <dsp:sp modelId="{C09E1001-D93B-44CD-AC87-866844351C21}">
      <dsp:nvSpPr>
        <dsp:cNvPr id="0" name=""/>
        <dsp:cNvSpPr/>
      </dsp:nvSpPr>
      <dsp:spPr>
        <a:xfrm>
          <a:off x="0" y="1425251"/>
          <a:ext cx="648216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F60F0-1B50-4F30-B55B-BA8476DC6317}">
      <dsp:nvSpPr>
        <dsp:cNvPr id="0" name=""/>
        <dsp:cNvSpPr/>
      </dsp:nvSpPr>
      <dsp:spPr>
        <a:xfrm>
          <a:off x="0" y="1425251"/>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hlinkClick xmlns:r="http://schemas.openxmlformats.org/officeDocument/2006/relationships" r:id="rId3"/>
            </a:rPr>
            <a:t>Criminal Exploitation of Adults</a:t>
          </a:r>
          <a:endParaRPr lang="en-US" sz="2800" kern="1200" dirty="0"/>
        </a:p>
      </dsp:txBody>
      <dsp:txXfrm>
        <a:off x="0" y="1425251"/>
        <a:ext cx="6482165" cy="712321"/>
      </dsp:txXfrm>
    </dsp:sp>
    <dsp:sp modelId="{F55205AF-280A-4661-9552-C3FF44ED759B}">
      <dsp:nvSpPr>
        <dsp:cNvPr id="0" name=""/>
        <dsp:cNvSpPr/>
      </dsp:nvSpPr>
      <dsp:spPr>
        <a:xfrm>
          <a:off x="0" y="2137573"/>
          <a:ext cx="648216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E41E8-2572-47F8-84C1-BD78F4BBD1FC}">
      <dsp:nvSpPr>
        <dsp:cNvPr id="0" name=""/>
        <dsp:cNvSpPr/>
      </dsp:nvSpPr>
      <dsp:spPr>
        <a:xfrm>
          <a:off x="0" y="2137573"/>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hlinkClick xmlns:r="http://schemas.openxmlformats.org/officeDocument/2006/relationships" r:id="rId4"/>
            </a:rPr>
            <a:t>Modern Slavery</a:t>
          </a:r>
          <a:endParaRPr lang="en-US" sz="2800" kern="1200"/>
        </a:p>
      </dsp:txBody>
      <dsp:txXfrm>
        <a:off x="0" y="2137573"/>
        <a:ext cx="6482165" cy="712321"/>
      </dsp:txXfrm>
    </dsp:sp>
    <dsp:sp modelId="{D4816D99-950C-406F-ACA8-8B1893FCA67F}">
      <dsp:nvSpPr>
        <dsp:cNvPr id="0" name=""/>
        <dsp:cNvSpPr/>
      </dsp:nvSpPr>
      <dsp:spPr>
        <a:xfrm>
          <a:off x="0" y="2849894"/>
          <a:ext cx="648216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C198F-E387-45CB-B5C8-A2FB52430A59}">
      <dsp:nvSpPr>
        <dsp:cNvPr id="0" name=""/>
        <dsp:cNvSpPr/>
      </dsp:nvSpPr>
      <dsp:spPr>
        <a:xfrm>
          <a:off x="0" y="2849894"/>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hlinkClick xmlns:r="http://schemas.openxmlformats.org/officeDocument/2006/relationships" r:id="rId5"/>
            </a:rPr>
            <a:t>Domestic Abuse</a:t>
          </a:r>
          <a:endParaRPr lang="en-US" sz="2800" kern="1200" dirty="0"/>
        </a:p>
      </dsp:txBody>
      <dsp:txXfrm>
        <a:off x="0" y="2849894"/>
        <a:ext cx="6482165" cy="712321"/>
      </dsp:txXfrm>
    </dsp:sp>
    <dsp:sp modelId="{84D2FC59-7D2A-4496-9208-8754AC53C04A}">
      <dsp:nvSpPr>
        <dsp:cNvPr id="0" name=""/>
        <dsp:cNvSpPr/>
      </dsp:nvSpPr>
      <dsp:spPr>
        <a:xfrm>
          <a:off x="0" y="3562216"/>
          <a:ext cx="648216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EBBBF-1099-42D3-95B0-B30D7E771172}">
      <dsp:nvSpPr>
        <dsp:cNvPr id="0" name=""/>
        <dsp:cNvSpPr/>
      </dsp:nvSpPr>
      <dsp:spPr>
        <a:xfrm>
          <a:off x="0" y="3562216"/>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hlinkClick xmlns:r="http://schemas.openxmlformats.org/officeDocument/2006/relationships" r:id="rId6"/>
            </a:rPr>
            <a:t>Mental Capacity Act</a:t>
          </a:r>
          <a:endParaRPr lang="en-US" sz="2800" kern="1200" dirty="0"/>
        </a:p>
      </dsp:txBody>
      <dsp:txXfrm>
        <a:off x="0" y="3562216"/>
        <a:ext cx="6482165" cy="712321"/>
      </dsp:txXfrm>
    </dsp:sp>
    <dsp:sp modelId="{9CAD9E50-06AA-44EE-BDB8-143FF20C0414}">
      <dsp:nvSpPr>
        <dsp:cNvPr id="0" name=""/>
        <dsp:cNvSpPr/>
      </dsp:nvSpPr>
      <dsp:spPr>
        <a:xfrm>
          <a:off x="0" y="4274537"/>
          <a:ext cx="648216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14D4B-F436-4563-A76E-155F36029D7D}">
      <dsp:nvSpPr>
        <dsp:cNvPr id="0" name=""/>
        <dsp:cNvSpPr/>
      </dsp:nvSpPr>
      <dsp:spPr>
        <a:xfrm>
          <a:off x="0" y="4274537"/>
          <a:ext cx="6482165" cy="7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hlinkClick xmlns:r="http://schemas.openxmlformats.org/officeDocument/2006/relationships" r:id="rId7"/>
            </a:rPr>
            <a:t>Thresholds</a:t>
          </a:r>
          <a:endParaRPr lang="en-US" sz="3300" kern="1200" dirty="0"/>
        </a:p>
      </dsp:txBody>
      <dsp:txXfrm>
        <a:off x="0" y="4274537"/>
        <a:ext cx="6482165" cy="712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08B13-1836-47E9-8ED5-44BFA661F9CB}">
      <dsp:nvSpPr>
        <dsp:cNvPr id="0" name=""/>
        <dsp:cNvSpPr/>
      </dsp:nvSpPr>
      <dsp:spPr>
        <a:xfrm>
          <a:off x="0" y="2338"/>
          <a:ext cx="651933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DDF50-7626-4619-B410-F3946D82B9CC}">
      <dsp:nvSpPr>
        <dsp:cNvPr id="0" name=""/>
        <dsp:cNvSpPr/>
      </dsp:nvSpPr>
      <dsp:spPr>
        <a:xfrm>
          <a:off x="0" y="2338"/>
          <a:ext cx="6519330" cy="79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1"/>
            </a:rPr>
            <a:t>Safeguarding Children Partnerships Procedures Manual</a:t>
          </a:r>
          <a:endParaRPr lang="en-US" sz="2400" kern="1200" dirty="0"/>
        </a:p>
      </dsp:txBody>
      <dsp:txXfrm>
        <a:off x="0" y="2338"/>
        <a:ext cx="6519330" cy="797486"/>
      </dsp:txXfrm>
    </dsp:sp>
    <dsp:sp modelId="{35700DBE-1DF6-478E-8E50-BEECD585619B}">
      <dsp:nvSpPr>
        <dsp:cNvPr id="0" name=""/>
        <dsp:cNvSpPr/>
      </dsp:nvSpPr>
      <dsp:spPr>
        <a:xfrm>
          <a:off x="0" y="799825"/>
          <a:ext cx="651933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D7E29-2B1B-4FE4-88E1-A80CDF29F098}">
      <dsp:nvSpPr>
        <dsp:cNvPr id="0" name=""/>
        <dsp:cNvSpPr/>
      </dsp:nvSpPr>
      <dsp:spPr>
        <a:xfrm>
          <a:off x="0" y="799825"/>
          <a:ext cx="6519330" cy="79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2"/>
            </a:rPr>
            <a:t>Definitions of Child Abuse and Neglect</a:t>
          </a:r>
          <a:endParaRPr lang="en-US" sz="2400" kern="1200" dirty="0"/>
        </a:p>
      </dsp:txBody>
      <dsp:txXfrm>
        <a:off x="0" y="799825"/>
        <a:ext cx="6519330" cy="797486"/>
      </dsp:txXfrm>
    </dsp:sp>
    <dsp:sp modelId="{52191BBD-F7FB-48FD-8876-B3EF46863AAB}">
      <dsp:nvSpPr>
        <dsp:cNvPr id="0" name=""/>
        <dsp:cNvSpPr/>
      </dsp:nvSpPr>
      <dsp:spPr>
        <a:xfrm>
          <a:off x="0" y="1597311"/>
          <a:ext cx="651933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0A86E-6688-49CC-988F-401726C19AC7}">
      <dsp:nvSpPr>
        <dsp:cNvPr id="0" name=""/>
        <dsp:cNvSpPr/>
      </dsp:nvSpPr>
      <dsp:spPr>
        <a:xfrm>
          <a:off x="0" y="1597311"/>
          <a:ext cx="6519330" cy="79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3"/>
            </a:rPr>
            <a:t>Private Fostering</a:t>
          </a:r>
          <a:endParaRPr lang="en-US" sz="2400" kern="1200" dirty="0"/>
        </a:p>
      </dsp:txBody>
      <dsp:txXfrm>
        <a:off x="0" y="1597311"/>
        <a:ext cx="6519330" cy="797486"/>
      </dsp:txXfrm>
    </dsp:sp>
    <dsp:sp modelId="{9D92A04B-A969-45DE-A727-ACC8F52975AD}">
      <dsp:nvSpPr>
        <dsp:cNvPr id="0" name=""/>
        <dsp:cNvSpPr/>
      </dsp:nvSpPr>
      <dsp:spPr>
        <a:xfrm>
          <a:off x="0" y="2394798"/>
          <a:ext cx="651933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DD28C-43E5-4B69-B492-5A8CCB014C7A}">
      <dsp:nvSpPr>
        <dsp:cNvPr id="0" name=""/>
        <dsp:cNvSpPr/>
      </dsp:nvSpPr>
      <dsp:spPr>
        <a:xfrm>
          <a:off x="0" y="2394798"/>
          <a:ext cx="6519330" cy="79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4"/>
            </a:rPr>
            <a:t>Child Exploitation</a:t>
          </a:r>
          <a:endParaRPr lang="en-US" sz="2400" kern="1200" dirty="0"/>
        </a:p>
      </dsp:txBody>
      <dsp:txXfrm>
        <a:off x="0" y="2394798"/>
        <a:ext cx="6519330" cy="797486"/>
      </dsp:txXfrm>
    </dsp:sp>
    <dsp:sp modelId="{2BE2C547-9438-4154-BA52-390BC11ADC32}">
      <dsp:nvSpPr>
        <dsp:cNvPr id="0" name=""/>
        <dsp:cNvSpPr/>
      </dsp:nvSpPr>
      <dsp:spPr>
        <a:xfrm>
          <a:off x="0" y="3192285"/>
          <a:ext cx="651933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4972E-296E-4671-9A82-ECCC32FB074D}">
      <dsp:nvSpPr>
        <dsp:cNvPr id="0" name=""/>
        <dsp:cNvSpPr/>
      </dsp:nvSpPr>
      <dsp:spPr>
        <a:xfrm>
          <a:off x="0" y="3192285"/>
          <a:ext cx="6519330" cy="79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5"/>
            </a:rPr>
            <a:t>Domestic Abuse/Violence</a:t>
          </a:r>
          <a:endParaRPr lang="en-US" sz="2400" kern="1200" dirty="0"/>
        </a:p>
      </dsp:txBody>
      <dsp:txXfrm>
        <a:off x="0" y="3192285"/>
        <a:ext cx="6519330" cy="797486"/>
      </dsp:txXfrm>
    </dsp:sp>
    <dsp:sp modelId="{1BCE0670-C8B4-4341-8211-2C281EAF271A}">
      <dsp:nvSpPr>
        <dsp:cNvPr id="0" name=""/>
        <dsp:cNvSpPr/>
      </dsp:nvSpPr>
      <dsp:spPr>
        <a:xfrm>
          <a:off x="0" y="3989771"/>
          <a:ext cx="651933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97468-61DD-4212-B152-EFD07F9D499C}">
      <dsp:nvSpPr>
        <dsp:cNvPr id="0" name=""/>
        <dsp:cNvSpPr/>
      </dsp:nvSpPr>
      <dsp:spPr>
        <a:xfrm>
          <a:off x="0" y="3989771"/>
          <a:ext cx="6519330" cy="79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6"/>
            </a:rPr>
            <a:t>Thresholds for access to servic</a:t>
          </a:r>
          <a:r>
            <a:rPr lang="en-GB" sz="2200" kern="1200" dirty="0">
              <a:hlinkClick xmlns:r="http://schemas.openxmlformats.org/officeDocument/2006/relationships" r:id="rId6"/>
            </a:rPr>
            <a:t>es</a:t>
          </a:r>
          <a:endParaRPr lang="en-US" sz="2200" kern="1200" dirty="0"/>
        </a:p>
      </dsp:txBody>
      <dsp:txXfrm>
        <a:off x="0" y="3989771"/>
        <a:ext cx="6519330" cy="7974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37241-8CCA-49B4-A20E-CA42481CCB34}" type="datetimeFigureOut">
              <a:rPr lang="en-GB" smtClean="0"/>
              <a:t>02/02/2022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51501-D62E-4A59-9468-91B8E6B2E416}" type="slidenum">
              <a:rPr lang="en-GB" smtClean="0"/>
              <a:t>‹#›</a:t>
            </a:fld>
            <a:endParaRPr lang="en-GB"/>
          </a:p>
        </p:txBody>
      </p:sp>
    </p:spTree>
    <p:extLst>
      <p:ext uri="{BB962C8B-B14F-4D97-AF65-F5344CB8AC3E}">
        <p14:creationId xmlns:p14="http://schemas.microsoft.com/office/powerpoint/2010/main" val="194732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a:t>
            </a:fld>
            <a:endParaRPr lang="en-GB"/>
          </a:p>
        </p:txBody>
      </p:sp>
    </p:spTree>
    <p:extLst>
      <p:ext uri="{BB962C8B-B14F-4D97-AF65-F5344CB8AC3E}">
        <p14:creationId xmlns:p14="http://schemas.microsoft.com/office/powerpoint/2010/main" val="34041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151501-D62E-4A59-9468-91B8E6B2E416}" type="slidenum">
              <a:rPr lang="en-GB" smtClean="0"/>
              <a:t>13</a:t>
            </a:fld>
            <a:endParaRPr lang="en-GB"/>
          </a:p>
        </p:txBody>
      </p:sp>
    </p:spTree>
    <p:extLst>
      <p:ext uri="{BB962C8B-B14F-4D97-AF65-F5344CB8AC3E}">
        <p14:creationId xmlns:p14="http://schemas.microsoft.com/office/powerpoint/2010/main" val="54887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start with ‘why does this feel wrong’</a:t>
            </a:r>
          </a:p>
        </p:txBody>
      </p:sp>
      <p:sp>
        <p:nvSpPr>
          <p:cNvPr id="4" name="Slide Number Placeholder 3"/>
          <p:cNvSpPr>
            <a:spLocks noGrp="1"/>
          </p:cNvSpPr>
          <p:nvPr>
            <p:ph type="sldNum" sz="quarter" idx="5"/>
          </p:nvPr>
        </p:nvSpPr>
        <p:spPr/>
        <p:txBody>
          <a:bodyPr/>
          <a:lstStyle/>
          <a:p>
            <a:fld id="{7A151501-D62E-4A59-9468-91B8E6B2E416}" type="slidenum">
              <a:rPr lang="en-GB" smtClean="0"/>
              <a:t>14</a:t>
            </a:fld>
            <a:endParaRPr lang="en-GB"/>
          </a:p>
        </p:txBody>
      </p:sp>
    </p:spTree>
    <p:extLst>
      <p:ext uri="{BB962C8B-B14F-4D97-AF65-F5344CB8AC3E}">
        <p14:creationId xmlns:p14="http://schemas.microsoft.com/office/powerpoint/2010/main" val="68343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it FEEL? Gut instinct – ‘Why does this feel wrong?’</a:t>
            </a:r>
          </a:p>
        </p:txBody>
      </p:sp>
      <p:sp>
        <p:nvSpPr>
          <p:cNvPr id="4" name="Slide Number Placeholder 3"/>
          <p:cNvSpPr>
            <a:spLocks noGrp="1"/>
          </p:cNvSpPr>
          <p:nvPr>
            <p:ph type="sldNum" sz="quarter" idx="5"/>
          </p:nvPr>
        </p:nvSpPr>
        <p:spPr/>
        <p:txBody>
          <a:bodyPr/>
          <a:lstStyle/>
          <a:p>
            <a:fld id="{7A151501-D62E-4A59-9468-91B8E6B2E416}" type="slidenum">
              <a:rPr lang="en-GB" smtClean="0"/>
              <a:t>15</a:t>
            </a:fld>
            <a:endParaRPr lang="en-GB"/>
          </a:p>
        </p:txBody>
      </p:sp>
    </p:spTree>
    <p:extLst>
      <p:ext uri="{BB962C8B-B14F-4D97-AF65-F5344CB8AC3E}">
        <p14:creationId xmlns:p14="http://schemas.microsoft.com/office/powerpoint/2010/main" val="310492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16</a:t>
            </a:fld>
            <a:endParaRPr lang="en-GB"/>
          </a:p>
        </p:txBody>
      </p:sp>
    </p:spTree>
    <p:extLst>
      <p:ext uri="{BB962C8B-B14F-4D97-AF65-F5344CB8AC3E}">
        <p14:creationId xmlns:p14="http://schemas.microsoft.com/office/powerpoint/2010/main" val="392130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slide – re: communication?</a:t>
            </a:r>
          </a:p>
        </p:txBody>
      </p:sp>
      <p:sp>
        <p:nvSpPr>
          <p:cNvPr id="4" name="Slide Number Placeholder 3"/>
          <p:cNvSpPr>
            <a:spLocks noGrp="1"/>
          </p:cNvSpPr>
          <p:nvPr>
            <p:ph type="sldNum" sz="quarter" idx="5"/>
          </p:nvPr>
        </p:nvSpPr>
        <p:spPr/>
        <p:txBody>
          <a:bodyPr/>
          <a:lstStyle/>
          <a:p>
            <a:fld id="{7A151501-D62E-4A59-9468-91B8E6B2E416}" type="slidenum">
              <a:rPr lang="en-GB" smtClean="0"/>
              <a:t>17</a:t>
            </a:fld>
            <a:endParaRPr lang="en-GB"/>
          </a:p>
        </p:txBody>
      </p:sp>
    </p:spTree>
    <p:extLst>
      <p:ext uri="{BB962C8B-B14F-4D97-AF65-F5344CB8AC3E}">
        <p14:creationId xmlns:p14="http://schemas.microsoft.com/office/powerpoint/2010/main" val="109667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18</a:t>
            </a:fld>
            <a:endParaRPr lang="en-GB"/>
          </a:p>
        </p:txBody>
      </p:sp>
    </p:spTree>
    <p:extLst>
      <p:ext uri="{BB962C8B-B14F-4D97-AF65-F5344CB8AC3E}">
        <p14:creationId xmlns:p14="http://schemas.microsoft.com/office/powerpoint/2010/main" val="4099732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19</a:t>
            </a:fld>
            <a:endParaRPr lang="en-GB"/>
          </a:p>
        </p:txBody>
      </p:sp>
    </p:spTree>
    <p:extLst>
      <p:ext uri="{BB962C8B-B14F-4D97-AF65-F5344CB8AC3E}">
        <p14:creationId xmlns:p14="http://schemas.microsoft.com/office/powerpoint/2010/main" val="1531894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21</a:t>
            </a:fld>
            <a:endParaRPr lang="en-GB"/>
          </a:p>
        </p:txBody>
      </p:sp>
    </p:spTree>
    <p:extLst>
      <p:ext uri="{BB962C8B-B14F-4D97-AF65-F5344CB8AC3E}">
        <p14:creationId xmlns:p14="http://schemas.microsoft.com/office/powerpoint/2010/main" val="40630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22</a:t>
            </a:fld>
            <a:endParaRPr lang="en-GB"/>
          </a:p>
        </p:txBody>
      </p:sp>
    </p:spTree>
    <p:extLst>
      <p:ext uri="{BB962C8B-B14F-4D97-AF65-F5344CB8AC3E}">
        <p14:creationId xmlns:p14="http://schemas.microsoft.com/office/powerpoint/2010/main" val="78447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24</a:t>
            </a:fld>
            <a:endParaRPr lang="en-GB"/>
          </a:p>
        </p:txBody>
      </p:sp>
    </p:spTree>
    <p:extLst>
      <p:ext uri="{BB962C8B-B14F-4D97-AF65-F5344CB8AC3E}">
        <p14:creationId xmlns:p14="http://schemas.microsoft.com/office/powerpoint/2010/main" val="16671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a:t>
            </a:fld>
            <a:endParaRPr lang="en-GB"/>
          </a:p>
        </p:txBody>
      </p:sp>
    </p:spTree>
    <p:extLst>
      <p:ext uri="{BB962C8B-B14F-4D97-AF65-F5344CB8AC3E}">
        <p14:creationId xmlns:p14="http://schemas.microsoft.com/office/powerpoint/2010/main" val="32791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25</a:t>
            </a:fld>
            <a:endParaRPr lang="en-GB"/>
          </a:p>
        </p:txBody>
      </p:sp>
    </p:spTree>
    <p:extLst>
      <p:ext uri="{BB962C8B-B14F-4D97-AF65-F5344CB8AC3E}">
        <p14:creationId xmlns:p14="http://schemas.microsoft.com/office/powerpoint/2010/main" val="285864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26</a:t>
            </a:fld>
            <a:endParaRPr lang="en-GB"/>
          </a:p>
        </p:txBody>
      </p:sp>
    </p:spTree>
    <p:extLst>
      <p:ext uri="{BB962C8B-B14F-4D97-AF65-F5344CB8AC3E}">
        <p14:creationId xmlns:p14="http://schemas.microsoft.com/office/powerpoint/2010/main" val="2858206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27</a:t>
            </a:fld>
            <a:endParaRPr lang="en-GB"/>
          </a:p>
        </p:txBody>
      </p:sp>
    </p:spTree>
    <p:extLst>
      <p:ext uri="{BB962C8B-B14F-4D97-AF65-F5344CB8AC3E}">
        <p14:creationId xmlns:p14="http://schemas.microsoft.com/office/powerpoint/2010/main" val="330382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30</a:t>
            </a:fld>
            <a:endParaRPr lang="en-GB"/>
          </a:p>
        </p:txBody>
      </p:sp>
    </p:spTree>
    <p:extLst>
      <p:ext uri="{BB962C8B-B14F-4D97-AF65-F5344CB8AC3E}">
        <p14:creationId xmlns:p14="http://schemas.microsoft.com/office/powerpoint/2010/main" val="426647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31</a:t>
            </a:fld>
            <a:endParaRPr lang="en-GB"/>
          </a:p>
        </p:txBody>
      </p:sp>
    </p:spTree>
    <p:extLst>
      <p:ext uri="{BB962C8B-B14F-4D97-AF65-F5344CB8AC3E}">
        <p14:creationId xmlns:p14="http://schemas.microsoft.com/office/powerpoint/2010/main" val="1193147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33</a:t>
            </a:fld>
            <a:endParaRPr lang="en-GB"/>
          </a:p>
        </p:txBody>
      </p:sp>
    </p:spTree>
    <p:extLst>
      <p:ext uri="{BB962C8B-B14F-4D97-AF65-F5344CB8AC3E}">
        <p14:creationId xmlns:p14="http://schemas.microsoft.com/office/powerpoint/2010/main" val="610334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 not brought? Reference films for was not brought – resources</a:t>
            </a:r>
          </a:p>
        </p:txBody>
      </p:sp>
      <p:sp>
        <p:nvSpPr>
          <p:cNvPr id="4" name="Slide Number Placeholder 3"/>
          <p:cNvSpPr>
            <a:spLocks noGrp="1"/>
          </p:cNvSpPr>
          <p:nvPr>
            <p:ph type="sldNum" sz="quarter" idx="5"/>
          </p:nvPr>
        </p:nvSpPr>
        <p:spPr/>
        <p:txBody>
          <a:bodyPr/>
          <a:lstStyle/>
          <a:p>
            <a:fld id="{7A151501-D62E-4A59-9468-91B8E6B2E416}" type="slidenum">
              <a:rPr lang="en-GB" smtClean="0"/>
              <a:t>35</a:t>
            </a:fld>
            <a:endParaRPr lang="en-GB"/>
          </a:p>
        </p:txBody>
      </p:sp>
    </p:spTree>
    <p:extLst>
      <p:ext uri="{BB962C8B-B14F-4D97-AF65-F5344CB8AC3E}">
        <p14:creationId xmlns:p14="http://schemas.microsoft.com/office/powerpoint/2010/main" val="4021302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36</a:t>
            </a:fld>
            <a:endParaRPr lang="en-GB"/>
          </a:p>
        </p:txBody>
      </p:sp>
    </p:spTree>
    <p:extLst>
      <p:ext uri="{BB962C8B-B14F-4D97-AF65-F5344CB8AC3E}">
        <p14:creationId xmlns:p14="http://schemas.microsoft.com/office/powerpoint/2010/main" val="3474438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37</a:t>
            </a:fld>
            <a:endParaRPr lang="en-GB"/>
          </a:p>
        </p:txBody>
      </p:sp>
    </p:spTree>
    <p:extLst>
      <p:ext uri="{BB962C8B-B14F-4D97-AF65-F5344CB8AC3E}">
        <p14:creationId xmlns:p14="http://schemas.microsoft.com/office/powerpoint/2010/main" val="1920380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39</a:t>
            </a:fld>
            <a:endParaRPr lang="en-GB"/>
          </a:p>
        </p:txBody>
      </p:sp>
    </p:spTree>
    <p:extLst>
      <p:ext uri="{BB962C8B-B14F-4D97-AF65-F5344CB8AC3E}">
        <p14:creationId xmlns:p14="http://schemas.microsoft.com/office/powerpoint/2010/main" val="218064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4</a:t>
            </a:fld>
            <a:endParaRPr lang="en-GB"/>
          </a:p>
        </p:txBody>
      </p:sp>
    </p:spTree>
    <p:extLst>
      <p:ext uri="{BB962C8B-B14F-4D97-AF65-F5344CB8AC3E}">
        <p14:creationId xmlns:p14="http://schemas.microsoft.com/office/powerpoint/2010/main" val="1901570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40</a:t>
            </a:fld>
            <a:endParaRPr lang="en-GB"/>
          </a:p>
        </p:txBody>
      </p:sp>
    </p:spTree>
    <p:extLst>
      <p:ext uri="{BB962C8B-B14F-4D97-AF65-F5344CB8AC3E}">
        <p14:creationId xmlns:p14="http://schemas.microsoft.com/office/powerpoint/2010/main" val="1820279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41</a:t>
            </a:fld>
            <a:endParaRPr lang="en-GB"/>
          </a:p>
        </p:txBody>
      </p:sp>
    </p:spTree>
    <p:extLst>
      <p:ext uri="{BB962C8B-B14F-4D97-AF65-F5344CB8AC3E}">
        <p14:creationId xmlns:p14="http://schemas.microsoft.com/office/powerpoint/2010/main" val="3022512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42</a:t>
            </a:fld>
            <a:endParaRPr lang="en-GB"/>
          </a:p>
        </p:txBody>
      </p:sp>
    </p:spTree>
    <p:extLst>
      <p:ext uri="{BB962C8B-B14F-4D97-AF65-F5344CB8AC3E}">
        <p14:creationId xmlns:p14="http://schemas.microsoft.com/office/powerpoint/2010/main" val="651135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43</a:t>
            </a:fld>
            <a:endParaRPr lang="en-GB"/>
          </a:p>
        </p:txBody>
      </p:sp>
    </p:spTree>
    <p:extLst>
      <p:ext uri="{BB962C8B-B14F-4D97-AF65-F5344CB8AC3E}">
        <p14:creationId xmlns:p14="http://schemas.microsoft.com/office/powerpoint/2010/main" val="387671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5</a:t>
            </a:fld>
            <a:endParaRPr lang="en-GB"/>
          </a:p>
        </p:txBody>
      </p:sp>
    </p:spTree>
    <p:extLst>
      <p:ext uri="{BB962C8B-B14F-4D97-AF65-F5344CB8AC3E}">
        <p14:creationId xmlns:p14="http://schemas.microsoft.com/office/powerpoint/2010/main" val="215056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6</a:t>
            </a:fld>
            <a:endParaRPr lang="en-GB"/>
          </a:p>
        </p:txBody>
      </p:sp>
    </p:spTree>
    <p:extLst>
      <p:ext uri="{BB962C8B-B14F-4D97-AF65-F5344CB8AC3E}">
        <p14:creationId xmlns:p14="http://schemas.microsoft.com/office/powerpoint/2010/main" val="13586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7</a:t>
            </a:fld>
            <a:endParaRPr lang="en-GB"/>
          </a:p>
        </p:txBody>
      </p:sp>
    </p:spTree>
    <p:extLst>
      <p:ext uri="{BB962C8B-B14F-4D97-AF65-F5344CB8AC3E}">
        <p14:creationId xmlns:p14="http://schemas.microsoft.com/office/powerpoint/2010/main" val="245616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8</a:t>
            </a:fld>
            <a:endParaRPr lang="en-GB"/>
          </a:p>
        </p:txBody>
      </p:sp>
    </p:spTree>
    <p:extLst>
      <p:ext uri="{BB962C8B-B14F-4D97-AF65-F5344CB8AC3E}">
        <p14:creationId xmlns:p14="http://schemas.microsoft.com/office/powerpoint/2010/main" val="116622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when we go out for a different purpose </a:t>
            </a:r>
            <a:r>
              <a:rPr lang="en-GB" dirty="0" err="1"/>
              <a:t>ie</a:t>
            </a:r>
            <a:r>
              <a:rPr lang="en-GB" dirty="0"/>
              <a:t> HV appt/Home care and something crops up</a:t>
            </a:r>
          </a:p>
        </p:txBody>
      </p:sp>
      <p:sp>
        <p:nvSpPr>
          <p:cNvPr id="4" name="Slide Number Placeholder 3"/>
          <p:cNvSpPr>
            <a:spLocks noGrp="1"/>
          </p:cNvSpPr>
          <p:nvPr>
            <p:ph type="sldNum" sz="quarter" idx="5"/>
          </p:nvPr>
        </p:nvSpPr>
        <p:spPr/>
        <p:txBody>
          <a:bodyPr/>
          <a:lstStyle/>
          <a:p>
            <a:fld id="{7A151501-D62E-4A59-9468-91B8E6B2E416}" type="slidenum">
              <a:rPr lang="en-GB" smtClean="0"/>
              <a:t>9</a:t>
            </a:fld>
            <a:endParaRPr lang="en-GB"/>
          </a:p>
        </p:txBody>
      </p:sp>
    </p:spTree>
    <p:extLst>
      <p:ext uri="{BB962C8B-B14F-4D97-AF65-F5344CB8AC3E}">
        <p14:creationId xmlns:p14="http://schemas.microsoft.com/office/powerpoint/2010/main" val="72148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51501-D62E-4A59-9468-91B8E6B2E416}" type="slidenum">
              <a:rPr lang="en-GB" smtClean="0"/>
              <a:t>12</a:t>
            </a:fld>
            <a:endParaRPr lang="en-GB"/>
          </a:p>
        </p:txBody>
      </p:sp>
    </p:spTree>
    <p:extLst>
      <p:ext uri="{BB962C8B-B14F-4D97-AF65-F5344CB8AC3E}">
        <p14:creationId xmlns:p14="http://schemas.microsoft.com/office/powerpoint/2010/main" val="88432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1F7C-4A62-4506-8311-5F52AC9D2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C25D86-F82A-4B02-A9F6-10BEA5EBC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71F9C0-460E-4E3F-9E13-23A3B1453C6E}"/>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5" name="Footer Placeholder 4">
            <a:extLst>
              <a:ext uri="{FF2B5EF4-FFF2-40B4-BE49-F238E27FC236}">
                <a16:creationId xmlns:a16="http://schemas.microsoft.com/office/drawing/2014/main" id="{A523F134-97A5-4A69-A296-AAEA3F5C9D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03C32-F522-4047-9C00-6CFC9B24002F}"/>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383234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A9C7-2FA4-49E4-B1DD-4FA04EB6F3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F93492-5357-40C2-AE51-9A0FF1254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A3F23-B33A-4DED-9CD2-8EADFB4AAAA6}"/>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5" name="Footer Placeholder 4">
            <a:extLst>
              <a:ext uri="{FF2B5EF4-FFF2-40B4-BE49-F238E27FC236}">
                <a16:creationId xmlns:a16="http://schemas.microsoft.com/office/drawing/2014/main" id="{D96CB158-0549-4B1E-8F34-995779C02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A9171-46AB-4845-BB90-7E4FA1DACD14}"/>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155015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0034A-A2A2-4D31-A0D9-F720715810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B5848C-EDDF-4C22-978F-519FE3FB3C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7B3795-42D2-42AA-BD1E-B048E137ABAC}"/>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5" name="Footer Placeholder 4">
            <a:extLst>
              <a:ext uri="{FF2B5EF4-FFF2-40B4-BE49-F238E27FC236}">
                <a16:creationId xmlns:a16="http://schemas.microsoft.com/office/drawing/2014/main" id="{32C7D180-5C32-4ECF-BF14-B5B3D802C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0FE4C-1C1C-4720-B977-310063119C14}"/>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885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5466-8D12-4BD3-9B77-3F542A9CC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BFC8A5-B909-41D0-AB39-28193F415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BC9992-8287-44DA-9E61-A89FFD41E186}"/>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5" name="Footer Placeholder 4">
            <a:extLst>
              <a:ext uri="{FF2B5EF4-FFF2-40B4-BE49-F238E27FC236}">
                <a16:creationId xmlns:a16="http://schemas.microsoft.com/office/drawing/2014/main" id="{DB959EAA-545A-425B-81E0-E11BE27B7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46E62-46CC-4A8E-8C5F-DA74F8D73AB2}"/>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298606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9F11-38B1-415B-B853-E28892D8D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FAAEC3-32FD-4AA0-A961-5D244CA7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04B08-D63D-4339-879C-E0AAAB581F12}"/>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5" name="Footer Placeholder 4">
            <a:extLst>
              <a:ext uri="{FF2B5EF4-FFF2-40B4-BE49-F238E27FC236}">
                <a16:creationId xmlns:a16="http://schemas.microsoft.com/office/drawing/2014/main" id="{C1D562BC-BAFB-4FF6-98C2-9A91C106D1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E1F1D6-FE12-4F3E-97F2-A401668BE771}"/>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73004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91C2-D37B-4E1F-8D50-2AC685899A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0FE470-7CA5-4E0B-8838-9653FDD2F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3822AE-AF12-48B6-BA7F-5C4282ECC0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A317B6-B1B6-4118-BC40-293716DADE30}"/>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6" name="Footer Placeholder 5">
            <a:extLst>
              <a:ext uri="{FF2B5EF4-FFF2-40B4-BE49-F238E27FC236}">
                <a16:creationId xmlns:a16="http://schemas.microsoft.com/office/drawing/2014/main" id="{3D65D852-5089-42FB-A9D0-C0A42A10D5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D585A0-F15D-4587-971E-0FCF5F8F23FB}"/>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221726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66FB-7C0B-4363-861F-0F1380E480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40A4E4-5915-4FB8-9FAC-1F4B9FE81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DF3D6-71FA-4D47-96DD-E1198478A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1840FF-49FF-425E-9902-A3C19D3BB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94E865-E765-4F12-8545-0C2014645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291A68-E80E-4172-93EE-C2DE52B791AB}"/>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8" name="Footer Placeholder 7">
            <a:extLst>
              <a:ext uri="{FF2B5EF4-FFF2-40B4-BE49-F238E27FC236}">
                <a16:creationId xmlns:a16="http://schemas.microsoft.com/office/drawing/2014/main" id="{CAC69AEA-A42F-47AD-8BF8-738A4572B1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9946CD-11AE-48E0-8B38-EF117B7DBD38}"/>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347576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F939-013F-4B93-AE5D-B5BEC062CD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52FC72-FA7A-4D2B-BDE5-A263FC450DE1}"/>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4" name="Footer Placeholder 3">
            <a:extLst>
              <a:ext uri="{FF2B5EF4-FFF2-40B4-BE49-F238E27FC236}">
                <a16:creationId xmlns:a16="http://schemas.microsoft.com/office/drawing/2014/main" id="{9B652842-759E-490B-9D20-56E5BC901D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23F4EB-84D3-4DD8-891C-C5A5C40DB095}"/>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139966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F113A-E24B-4B30-B0D0-EFB24025AA5C}"/>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3" name="Footer Placeholder 2">
            <a:extLst>
              <a:ext uri="{FF2B5EF4-FFF2-40B4-BE49-F238E27FC236}">
                <a16:creationId xmlns:a16="http://schemas.microsoft.com/office/drawing/2014/main" id="{F8DC1036-9593-4F37-9B69-24722BD555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DAE91B-DA33-49EF-B281-47679DA106B0}"/>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292774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1EA9-6205-47CD-AB43-5665D1DB2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DCB9EC-51B4-49A5-B9A7-4A43EEE29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AA0573-35C9-4AE8-AC32-9697E8D2F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BC0A8-29B6-4D7D-8F04-CC8FACE27F58}"/>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6" name="Footer Placeholder 5">
            <a:extLst>
              <a:ext uri="{FF2B5EF4-FFF2-40B4-BE49-F238E27FC236}">
                <a16:creationId xmlns:a16="http://schemas.microsoft.com/office/drawing/2014/main" id="{8748CFFA-05F2-40DE-ABE9-59AB5A5885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F47027-6133-44D8-BF29-A754240ED35F}"/>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185055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ABF9-2257-4A1A-8E1B-F7268630F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AEBC22-48ED-44D9-B3CE-79E8DC0FB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364701-7113-41EA-B3BF-E01EAF472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1F4C1-54CA-4E83-9B14-B08A7123D758}"/>
              </a:ext>
            </a:extLst>
          </p:cNvPr>
          <p:cNvSpPr>
            <a:spLocks noGrp="1"/>
          </p:cNvSpPr>
          <p:nvPr>
            <p:ph type="dt" sz="half" idx="10"/>
          </p:nvPr>
        </p:nvSpPr>
        <p:spPr/>
        <p:txBody>
          <a:bodyPr/>
          <a:lstStyle/>
          <a:p>
            <a:fld id="{F90F97FC-993C-4D77-BF3D-DD5036E20E59}" type="datetimeFigureOut">
              <a:rPr lang="en-GB" smtClean="0"/>
              <a:t>02/02/2022</a:t>
            </a:fld>
            <a:endParaRPr lang="en-GB"/>
          </a:p>
        </p:txBody>
      </p:sp>
      <p:sp>
        <p:nvSpPr>
          <p:cNvPr id="6" name="Footer Placeholder 5">
            <a:extLst>
              <a:ext uri="{FF2B5EF4-FFF2-40B4-BE49-F238E27FC236}">
                <a16:creationId xmlns:a16="http://schemas.microsoft.com/office/drawing/2014/main" id="{14F176DB-0256-45FD-9F0B-CE60A033CE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27839D-B963-464E-8759-47591D40A3B0}"/>
              </a:ext>
            </a:extLst>
          </p:cNvPr>
          <p:cNvSpPr>
            <a:spLocks noGrp="1"/>
          </p:cNvSpPr>
          <p:nvPr>
            <p:ph type="sldNum" sz="quarter" idx="12"/>
          </p:nvPr>
        </p:nvSpPr>
        <p:spPr/>
        <p:txBody>
          <a:bodyPr/>
          <a:lstStyle/>
          <a:p>
            <a:fld id="{82150190-FD57-4138-8FAC-DDD80FAFCEC1}" type="slidenum">
              <a:rPr lang="en-GB" smtClean="0"/>
              <a:t>‹#›</a:t>
            </a:fld>
            <a:endParaRPr lang="en-GB"/>
          </a:p>
        </p:txBody>
      </p:sp>
    </p:spTree>
    <p:extLst>
      <p:ext uri="{BB962C8B-B14F-4D97-AF65-F5344CB8AC3E}">
        <p14:creationId xmlns:p14="http://schemas.microsoft.com/office/powerpoint/2010/main" val="399966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84FD1-AE1B-456A-9C24-1A27E323C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59A9C8-834C-4755-965D-66552C00A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237B5-8AE2-4D13-8595-834367D21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F97FC-993C-4D77-BF3D-DD5036E20E59}" type="datetimeFigureOut">
              <a:rPr lang="en-GB" smtClean="0"/>
              <a:t>02/02/2022</a:t>
            </a:fld>
            <a:endParaRPr lang="en-GB"/>
          </a:p>
        </p:txBody>
      </p:sp>
      <p:sp>
        <p:nvSpPr>
          <p:cNvPr id="5" name="Footer Placeholder 4">
            <a:extLst>
              <a:ext uri="{FF2B5EF4-FFF2-40B4-BE49-F238E27FC236}">
                <a16:creationId xmlns:a16="http://schemas.microsoft.com/office/drawing/2014/main" id="{1B2527FA-C418-4B03-8F47-192FEF591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3E0EFF-BD4D-40CA-B979-0496028E6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50190-FD57-4138-8FAC-DDD80FAFCEC1}" type="slidenum">
              <a:rPr lang="en-GB" smtClean="0"/>
              <a:t>‹#›</a:t>
            </a:fld>
            <a:endParaRPr lang="en-GB"/>
          </a:p>
        </p:txBody>
      </p:sp>
    </p:spTree>
    <p:extLst>
      <p:ext uri="{BB962C8B-B14F-4D97-AF65-F5344CB8AC3E}">
        <p14:creationId xmlns:p14="http://schemas.microsoft.com/office/powerpoint/2010/main" val="216643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hyperlink" Target="https://lrsb.org.uk/building-confidence-in-practice1" TargetMode="External"/><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s://www.goodfreephotos.com/vector-images/thinking-brain-machine-vector-clipart.png.php"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1.xml"/><Relationship Id="rId7" Type="http://schemas.openxmlformats.org/officeDocument/2006/relationships/slide" Target="slide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5.png"/><Relationship Id="rId7" Type="http://schemas.openxmlformats.org/officeDocument/2006/relationships/slide" Target="slide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Hazel_Eyes.jpg"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19.xml"/><Relationship Id="rId4" Type="http://schemas.openxmlformats.org/officeDocument/2006/relationships/hyperlink" Target="http://ourmuseum.org.uk/reflective-practition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hyperlink" Target="http://www.mrscienceshow.com/2010/06/bring-us-your-burning-science-questions.html"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diagramColors" Target="../diagrams/colors1.xml"/><Relationship Id="rId3" Type="http://schemas.openxmlformats.org/officeDocument/2006/relationships/slide" Target="slide47.xml"/><Relationship Id="rId7" Type="http://schemas.openxmlformats.org/officeDocument/2006/relationships/slide" Target="slide15.xml"/><Relationship Id="rId12"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diagramLayout" Target="../diagrams/layout1.xml"/><Relationship Id="rId5" Type="http://schemas.openxmlformats.org/officeDocument/2006/relationships/slide" Target="slide6.xml"/><Relationship Id="rId10" Type="http://schemas.openxmlformats.org/officeDocument/2006/relationships/diagramData" Target="../diagrams/data1.xml"/><Relationship Id="rId4" Type="http://schemas.openxmlformats.org/officeDocument/2006/relationships/slide" Target="slide3.xml"/><Relationship Id="rId9" Type="http://schemas.openxmlformats.org/officeDocument/2006/relationships/slide" Target="slide44.xml"/><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hyperlink" Target="https://owl.excelsior.edu/educator-resources/sample-course-activities/sample-course-activities-argument-critical-thinking/"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3.png"/><Relationship Id="rId7"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hyperlink" Target="https://www.flickr.com/photos/71195909@N03/28955874330" TargetMode="Externa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diagramQuickStyle" Target="../diagrams/quickStyle3.xml"/><Relationship Id="rId3" Type="http://schemas.openxmlformats.org/officeDocument/2006/relationships/slide" Target="slide38.xml"/><Relationship Id="rId7" Type="http://schemas.openxmlformats.org/officeDocument/2006/relationships/slide" Target="slide26.xml"/><Relationship Id="rId12" Type="http://schemas.openxmlformats.org/officeDocument/2006/relationships/diagramLayout" Target="../diagrams/layout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diagramData" Target="../diagrams/data3.xml"/><Relationship Id="rId5" Type="http://schemas.openxmlformats.org/officeDocument/2006/relationships/image" Target="../media/image25.png"/><Relationship Id="rId15" Type="http://schemas.microsoft.com/office/2007/relationships/diagramDrawing" Target="../diagrams/drawing3.xml"/><Relationship Id="rId10" Type="http://schemas.openxmlformats.org/officeDocument/2006/relationships/slide" Target="slide41.xml"/><Relationship Id="rId4" Type="http://schemas.openxmlformats.org/officeDocument/2006/relationships/slide" Target="slide29.xml"/><Relationship Id="rId9" Type="http://schemas.openxmlformats.org/officeDocument/2006/relationships/slide" Target="slide35.xml"/><Relationship Id="rId14" Type="http://schemas.openxmlformats.org/officeDocument/2006/relationships/diagramColors" Target="../diagrams/colors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diagramLayout" Target="../diagrams/layout4.xml"/><Relationship Id="rId7" Type="http://schemas.openxmlformats.org/officeDocument/2006/relationships/image" Target="../media/image31.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slide" Target="slide22.xml"/><Relationship Id="rId5" Type="http://schemas.openxmlformats.org/officeDocument/2006/relationships/slide" Target="slide29.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slide" Target="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slide" Target="slide22.xml"/><Relationship Id="rId4" Type="http://schemas.openxmlformats.org/officeDocument/2006/relationships/diagramLayout" Target="../diagrams/layout5.xml"/><Relationship Id="rId9" Type="http://schemas.openxmlformats.org/officeDocument/2006/relationships/slide" Target="slide35.xml"/></Relationships>
</file>

<file path=ppt/slides/_rels/slide3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www.pickpik.com/cat-animal-pet-cat-s-eyes-portrait-domestic-cat-11025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slide" Target="slide22.xml"/><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hyperlink" Target="http://gonitsora.com/answer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slide" Target="slide22.xml"/><Relationship Id="rId4" Type="http://schemas.openxmlformats.org/officeDocument/2006/relationships/slide" Target="slide41.xml"/></Relationships>
</file>

<file path=ppt/slides/_rels/slide44.xml.rels><?xml version="1.0" encoding="UTF-8" standalone="yes"?>
<Relationships xmlns="http://schemas.openxmlformats.org/package/2006/relationships"><Relationship Id="rId3" Type="http://schemas.openxmlformats.org/officeDocument/2006/relationships/hyperlink" Target="https://lrsb.org.uk/adultreport" TargetMode="External"/><Relationship Id="rId2" Type="http://schemas.openxmlformats.org/officeDocument/2006/relationships/hyperlink" Target="https://www.leicester.gov.uk/contact-us/concerned-about-a-child-or-an-adult/"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lrsb.org.uk/childreport" TargetMode="External"/><Relationship Id="rId4" Type="http://schemas.openxmlformats.org/officeDocument/2006/relationships/hyperlink" Target="https://www.lcitylscb.org/what-to-do-if-you-are-concerned-about-a-child/" TargetMode="External"/></Relationships>
</file>

<file path=ppt/slides/_rels/slide4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jK7YaXoC5dc" TargetMode="External"/><Relationship Id="rId7" Type="http://schemas.openxmlformats.org/officeDocument/2006/relationships/slide" Target="slide2.xml"/><Relationship Id="rId2" Type="http://schemas.openxmlformats.org/officeDocument/2006/relationships/hyperlink" Target="https://www.youtube.com/watch?v=dAdNL6d4lpk" TargetMode="External"/><Relationship Id="rId1" Type="http://schemas.openxmlformats.org/officeDocument/2006/relationships/slideLayout" Target="../slideLayouts/slideLayout2.xml"/><Relationship Id="rId6" Type="http://schemas.openxmlformats.org/officeDocument/2006/relationships/hyperlink" Target="https://www.llradultsafeguarding.co.uk/guidance-for-working-with-adults-at-risk-of-exploitation-cuckooing/" TargetMode="External"/><Relationship Id="rId5" Type="http://schemas.openxmlformats.org/officeDocument/2006/relationships/hyperlink" Target="https://www.youtube.com/watch?v=tWTlSzZoKFY" TargetMode="External"/><Relationship Id="rId4" Type="http://schemas.openxmlformats.org/officeDocument/2006/relationships/hyperlink" Target="https://www.youtube.com/watch?v=x14_2chx3l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8.xm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 Target="slide10.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2008_summer_olympics_-_men's_110m_hurdles_-_semifinal_1_.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008DC-C688-447F-AD19-384EBF0364A9}"/>
              </a:ext>
            </a:extLst>
          </p:cNvPr>
          <p:cNvSpPr txBox="1"/>
          <p:nvPr/>
        </p:nvSpPr>
        <p:spPr>
          <a:xfrm>
            <a:off x="503583" y="2074628"/>
            <a:ext cx="5146100" cy="1723549"/>
          </a:xfrm>
          <a:prstGeom prst="rect">
            <a:avLst/>
          </a:prstGeom>
          <a:solidFill>
            <a:srgbClr val="00B0F0"/>
          </a:solidFill>
        </p:spPr>
        <p:txBody>
          <a:bodyPr wrap="square" rtlCol="0">
            <a:spAutoFit/>
          </a:bodyPr>
          <a:lstStyle/>
          <a:p>
            <a:pPr algn="ctr"/>
            <a:r>
              <a:rPr lang="en-GB" sz="2600" dirty="0">
                <a:solidFill>
                  <a:schemeClr val="bg1"/>
                </a:solidFill>
              </a:rPr>
              <a:t>Building Confidence in Practice</a:t>
            </a:r>
          </a:p>
          <a:p>
            <a:pPr algn="ctr"/>
            <a:r>
              <a:rPr lang="en-GB" sz="2600" dirty="0">
                <a:solidFill>
                  <a:schemeClr val="bg1"/>
                </a:solidFill>
              </a:rPr>
              <a:t>Resource </a:t>
            </a:r>
          </a:p>
          <a:p>
            <a:pPr algn="ctr"/>
            <a:r>
              <a:rPr lang="en-GB" sz="3600" dirty="0">
                <a:solidFill>
                  <a:srgbClr val="7030A0"/>
                </a:solidFill>
              </a:rPr>
              <a:t>Professional Curiosity </a:t>
            </a:r>
            <a:endParaRPr lang="en-GB" sz="1200" b="1" dirty="0">
              <a:solidFill>
                <a:schemeClr val="bg1"/>
              </a:solidFill>
            </a:endParaRPr>
          </a:p>
          <a:p>
            <a:endParaRPr lang="en-GB" dirty="0"/>
          </a:p>
        </p:txBody>
      </p:sp>
      <p:sp>
        <p:nvSpPr>
          <p:cNvPr id="5" name="TextBox 4">
            <a:extLst>
              <a:ext uri="{FF2B5EF4-FFF2-40B4-BE49-F238E27FC236}">
                <a16:creationId xmlns:a16="http://schemas.microsoft.com/office/drawing/2014/main" id="{6831D453-602D-417C-9C9F-847AACC823FB}"/>
              </a:ext>
            </a:extLst>
          </p:cNvPr>
          <p:cNvSpPr txBox="1"/>
          <p:nvPr/>
        </p:nvSpPr>
        <p:spPr>
          <a:xfrm>
            <a:off x="503583" y="3998957"/>
            <a:ext cx="5146100" cy="2369880"/>
          </a:xfrm>
          <a:prstGeom prst="rect">
            <a:avLst/>
          </a:prstGeom>
          <a:solidFill>
            <a:schemeClr val="accent5">
              <a:lumMod val="20000"/>
              <a:lumOff val="80000"/>
            </a:schemeClr>
          </a:solidFill>
        </p:spPr>
        <p:txBody>
          <a:bodyPr wrap="square" rtlCol="0">
            <a:spAutoFit/>
          </a:bodyPr>
          <a:lstStyle/>
          <a:p>
            <a:r>
              <a:rPr lang="en-GB" dirty="0"/>
              <a:t>The Safeguarding Adults Boards and Safeguarding Children Partnerships of Leicester and Leicestershire and Rutland conduct reviews and multi-agency audits.</a:t>
            </a:r>
          </a:p>
          <a:p>
            <a:r>
              <a:rPr lang="en-GB" dirty="0"/>
              <a:t>The objective of this resource pack is to share the learning on a specific topic to help build confidence in practice.</a:t>
            </a:r>
          </a:p>
          <a:p>
            <a:r>
              <a:rPr lang="en-GB" sz="1100" i="1" dirty="0"/>
              <a:t>This resource is developed from work undertaken by Waltham Forest Strategic Partnerships, Manchester Safeguarding Partnership</a:t>
            </a:r>
          </a:p>
        </p:txBody>
      </p:sp>
      <p:pic>
        <p:nvPicPr>
          <p:cNvPr id="8" name="Picture 7" descr="A picture containing text&#10;&#10;Description automatically generated">
            <a:extLst>
              <a:ext uri="{FF2B5EF4-FFF2-40B4-BE49-F238E27FC236}">
                <a16:creationId xmlns:a16="http://schemas.microsoft.com/office/drawing/2014/main" id="{D31EDC62-69C4-4A35-AC9B-C977AF280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940" y="460509"/>
            <a:ext cx="2142509" cy="134997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87E99CD-7624-4BD4-9050-671EC1594D46}"/>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923722" y="532777"/>
            <a:ext cx="3067478" cy="1086002"/>
          </a:xfrm>
          <a:prstGeom prst="rect">
            <a:avLst/>
          </a:prstGeom>
        </p:spPr>
      </p:pic>
      <p:sp>
        <p:nvSpPr>
          <p:cNvPr id="11" name="TextBox 10">
            <a:extLst>
              <a:ext uri="{FF2B5EF4-FFF2-40B4-BE49-F238E27FC236}">
                <a16:creationId xmlns:a16="http://schemas.microsoft.com/office/drawing/2014/main" id="{E1676BF5-37D3-4C75-84DF-550A55BDBB99}"/>
              </a:ext>
            </a:extLst>
          </p:cNvPr>
          <p:cNvSpPr txBox="1"/>
          <p:nvPr/>
        </p:nvSpPr>
        <p:spPr>
          <a:xfrm>
            <a:off x="5923722" y="2115160"/>
            <a:ext cx="5764695" cy="4401205"/>
          </a:xfrm>
          <a:prstGeom prst="rect">
            <a:avLst/>
          </a:prstGeom>
          <a:solidFill>
            <a:srgbClr val="00B0F0"/>
          </a:solidFill>
        </p:spPr>
        <p:txBody>
          <a:bodyPr wrap="square" rtlCol="0">
            <a:spAutoFit/>
          </a:bodyPr>
          <a:lstStyle/>
          <a:p>
            <a:r>
              <a:rPr lang="en-GB" sz="2000" dirty="0">
                <a:solidFill>
                  <a:schemeClr val="bg1"/>
                </a:solidFill>
              </a:rPr>
              <a:t>This resource pack aims to address Professional Curiosity so that practitioners can fully understand what it is and how to develop their skills when they are working with people whether they are children or adults.</a:t>
            </a:r>
          </a:p>
          <a:p>
            <a:endParaRPr lang="en-GB" sz="2000" dirty="0">
              <a:solidFill>
                <a:schemeClr val="bg1"/>
              </a:solidFill>
            </a:endParaRPr>
          </a:p>
          <a:p>
            <a:r>
              <a:rPr lang="en-GB" sz="2000" dirty="0">
                <a:solidFill>
                  <a:schemeClr val="bg1"/>
                </a:solidFill>
              </a:rPr>
              <a:t>The expectation is that you will share this resource pack widely and use it:</a:t>
            </a:r>
          </a:p>
          <a:p>
            <a:pPr marL="285750" indent="-285750">
              <a:buFont typeface="Arial" panose="020B0604020202020204" pitchFamily="34" charset="0"/>
              <a:buChar char="•"/>
            </a:pPr>
            <a:r>
              <a:rPr lang="en-GB" sz="2000" dirty="0">
                <a:solidFill>
                  <a:schemeClr val="bg1"/>
                </a:solidFill>
              </a:rPr>
              <a:t>In team meetings</a:t>
            </a:r>
          </a:p>
          <a:p>
            <a:pPr marL="285750" indent="-285750">
              <a:buFont typeface="Arial" panose="020B0604020202020204" pitchFamily="34" charset="0"/>
              <a:buChar char="•"/>
            </a:pPr>
            <a:r>
              <a:rPr lang="en-GB" sz="2000" dirty="0">
                <a:solidFill>
                  <a:schemeClr val="bg1"/>
                </a:solidFill>
              </a:rPr>
              <a:t>As part of a group/individual supervision</a:t>
            </a:r>
          </a:p>
          <a:p>
            <a:pPr marL="285750" indent="-285750">
              <a:buFont typeface="Arial" panose="020B0604020202020204" pitchFamily="34" charset="0"/>
              <a:buChar char="•"/>
            </a:pPr>
            <a:r>
              <a:rPr lang="en-GB" sz="2000" dirty="0">
                <a:solidFill>
                  <a:schemeClr val="bg1"/>
                </a:solidFill>
              </a:rPr>
              <a:t>For your own development</a:t>
            </a:r>
          </a:p>
          <a:p>
            <a:pPr marL="285750" indent="-285750">
              <a:buFont typeface="Arial" panose="020B0604020202020204" pitchFamily="34" charset="0"/>
              <a:buChar char="•"/>
            </a:pPr>
            <a:endParaRPr lang="en-GB" sz="2000" dirty="0">
              <a:solidFill>
                <a:schemeClr val="bg1"/>
              </a:solidFill>
            </a:endParaRPr>
          </a:p>
          <a:p>
            <a:r>
              <a:rPr lang="en-GB" sz="2000" dirty="0">
                <a:solidFill>
                  <a:schemeClr val="bg1"/>
                </a:solidFill>
              </a:rPr>
              <a:t>You can look at it as a whole or dip in and out of it at your convenience. Use the icons to navigate through</a:t>
            </a:r>
            <a:r>
              <a:rPr lang="en-GB" dirty="0">
                <a:solidFill>
                  <a:schemeClr val="bg1"/>
                </a:solidFill>
              </a:rPr>
              <a:t>.</a:t>
            </a:r>
          </a:p>
        </p:txBody>
      </p:sp>
      <p:pic>
        <p:nvPicPr>
          <p:cNvPr id="2" name="Picture 1">
            <a:extLst>
              <a:ext uri="{FF2B5EF4-FFF2-40B4-BE49-F238E27FC236}">
                <a16:creationId xmlns:a16="http://schemas.microsoft.com/office/drawing/2014/main" id="{76C09687-94EF-4A82-AA99-79103BB94968}"/>
              </a:ext>
            </a:extLst>
          </p:cNvPr>
          <p:cNvPicPr>
            <a:picLocks noChangeAspect="1"/>
          </p:cNvPicPr>
          <p:nvPr/>
        </p:nvPicPr>
        <p:blipFill>
          <a:blip r:embed="rId4"/>
          <a:stretch>
            <a:fillRect/>
          </a:stretch>
        </p:blipFill>
        <p:spPr>
          <a:xfrm>
            <a:off x="318052" y="532777"/>
            <a:ext cx="2464903" cy="1231498"/>
          </a:xfrm>
          <a:prstGeom prst="rect">
            <a:avLst/>
          </a:prstGeom>
        </p:spPr>
      </p:pic>
      <p:pic>
        <p:nvPicPr>
          <p:cNvPr id="3" name="Picture 2">
            <a:extLst>
              <a:ext uri="{FF2B5EF4-FFF2-40B4-BE49-F238E27FC236}">
                <a16:creationId xmlns:a16="http://schemas.microsoft.com/office/drawing/2014/main" id="{5D2C7234-DAA1-42A5-8902-B2653218801C}"/>
              </a:ext>
            </a:extLst>
          </p:cNvPr>
          <p:cNvPicPr preferRelativeResize="0">
            <a:picLocks/>
          </p:cNvPicPr>
          <p:nvPr/>
        </p:nvPicPr>
        <p:blipFill>
          <a:blip r:embed="rId5"/>
          <a:stretch>
            <a:fillRect/>
          </a:stretch>
        </p:blipFill>
        <p:spPr>
          <a:xfrm>
            <a:off x="3184780" y="523874"/>
            <a:ext cx="2359356" cy="1231499"/>
          </a:xfrm>
          <a:prstGeom prst="rect">
            <a:avLst/>
          </a:prstGeom>
        </p:spPr>
      </p:pic>
      <p:sp>
        <p:nvSpPr>
          <p:cNvPr id="6" name="Action Button: Go Forward or Next 5">
            <a:hlinkClick r:id="" action="ppaction://hlinkshowjump?jump=nextslide" highlightClick="1"/>
            <a:extLst>
              <a:ext uri="{FF2B5EF4-FFF2-40B4-BE49-F238E27FC236}">
                <a16:creationId xmlns:a16="http://schemas.microsoft.com/office/drawing/2014/main" id="{B4B5D611-3F3A-4350-9043-34630592F37C}"/>
              </a:ext>
            </a:extLst>
          </p:cNvPr>
          <p:cNvSpPr/>
          <p:nvPr/>
        </p:nvSpPr>
        <p:spPr>
          <a:xfrm>
            <a:off x="10815366" y="4987637"/>
            <a:ext cx="739325" cy="6531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84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65099-5D4E-4B77-BB5D-56695F48B7AA}"/>
              </a:ext>
            </a:extLst>
          </p:cNvPr>
          <p:cNvSpPr>
            <a:spLocks noGrp="1"/>
          </p:cNvSpPr>
          <p:nvPr>
            <p:ph type="ctrTitle"/>
          </p:nvPr>
        </p:nvSpPr>
        <p:spPr>
          <a:xfrm>
            <a:off x="7188052" y="1984443"/>
            <a:ext cx="4605467" cy="2889114"/>
          </a:xfrm>
        </p:spPr>
        <p:txBody>
          <a:bodyPr anchor="b">
            <a:normAutofit fontScale="90000"/>
          </a:bodyPr>
          <a:lstStyle/>
          <a:p>
            <a:pPr algn="l"/>
            <a:r>
              <a:rPr lang="en-GB" dirty="0">
                <a:latin typeface="Cavolini" panose="03000502040302020204" pitchFamily="66" charset="0"/>
                <a:cs typeface="Cavolini" panose="03000502040302020204" pitchFamily="66" charset="0"/>
              </a:rPr>
              <a:t>Supervision and Leadership</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94FC0AD1-4D81-4EBC-ADAD-047A60D7D180}"/>
              </a:ext>
            </a:extLst>
          </p:cNvPr>
          <p:cNvPicPr>
            <a:picLocks noChangeAspect="1"/>
          </p:cNvPicPr>
          <p:nvPr/>
        </p:nvPicPr>
        <p:blipFill rotWithShape="1">
          <a:blip r:embed="rId2"/>
          <a:srcRect l="7633" r="1703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Action Button: Go Forward or Next 1">
            <a:hlinkClick r:id="rId3" action="ppaction://hlinksldjump" highlightClick="1"/>
            <a:extLst>
              <a:ext uri="{FF2B5EF4-FFF2-40B4-BE49-F238E27FC236}">
                <a16:creationId xmlns:a16="http://schemas.microsoft.com/office/drawing/2014/main" id="{FE5C848B-FE01-4923-9DC5-11505F13FFB6}"/>
              </a:ext>
            </a:extLst>
          </p:cNvPr>
          <p:cNvSpPr/>
          <p:nvPr/>
        </p:nvSpPr>
        <p:spPr>
          <a:xfrm>
            <a:off x="11145519" y="5862918"/>
            <a:ext cx="648000" cy="648000"/>
          </a:xfrm>
          <a:prstGeom prst="actionButtonForwardNext">
            <a:avLst/>
          </a:prstGeom>
          <a:solidFill>
            <a:schemeClr val="tx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 name="Action Button: Go Back or Previous 4">
            <a:hlinkClick r:id="rId4" action="ppaction://hlinksldjump" highlightClick="1"/>
            <a:extLst>
              <a:ext uri="{FF2B5EF4-FFF2-40B4-BE49-F238E27FC236}">
                <a16:creationId xmlns:a16="http://schemas.microsoft.com/office/drawing/2014/main" id="{798AAA32-DF41-4E1E-98CC-B3BCF8B89B82}"/>
              </a:ext>
            </a:extLst>
          </p:cNvPr>
          <p:cNvSpPr/>
          <p:nvPr/>
        </p:nvSpPr>
        <p:spPr>
          <a:xfrm>
            <a:off x="9530407" y="5862918"/>
            <a:ext cx="648000" cy="648000"/>
          </a:xfrm>
          <a:prstGeom prst="actionButtonBackPrevious">
            <a:avLst/>
          </a:prstGeom>
          <a:solidFill>
            <a:schemeClr val="tx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 name="Action Button: Go Home 6">
            <a:hlinkClick r:id="rId4" action="ppaction://hlinksldjump" highlightClick="1"/>
            <a:extLst>
              <a:ext uri="{FF2B5EF4-FFF2-40B4-BE49-F238E27FC236}">
                <a16:creationId xmlns:a16="http://schemas.microsoft.com/office/drawing/2014/main" id="{191D75D1-9777-475E-89EF-AF310F8E930B}"/>
              </a:ext>
            </a:extLst>
          </p:cNvPr>
          <p:cNvSpPr/>
          <p:nvPr/>
        </p:nvSpPr>
        <p:spPr>
          <a:xfrm>
            <a:off x="10337963" y="5862918"/>
            <a:ext cx="648000" cy="648000"/>
          </a:xfrm>
          <a:prstGeom prst="actionButtonHom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2900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45336-0C58-436D-BD21-06F122821750}"/>
              </a:ext>
            </a:extLst>
          </p:cNvPr>
          <p:cNvSpPr>
            <a:spLocks noGrp="1"/>
          </p:cNvSpPr>
          <p:nvPr>
            <p:ph type="title"/>
          </p:nvPr>
        </p:nvSpPr>
        <p:spPr>
          <a:xfrm>
            <a:off x="686834" y="1153572"/>
            <a:ext cx="3200400" cy="4461163"/>
          </a:xfrm>
        </p:spPr>
        <p:txBody>
          <a:bodyPr>
            <a:normAutofit/>
          </a:bodyPr>
          <a:lstStyle/>
          <a:p>
            <a:r>
              <a:rPr lang="en-GB">
                <a:solidFill>
                  <a:srgbClr val="FFFFFF"/>
                </a:solidFill>
              </a:rPr>
              <a:t>Supervision and Leadership</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EADA56-401C-4CBA-B431-710FAF99A11B}"/>
              </a:ext>
            </a:extLst>
          </p:cNvPr>
          <p:cNvSpPr>
            <a:spLocks noGrp="1"/>
          </p:cNvSpPr>
          <p:nvPr>
            <p:ph idx="1"/>
          </p:nvPr>
        </p:nvSpPr>
        <p:spPr>
          <a:xfrm>
            <a:off x="4447308" y="151710"/>
            <a:ext cx="7391766" cy="6025254"/>
          </a:xfrm>
        </p:spPr>
        <p:txBody>
          <a:bodyPr anchor="ctr">
            <a:normAutofit/>
          </a:bodyPr>
          <a:lstStyle/>
          <a:p>
            <a:r>
              <a:rPr lang="en-GB" sz="2600" dirty="0"/>
              <a:t>This is an important space for reflection </a:t>
            </a:r>
          </a:p>
          <a:p>
            <a:r>
              <a:rPr lang="en-GB" sz="2600" dirty="0"/>
              <a:t>The use of effective supervision is a means of improving decision-making, accountability, and supporting professional development among practitioners. Supervision is also an opportunity to question and explore an understanding of a person or a family’s situation.</a:t>
            </a:r>
          </a:p>
          <a:p>
            <a:r>
              <a:rPr lang="en-GB" sz="2600" dirty="0"/>
              <a:t>To work with people with compassion, but retain an open and questioning mind set, requires regular support through supervision. </a:t>
            </a:r>
          </a:p>
          <a:p>
            <a:r>
              <a:rPr lang="en-GB" sz="2600" dirty="0"/>
              <a:t>Group supervision can be even more effective in promoting curiosity, as practitioners can use these spaces to think about their own judgments and observations. It also allows teams to learn from one another’s experiences. </a:t>
            </a:r>
          </a:p>
        </p:txBody>
      </p:sp>
      <p:sp>
        <p:nvSpPr>
          <p:cNvPr id="4" name="Action Button: Go Forward or Next 3">
            <a:hlinkClick r:id="rId2" action="ppaction://hlinksldjump" highlightClick="1"/>
            <a:extLst>
              <a:ext uri="{FF2B5EF4-FFF2-40B4-BE49-F238E27FC236}">
                <a16:creationId xmlns:a16="http://schemas.microsoft.com/office/drawing/2014/main" id="{AFF1411C-DA41-4064-9A02-D46D6F663671}"/>
              </a:ext>
            </a:extLst>
          </p:cNvPr>
          <p:cNvSpPr/>
          <p:nvPr/>
        </p:nvSpPr>
        <p:spPr>
          <a:xfrm>
            <a:off x="5306329" y="6058291"/>
            <a:ext cx="648000" cy="648000"/>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Action Button: Go Back or Previous 5">
            <a:hlinkClick r:id="rId3" action="ppaction://hlinksldjump" highlightClick="1"/>
            <a:extLst>
              <a:ext uri="{FF2B5EF4-FFF2-40B4-BE49-F238E27FC236}">
                <a16:creationId xmlns:a16="http://schemas.microsoft.com/office/drawing/2014/main" id="{4DCDC51C-821C-40A1-A8C7-2A269EE72EFC}"/>
              </a:ext>
            </a:extLst>
          </p:cNvPr>
          <p:cNvSpPr/>
          <p:nvPr/>
        </p:nvSpPr>
        <p:spPr>
          <a:xfrm>
            <a:off x="3997829" y="6058291"/>
            <a:ext cx="648000" cy="6480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Action Button: Go Home 6">
            <a:hlinkClick r:id="rId3" action="ppaction://hlinksldjump" highlightClick="1"/>
            <a:extLst>
              <a:ext uri="{FF2B5EF4-FFF2-40B4-BE49-F238E27FC236}">
                <a16:creationId xmlns:a16="http://schemas.microsoft.com/office/drawing/2014/main" id="{C8260D9E-C485-47FA-8A2C-D0CD53EA5E96}"/>
              </a:ext>
            </a:extLst>
          </p:cNvPr>
          <p:cNvSpPr/>
          <p:nvPr/>
        </p:nvSpPr>
        <p:spPr>
          <a:xfrm>
            <a:off x="4642511" y="6058291"/>
            <a:ext cx="648000" cy="648000"/>
          </a:xfrm>
          <a:prstGeom prst="actionButtonHome">
            <a:avLst/>
          </a:prstGeom>
          <a:solidFill>
            <a:schemeClr val="accent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34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92545-C1C8-4996-89D4-D6D96EF665A0}"/>
              </a:ext>
            </a:extLst>
          </p:cNvPr>
          <p:cNvSpPr>
            <a:spLocks noGrp="1"/>
          </p:cNvSpPr>
          <p:nvPr>
            <p:ph type="title"/>
          </p:nvPr>
        </p:nvSpPr>
        <p:spPr>
          <a:xfrm>
            <a:off x="1285240" y="684836"/>
            <a:ext cx="8074815" cy="1585925"/>
          </a:xfrm>
        </p:spPr>
        <p:txBody>
          <a:bodyPr anchor="ctr">
            <a:normAutofit/>
          </a:bodyPr>
          <a:lstStyle/>
          <a:p>
            <a:r>
              <a:rPr lang="en-GB" sz="5000" i="1" dirty="0">
                <a:latin typeface="+mn-lt"/>
                <a:cs typeface="Cavolini" panose="03000502040302020204" pitchFamily="66" charset="0"/>
              </a:rPr>
              <a:t>Tips for supervision/practice</a:t>
            </a:r>
          </a:p>
        </p:txBody>
      </p:sp>
      <p:sp>
        <p:nvSpPr>
          <p:cNvPr id="3" name="Content Placeholder 2">
            <a:extLst>
              <a:ext uri="{FF2B5EF4-FFF2-40B4-BE49-F238E27FC236}">
                <a16:creationId xmlns:a16="http://schemas.microsoft.com/office/drawing/2014/main" id="{4DB51C76-1640-4567-827E-34D3FF7DF0EF}"/>
              </a:ext>
            </a:extLst>
          </p:cNvPr>
          <p:cNvSpPr>
            <a:spLocks noGrp="1"/>
          </p:cNvSpPr>
          <p:nvPr>
            <p:ph idx="1"/>
          </p:nvPr>
        </p:nvSpPr>
        <p:spPr>
          <a:xfrm>
            <a:off x="1021080" y="2146446"/>
            <a:ext cx="9494520" cy="4084711"/>
          </a:xfrm>
        </p:spPr>
        <p:txBody>
          <a:bodyPr anchor="t">
            <a:normAutofit/>
          </a:bodyPr>
          <a:lstStyle/>
          <a:p>
            <a:r>
              <a:rPr lang="en-GB" sz="3200" dirty="0"/>
              <a:t>Offering an alternative perspective/hypothesis</a:t>
            </a:r>
          </a:p>
          <a:p>
            <a:r>
              <a:rPr lang="en-GB" sz="3200" dirty="0"/>
              <a:t>Looking at a situation from the child, young person, adult or another family member’s perspective</a:t>
            </a:r>
          </a:p>
          <a:p>
            <a:r>
              <a:rPr lang="en-GB" sz="3200" dirty="0"/>
              <a:t>Recognising time pressure as a barrier – look at workload/planning</a:t>
            </a:r>
          </a:p>
          <a:p>
            <a:r>
              <a:rPr lang="en-GB" sz="3200" dirty="0"/>
              <a:t>Recognise when risks and concerns are escalating and taking appropriate action</a:t>
            </a:r>
          </a:p>
          <a:p>
            <a:endParaRPr lang="en-GB" sz="1100" dirty="0"/>
          </a:p>
        </p:txBody>
      </p:sp>
      <p:sp>
        <p:nvSpPr>
          <p:cNvPr id="4" name="Action Button: Go Forward or Next 3">
            <a:hlinkClick r:id="rId3" action="ppaction://hlinksldjump" highlightClick="1"/>
            <a:extLst>
              <a:ext uri="{FF2B5EF4-FFF2-40B4-BE49-F238E27FC236}">
                <a16:creationId xmlns:a16="http://schemas.microsoft.com/office/drawing/2014/main" id="{43E9BE06-0E45-4389-ABA2-3BE570EF2BA2}"/>
              </a:ext>
            </a:extLst>
          </p:cNvPr>
          <p:cNvSpPr/>
          <p:nvPr/>
        </p:nvSpPr>
        <p:spPr>
          <a:xfrm>
            <a:off x="10892067" y="5590923"/>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Action Button: Go Home 6">
            <a:hlinkClick r:id="rId4" action="ppaction://hlinksldjump" highlightClick="1"/>
            <a:extLst>
              <a:ext uri="{FF2B5EF4-FFF2-40B4-BE49-F238E27FC236}">
                <a16:creationId xmlns:a16="http://schemas.microsoft.com/office/drawing/2014/main" id="{EF92A7EB-1845-4E6F-816E-DC0FE6C183F0}"/>
              </a:ext>
            </a:extLst>
          </p:cNvPr>
          <p:cNvSpPr/>
          <p:nvPr/>
        </p:nvSpPr>
        <p:spPr>
          <a:xfrm>
            <a:off x="10246894" y="5590923"/>
            <a:ext cx="648000" cy="648000"/>
          </a:xfrm>
          <a:prstGeom prst="actionButtonHom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Go Back or Previous 4">
            <a:hlinkClick r:id="" action="ppaction://hlinkshowjump?jump=previousslide" highlightClick="1"/>
            <a:extLst>
              <a:ext uri="{FF2B5EF4-FFF2-40B4-BE49-F238E27FC236}">
                <a16:creationId xmlns:a16="http://schemas.microsoft.com/office/drawing/2014/main" id="{C028ABEA-90C2-4EAD-82CE-021C6BB5CB67}"/>
              </a:ext>
            </a:extLst>
          </p:cNvPr>
          <p:cNvSpPr/>
          <p:nvPr/>
        </p:nvSpPr>
        <p:spPr>
          <a:xfrm>
            <a:off x="9607399" y="5590923"/>
            <a:ext cx="648000" cy="648000"/>
          </a:xfrm>
          <a:prstGeom prst="actionButtonBackPrevious">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769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B9DC3-050C-43C4-859A-96E688E5962D}"/>
              </a:ext>
            </a:extLst>
          </p:cNvPr>
          <p:cNvSpPr>
            <a:spLocks noGrp="1"/>
          </p:cNvSpPr>
          <p:nvPr>
            <p:ph type="title"/>
          </p:nvPr>
        </p:nvSpPr>
        <p:spPr>
          <a:xfrm>
            <a:off x="1285240" y="670079"/>
            <a:ext cx="8074815" cy="1618489"/>
          </a:xfrm>
        </p:spPr>
        <p:txBody>
          <a:bodyPr anchor="ctr">
            <a:normAutofit/>
          </a:bodyPr>
          <a:lstStyle/>
          <a:p>
            <a:r>
              <a:rPr lang="en-GB" sz="5000" i="1" dirty="0">
                <a:latin typeface="+mn-lt"/>
              </a:rPr>
              <a:t>Tips for supervision/practice</a:t>
            </a:r>
          </a:p>
        </p:txBody>
      </p:sp>
      <p:sp>
        <p:nvSpPr>
          <p:cNvPr id="3" name="Content Placeholder 2">
            <a:extLst>
              <a:ext uri="{FF2B5EF4-FFF2-40B4-BE49-F238E27FC236}">
                <a16:creationId xmlns:a16="http://schemas.microsoft.com/office/drawing/2014/main" id="{F826087A-02B3-471A-8656-804C0BF9C451}"/>
              </a:ext>
            </a:extLst>
          </p:cNvPr>
          <p:cNvSpPr>
            <a:spLocks noGrp="1"/>
          </p:cNvSpPr>
          <p:nvPr>
            <p:ph idx="1"/>
          </p:nvPr>
        </p:nvSpPr>
        <p:spPr>
          <a:xfrm>
            <a:off x="1285240" y="2049746"/>
            <a:ext cx="9026378" cy="4019750"/>
          </a:xfrm>
        </p:spPr>
        <p:txBody>
          <a:bodyPr anchor="t">
            <a:normAutofit fontScale="92500" lnSpcReduction="20000"/>
          </a:bodyPr>
          <a:lstStyle/>
          <a:p>
            <a:r>
              <a:rPr lang="en-GB" sz="3000" dirty="0"/>
              <a:t>Knowing your worker’s personality traits:</a:t>
            </a:r>
          </a:p>
          <a:p>
            <a:pPr lvl="1"/>
            <a:r>
              <a:rPr lang="en-GB" sz="3000" dirty="0"/>
              <a:t>Do they like to be liked?</a:t>
            </a:r>
          </a:p>
          <a:p>
            <a:pPr lvl="1"/>
            <a:r>
              <a:rPr lang="en-GB" sz="3000" dirty="0"/>
              <a:t>Are they a rescuer?</a:t>
            </a:r>
          </a:p>
          <a:p>
            <a:pPr lvl="1"/>
            <a:r>
              <a:rPr lang="en-GB" sz="3000" dirty="0"/>
              <a:t>Are they skilled in formulating and asking questions?</a:t>
            </a:r>
          </a:p>
          <a:p>
            <a:r>
              <a:rPr lang="en-GB" sz="3000" dirty="0"/>
              <a:t>Knowing your worker’s skills and knowledge:</a:t>
            </a:r>
          </a:p>
          <a:p>
            <a:pPr lvl="1"/>
            <a:r>
              <a:rPr lang="en-GB" sz="3000" dirty="0"/>
              <a:t>Are they confident to spot the signs and indicators of harm?</a:t>
            </a:r>
          </a:p>
          <a:p>
            <a:pPr lvl="1"/>
            <a:r>
              <a:rPr lang="en-GB" sz="3000" dirty="0"/>
              <a:t>Rule of optimism (wanting progress and therefore missing/down playing signs that might be concerning)</a:t>
            </a:r>
          </a:p>
          <a:p>
            <a:r>
              <a:rPr lang="en-GB" sz="3000" dirty="0"/>
              <a:t>Are they working in a community where they live – address any conflict of interest?</a:t>
            </a:r>
          </a:p>
          <a:p>
            <a:endParaRPr lang="en-GB" sz="1700" dirty="0"/>
          </a:p>
          <a:p>
            <a:endParaRPr lang="en-GB" sz="1700" dirty="0"/>
          </a:p>
        </p:txBody>
      </p:sp>
      <p:sp>
        <p:nvSpPr>
          <p:cNvPr id="4" name="Action Button: Go Forward or Next 3">
            <a:hlinkClick r:id="rId3" action="ppaction://hlinksldjump" highlightClick="1"/>
            <a:extLst>
              <a:ext uri="{FF2B5EF4-FFF2-40B4-BE49-F238E27FC236}">
                <a16:creationId xmlns:a16="http://schemas.microsoft.com/office/drawing/2014/main" id="{D7A30078-DBD0-4382-B716-44B546C22BA1}"/>
              </a:ext>
            </a:extLst>
          </p:cNvPr>
          <p:cNvSpPr/>
          <p:nvPr/>
        </p:nvSpPr>
        <p:spPr>
          <a:xfrm>
            <a:off x="10897414" y="5583157"/>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Action Button: Go Home 6">
            <a:hlinkClick r:id="rId4" action="ppaction://hlinksldjump" highlightClick="1"/>
            <a:extLst>
              <a:ext uri="{FF2B5EF4-FFF2-40B4-BE49-F238E27FC236}">
                <a16:creationId xmlns:a16="http://schemas.microsoft.com/office/drawing/2014/main" id="{E43E4D4B-2E6E-46B4-94CA-F115712D027E}"/>
              </a:ext>
            </a:extLst>
          </p:cNvPr>
          <p:cNvSpPr/>
          <p:nvPr/>
        </p:nvSpPr>
        <p:spPr>
          <a:xfrm>
            <a:off x="10258760" y="5583157"/>
            <a:ext cx="648000" cy="648000"/>
          </a:xfrm>
          <a:prstGeom prst="actionButtonHom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Go Back or Previous 4">
            <a:hlinkClick r:id="" action="ppaction://hlinkshowjump?jump=previousslide" highlightClick="1"/>
            <a:extLst>
              <a:ext uri="{FF2B5EF4-FFF2-40B4-BE49-F238E27FC236}">
                <a16:creationId xmlns:a16="http://schemas.microsoft.com/office/drawing/2014/main" id="{69AA5A26-86A5-425D-85E1-E264676AE518}"/>
              </a:ext>
            </a:extLst>
          </p:cNvPr>
          <p:cNvSpPr/>
          <p:nvPr/>
        </p:nvSpPr>
        <p:spPr>
          <a:xfrm>
            <a:off x="9604241" y="5583157"/>
            <a:ext cx="648000" cy="648000"/>
          </a:xfrm>
          <a:prstGeom prst="actionButtonBackPrevious">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542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28D46-9F69-4F01-9C80-81EE06D61961}"/>
              </a:ext>
            </a:extLst>
          </p:cNvPr>
          <p:cNvSpPr>
            <a:spLocks noGrp="1"/>
          </p:cNvSpPr>
          <p:nvPr>
            <p:ph type="title"/>
          </p:nvPr>
        </p:nvSpPr>
        <p:spPr>
          <a:xfrm>
            <a:off x="572493" y="238539"/>
            <a:ext cx="11018520" cy="1434415"/>
          </a:xfrm>
        </p:spPr>
        <p:txBody>
          <a:bodyPr anchor="b">
            <a:normAutofit/>
          </a:bodyPr>
          <a:lstStyle/>
          <a:p>
            <a:r>
              <a:rPr lang="en-GB" sz="5400" dirty="0">
                <a:latin typeface="Cavolini" panose="03000502040302020204" pitchFamily="66" charset="0"/>
                <a:cs typeface="Cavolini" panose="03000502040302020204" pitchFamily="66" charset="0"/>
              </a:rPr>
              <a:t>Remember to consider…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4A28F2-E3D6-4E3C-BB4A-D38C8861B366}"/>
              </a:ext>
            </a:extLst>
          </p:cNvPr>
          <p:cNvSpPr>
            <a:spLocks noGrp="1"/>
          </p:cNvSpPr>
          <p:nvPr>
            <p:ph idx="1"/>
          </p:nvPr>
        </p:nvSpPr>
        <p:spPr>
          <a:xfrm>
            <a:off x="572492" y="1982789"/>
            <a:ext cx="7427631" cy="4689680"/>
          </a:xfrm>
        </p:spPr>
        <p:txBody>
          <a:bodyPr anchor="t">
            <a:normAutofit fontScale="92500" lnSpcReduction="20000"/>
          </a:bodyPr>
          <a:lstStyle/>
          <a:p>
            <a:r>
              <a:rPr lang="en-GB" sz="2400" b="1" dirty="0"/>
              <a:t>Rule of optimism</a:t>
            </a:r>
          </a:p>
          <a:p>
            <a:pPr lvl="1"/>
            <a:r>
              <a:rPr lang="en-GB" dirty="0"/>
              <a:t>Wanting things to be better – not ‘seeing’ that things are not changing or worsening</a:t>
            </a:r>
          </a:p>
          <a:p>
            <a:pPr lvl="1"/>
            <a:r>
              <a:rPr lang="en-GB" dirty="0"/>
              <a:t>Putting greater emphasis on small changes to provide evidence of positive change</a:t>
            </a:r>
          </a:p>
          <a:p>
            <a:pPr lvl="1"/>
            <a:r>
              <a:rPr lang="en-GB" dirty="0"/>
              <a:t>Is the behaviour normalised – they have always done it?</a:t>
            </a:r>
          </a:p>
          <a:p>
            <a:r>
              <a:rPr lang="en-GB" sz="2400" b="1" dirty="0"/>
              <a:t>Disguised Compliance</a:t>
            </a:r>
          </a:p>
          <a:p>
            <a:pPr lvl="1"/>
            <a:r>
              <a:rPr lang="en-GB" dirty="0"/>
              <a:t>Involves a parent/adult/carer giving the appearance of co-operating with agencies to avoid raising suspicions, to allay welfare agency concerns and ultimately diffuse professional intervention (</a:t>
            </a:r>
            <a:r>
              <a:rPr lang="en-GB" dirty="0">
                <a:hlinkClick r:id="rId3"/>
              </a:rPr>
              <a:t>Building Confidence in Practice – Resistant Behaviour</a:t>
            </a:r>
            <a:r>
              <a:rPr lang="en-GB" dirty="0"/>
              <a:t>)</a:t>
            </a:r>
          </a:p>
          <a:p>
            <a:r>
              <a:rPr lang="en-GB" sz="2400" b="1" dirty="0"/>
              <a:t>Unconscious Bias</a:t>
            </a:r>
          </a:p>
          <a:p>
            <a:pPr lvl="1"/>
            <a:r>
              <a:rPr lang="en-GB" dirty="0"/>
              <a:t>Having a prejudice against a person/group of people or their circumstances/environment that you are not aware you have </a:t>
            </a:r>
          </a:p>
        </p:txBody>
      </p:sp>
      <p:pic>
        <p:nvPicPr>
          <p:cNvPr id="5" name="Picture 4" descr="Icon&#10;&#10;Description automatically generated">
            <a:extLst>
              <a:ext uri="{FF2B5EF4-FFF2-40B4-BE49-F238E27FC236}">
                <a16:creationId xmlns:a16="http://schemas.microsoft.com/office/drawing/2014/main" id="{8E8038E0-50E9-4EC9-BF3C-381ADA6249E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95" r="-3" b="-3"/>
          <a:stretch/>
        </p:blipFill>
        <p:spPr>
          <a:xfrm>
            <a:off x="8000123" y="2203782"/>
            <a:ext cx="3941064" cy="4096512"/>
          </a:xfrm>
          <a:prstGeom prst="rect">
            <a:avLst/>
          </a:prstGeom>
        </p:spPr>
      </p:pic>
      <p:sp>
        <p:nvSpPr>
          <p:cNvPr id="4" name="Action Button: Go Forward or Next 3">
            <a:hlinkClick r:id="rId6" action="ppaction://hlinksldjump" highlightClick="1"/>
            <a:extLst>
              <a:ext uri="{FF2B5EF4-FFF2-40B4-BE49-F238E27FC236}">
                <a16:creationId xmlns:a16="http://schemas.microsoft.com/office/drawing/2014/main" id="{FC37192E-A99F-4BBD-9413-2FB96568BE12}"/>
              </a:ext>
            </a:extLst>
          </p:cNvPr>
          <p:cNvSpPr/>
          <p:nvPr/>
        </p:nvSpPr>
        <p:spPr>
          <a:xfrm>
            <a:off x="11225634" y="164552"/>
            <a:ext cx="648000" cy="648000"/>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Action Button: Go Home 7">
            <a:hlinkClick r:id="rId7" action="ppaction://hlinksldjump" highlightClick="1"/>
            <a:extLst>
              <a:ext uri="{FF2B5EF4-FFF2-40B4-BE49-F238E27FC236}">
                <a16:creationId xmlns:a16="http://schemas.microsoft.com/office/drawing/2014/main" id="{A3A23DF0-3232-49D2-9546-984BF9C3B2D4}"/>
              </a:ext>
            </a:extLst>
          </p:cNvPr>
          <p:cNvSpPr/>
          <p:nvPr/>
        </p:nvSpPr>
        <p:spPr>
          <a:xfrm>
            <a:off x="10577634" y="164552"/>
            <a:ext cx="648000" cy="648000"/>
          </a:xfrm>
          <a:prstGeom prst="actionButtonHome">
            <a:avLst/>
          </a:prstGeom>
          <a:solidFill>
            <a:schemeClr val="accent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Go Back or Previous 10">
            <a:hlinkClick r:id="" action="ppaction://hlinkshowjump?jump=previousslide" highlightClick="1"/>
            <a:extLst>
              <a:ext uri="{FF2B5EF4-FFF2-40B4-BE49-F238E27FC236}">
                <a16:creationId xmlns:a16="http://schemas.microsoft.com/office/drawing/2014/main" id="{8302D671-1A83-44D8-A830-4713F95C6C33}"/>
              </a:ext>
            </a:extLst>
          </p:cNvPr>
          <p:cNvSpPr/>
          <p:nvPr/>
        </p:nvSpPr>
        <p:spPr>
          <a:xfrm>
            <a:off x="9927464" y="164552"/>
            <a:ext cx="648000" cy="6480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754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Go Forward or Next 13">
            <a:hlinkClick r:id="rId3" action="ppaction://hlinksldjump" highlightClick="1"/>
            <a:extLst>
              <a:ext uri="{FF2B5EF4-FFF2-40B4-BE49-F238E27FC236}">
                <a16:creationId xmlns:a16="http://schemas.microsoft.com/office/drawing/2014/main" id="{DDB469F2-E367-4CF7-89F2-002270F81EB6}"/>
              </a:ext>
            </a:extLst>
          </p:cNvPr>
          <p:cNvSpPr/>
          <p:nvPr/>
        </p:nvSpPr>
        <p:spPr>
          <a:xfrm>
            <a:off x="9556376" y="1741436"/>
            <a:ext cx="1797424" cy="5940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08FF26-6534-4DDA-8C98-7AC97FDD7F81}"/>
              </a:ext>
            </a:extLst>
          </p:cNvPr>
          <p:cNvSpPr>
            <a:spLocks noGrp="1"/>
          </p:cNvSpPr>
          <p:nvPr>
            <p:ph type="title"/>
          </p:nvPr>
        </p:nvSpPr>
        <p:spPr/>
        <p:txBody>
          <a:bodyPr/>
          <a:lstStyle/>
          <a:p>
            <a:r>
              <a:rPr lang="en-GB" b="1" dirty="0">
                <a:latin typeface="Cavolini" panose="03000502040302020204" pitchFamily="66" charset="0"/>
                <a:cs typeface="Cavolini" panose="03000502040302020204" pitchFamily="66" charset="0"/>
              </a:rPr>
              <a:t>Top Tips </a:t>
            </a:r>
            <a:r>
              <a:rPr lang="en-GB" sz="1800" b="1" dirty="0">
                <a:latin typeface="Cavolini" panose="03000502040302020204" pitchFamily="66" charset="0"/>
                <a:cs typeface="Cavolini" panose="03000502040302020204" pitchFamily="66" charset="0"/>
              </a:rPr>
              <a:t>(click on words to move forward)</a:t>
            </a:r>
            <a:endParaRPr lang="en-GB" b="1" dirty="0">
              <a:latin typeface="Cavolini" panose="03000502040302020204" pitchFamily="66" charset="0"/>
              <a:cs typeface="Cavolini" panose="03000502040302020204" pitchFamily="66" charset="0"/>
            </a:endParaRPr>
          </a:p>
        </p:txBody>
      </p:sp>
      <p:pic>
        <p:nvPicPr>
          <p:cNvPr id="4" name="Picture">
            <a:extLst>
              <a:ext uri="{FF2B5EF4-FFF2-40B4-BE49-F238E27FC236}">
                <a16:creationId xmlns:a16="http://schemas.microsoft.com/office/drawing/2014/main" id="{B921EB3E-C2A7-4E7F-9B53-D2C64117CF37}"/>
              </a:ext>
            </a:extLst>
          </p:cNvPr>
          <p:cNvPicPr>
            <a:picLocks noGrp="1"/>
          </p:cNvPicPr>
          <p:nvPr>
            <p:ph idx="1"/>
          </p:nvPr>
        </p:nvPicPr>
        <p:blipFill>
          <a:blip r:embed="rId4">
            <a:extLst>
              <a:ext uri="{28A0092B-C50C-407E-A947-70E740481C1C}">
                <a14:useLocalDpi xmlns:a14="http://schemas.microsoft.com/office/drawing/2010/main" val="0"/>
              </a:ext>
            </a:extLst>
          </a:blip>
          <a:srcRect/>
          <a:stretch/>
        </p:blipFill>
        <p:spPr>
          <a:xfrm>
            <a:off x="938152" y="2544180"/>
            <a:ext cx="10567724" cy="2799842"/>
          </a:xfrm>
          <a:prstGeom prst="rect">
            <a:avLst/>
          </a:prstGeom>
        </p:spPr>
      </p:pic>
      <p:sp>
        <p:nvSpPr>
          <p:cNvPr id="11" name="Action Button: Go Forward or Next 10">
            <a:hlinkClick r:id="rId5" action="ppaction://hlinksldjump" highlightClick="1"/>
            <a:extLst>
              <a:ext uri="{FF2B5EF4-FFF2-40B4-BE49-F238E27FC236}">
                <a16:creationId xmlns:a16="http://schemas.microsoft.com/office/drawing/2014/main" id="{F77ABE46-F0F1-4C4A-906C-B5AFA71E424D}"/>
              </a:ext>
            </a:extLst>
          </p:cNvPr>
          <p:cNvSpPr/>
          <p:nvPr/>
        </p:nvSpPr>
        <p:spPr>
          <a:xfrm>
            <a:off x="1133557" y="1863388"/>
            <a:ext cx="1769189" cy="50809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D0739C5-2DD3-4FC3-9C9D-9B0A254DA05A}"/>
              </a:ext>
            </a:extLst>
          </p:cNvPr>
          <p:cNvSpPr txBox="1"/>
          <p:nvPr/>
        </p:nvSpPr>
        <p:spPr>
          <a:xfrm>
            <a:off x="938152" y="1730272"/>
            <a:ext cx="2160000" cy="720000"/>
          </a:xfrm>
          <a:prstGeom prst="rect">
            <a:avLst/>
          </a:prstGeom>
          <a:solidFill>
            <a:srgbClr val="D60093"/>
          </a:solidFill>
        </p:spPr>
        <p:txBody>
          <a:bodyPr wrap="square" rtlCol="0">
            <a:spAutoFit/>
          </a:bodyPr>
          <a:lstStyle/>
          <a:p>
            <a:pPr algn="ctr"/>
            <a:r>
              <a:rPr lang="en-GB" sz="3200" b="1" dirty="0">
                <a:solidFill>
                  <a:schemeClr val="bg1"/>
                </a:solidFill>
              </a:rPr>
              <a:t>LOOK</a:t>
            </a:r>
          </a:p>
        </p:txBody>
      </p:sp>
      <p:sp>
        <p:nvSpPr>
          <p:cNvPr id="12" name="Action Button: Go Forward or Next 11">
            <a:hlinkClick r:id="rId6" action="ppaction://hlinksldjump" highlightClick="1"/>
            <a:extLst>
              <a:ext uri="{FF2B5EF4-FFF2-40B4-BE49-F238E27FC236}">
                <a16:creationId xmlns:a16="http://schemas.microsoft.com/office/drawing/2014/main" id="{17AB2DB9-EA0C-441A-8EDF-CD1D387B5DAD}"/>
              </a:ext>
            </a:extLst>
          </p:cNvPr>
          <p:cNvSpPr/>
          <p:nvPr/>
        </p:nvSpPr>
        <p:spPr>
          <a:xfrm>
            <a:off x="3943160" y="1846527"/>
            <a:ext cx="1755134" cy="52495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79D67A7-5619-481A-A8C6-64F5BB0588D1}"/>
              </a:ext>
            </a:extLst>
          </p:cNvPr>
          <p:cNvSpPr txBox="1"/>
          <p:nvPr/>
        </p:nvSpPr>
        <p:spPr>
          <a:xfrm>
            <a:off x="3740727" y="1730273"/>
            <a:ext cx="2160000" cy="720000"/>
          </a:xfrm>
          <a:prstGeom prst="rect">
            <a:avLst/>
          </a:prstGeom>
          <a:solidFill>
            <a:srgbClr val="6600CC"/>
          </a:solidFill>
        </p:spPr>
        <p:txBody>
          <a:bodyPr wrap="square" rtlCol="0">
            <a:spAutoFit/>
          </a:bodyPr>
          <a:lstStyle/>
          <a:p>
            <a:pPr algn="ctr"/>
            <a:r>
              <a:rPr lang="en-GB" sz="3200" b="1" dirty="0">
                <a:solidFill>
                  <a:schemeClr val="bg1"/>
                </a:solidFill>
              </a:rPr>
              <a:t>LISTEN</a:t>
            </a:r>
          </a:p>
        </p:txBody>
      </p:sp>
      <p:sp>
        <p:nvSpPr>
          <p:cNvPr id="13" name="Action Button: Go Forward or Next 12">
            <a:hlinkClick r:id="rId7" action="ppaction://hlinksldjump" highlightClick="1"/>
            <a:extLst>
              <a:ext uri="{FF2B5EF4-FFF2-40B4-BE49-F238E27FC236}">
                <a16:creationId xmlns:a16="http://schemas.microsoft.com/office/drawing/2014/main" id="{C1BD1D68-35D3-4B4C-9887-70EB720151D9}"/>
              </a:ext>
            </a:extLst>
          </p:cNvPr>
          <p:cNvSpPr/>
          <p:nvPr/>
        </p:nvSpPr>
        <p:spPr>
          <a:xfrm>
            <a:off x="6807513" y="1756215"/>
            <a:ext cx="1631577" cy="5645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2016882-86C2-4A8D-AEEA-2E01B323A8E4}"/>
              </a:ext>
            </a:extLst>
          </p:cNvPr>
          <p:cNvSpPr txBox="1"/>
          <p:nvPr/>
        </p:nvSpPr>
        <p:spPr>
          <a:xfrm>
            <a:off x="6543301" y="1726657"/>
            <a:ext cx="2160000" cy="720000"/>
          </a:xfrm>
          <a:prstGeom prst="rect">
            <a:avLst/>
          </a:prstGeom>
          <a:solidFill>
            <a:srgbClr val="009AD0"/>
          </a:solidFill>
        </p:spPr>
        <p:txBody>
          <a:bodyPr wrap="square" rtlCol="0">
            <a:spAutoFit/>
          </a:bodyPr>
          <a:lstStyle/>
          <a:p>
            <a:pPr algn="ctr"/>
            <a:r>
              <a:rPr lang="en-GB" sz="3200" b="1" dirty="0">
                <a:solidFill>
                  <a:schemeClr val="bg1"/>
                </a:solidFill>
              </a:rPr>
              <a:t>ASK</a:t>
            </a:r>
          </a:p>
        </p:txBody>
      </p:sp>
      <p:sp>
        <p:nvSpPr>
          <p:cNvPr id="7" name="TextBox 6">
            <a:extLst>
              <a:ext uri="{FF2B5EF4-FFF2-40B4-BE49-F238E27FC236}">
                <a16:creationId xmlns:a16="http://schemas.microsoft.com/office/drawing/2014/main" id="{21762234-97D9-4564-8D4D-E16F039D4BED}"/>
              </a:ext>
            </a:extLst>
          </p:cNvPr>
          <p:cNvSpPr txBox="1"/>
          <p:nvPr/>
        </p:nvSpPr>
        <p:spPr>
          <a:xfrm>
            <a:off x="9345876" y="1690687"/>
            <a:ext cx="2160000" cy="720000"/>
          </a:xfrm>
          <a:prstGeom prst="rect">
            <a:avLst/>
          </a:prstGeom>
          <a:solidFill>
            <a:srgbClr val="FF0000"/>
          </a:solidFill>
        </p:spPr>
        <p:txBody>
          <a:bodyPr wrap="square" rtlCol="0">
            <a:spAutoFit/>
          </a:bodyPr>
          <a:lstStyle/>
          <a:p>
            <a:r>
              <a:rPr lang="en-GB" sz="3200" b="1" dirty="0">
                <a:solidFill>
                  <a:schemeClr val="bg1"/>
                </a:solidFill>
              </a:rPr>
              <a:t>CHECK OUT</a:t>
            </a:r>
          </a:p>
        </p:txBody>
      </p:sp>
      <p:sp>
        <p:nvSpPr>
          <p:cNvPr id="9" name="Rectangle 8">
            <a:extLst>
              <a:ext uri="{FF2B5EF4-FFF2-40B4-BE49-F238E27FC236}">
                <a16:creationId xmlns:a16="http://schemas.microsoft.com/office/drawing/2014/main" id="{12CF16B7-0E4A-40B5-AAB2-303CCBACCB70}"/>
              </a:ext>
            </a:extLst>
          </p:cNvPr>
          <p:cNvSpPr/>
          <p:nvPr/>
        </p:nvSpPr>
        <p:spPr>
          <a:xfrm>
            <a:off x="938152" y="5539069"/>
            <a:ext cx="10567724" cy="1077218"/>
          </a:xfrm>
          <a:prstGeom prst="rect">
            <a:avLst/>
          </a:prstGeom>
        </p:spPr>
        <p:txBody>
          <a:bodyPr wrap="square">
            <a:spAutoFit/>
          </a:bodyPr>
          <a:lstStyle/>
          <a:p>
            <a:pPr algn="ctr"/>
            <a:r>
              <a:rPr lang="en-US" sz="3200" spc="-120" dirty="0">
                <a:solidFill>
                  <a:srgbClr val="159B1B"/>
                </a:solidFill>
                <a:latin typeface="Comic Sans MS" panose="030F0702030302020204" pitchFamily="66" charset="0"/>
                <a:ea typeface="Tw Cen MT" panose="020B0602020104020603" pitchFamily="34" charset="0"/>
                <a:cs typeface="Times New Roman" panose="02020603050405020304" pitchFamily="18" charset="0"/>
              </a:rPr>
              <a:t>Always trying to answer the question(s):</a:t>
            </a:r>
          </a:p>
          <a:p>
            <a:pPr algn="ctr"/>
            <a:r>
              <a:rPr lang="en-US" sz="3200" spc="-120" dirty="0">
                <a:solidFill>
                  <a:srgbClr val="159B1B"/>
                </a:solidFill>
                <a:latin typeface="Comic Sans MS" panose="030F0702030302020204" pitchFamily="66" charset="0"/>
                <a:ea typeface="Tw Cen MT" panose="020B0602020104020603" pitchFamily="34" charset="0"/>
                <a:cs typeface="Times New Roman" panose="02020603050405020304" pitchFamily="18" charset="0"/>
              </a:rPr>
              <a:t>‘How does it FEEL?’ or ‘Why does this FEEL wrong?’</a:t>
            </a:r>
            <a:endParaRPr lang="en-GB" sz="3200" dirty="0">
              <a:solidFill>
                <a:srgbClr val="159B1B"/>
              </a:solidFill>
              <a:latin typeface="Comic Sans MS" panose="030F0702030302020204" pitchFamily="66" charset="0"/>
            </a:endParaRPr>
          </a:p>
        </p:txBody>
      </p:sp>
      <p:sp>
        <p:nvSpPr>
          <p:cNvPr id="8" name="Action Button: Go Home 7">
            <a:hlinkClick r:id="rId8" action="ppaction://hlinksldjump" highlightClick="1"/>
            <a:extLst>
              <a:ext uri="{FF2B5EF4-FFF2-40B4-BE49-F238E27FC236}">
                <a16:creationId xmlns:a16="http://schemas.microsoft.com/office/drawing/2014/main" id="{FD38F46D-8CBE-4B99-A94D-67C37CC02A0F}"/>
              </a:ext>
            </a:extLst>
          </p:cNvPr>
          <p:cNvSpPr/>
          <p:nvPr/>
        </p:nvSpPr>
        <p:spPr>
          <a:xfrm>
            <a:off x="938152" y="5968287"/>
            <a:ext cx="648000" cy="64800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ction Button: Go Back or Previous 9">
            <a:hlinkClick r:id="" action="ppaction://hlinkshowjump?jump=previousslide" highlightClick="1"/>
            <a:extLst>
              <a:ext uri="{FF2B5EF4-FFF2-40B4-BE49-F238E27FC236}">
                <a16:creationId xmlns:a16="http://schemas.microsoft.com/office/drawing/2014/main" id="{6E7A3FA4-BCD5-4B98-8A4C-3887175E20B7}"/>
              </a:ext>
            </a:extLst>
          </p:cNvPr>
          <p:cNvSpPr/>
          <p:nvPr/>
        </p:nvSpPr>
        <p:spPr>
          <a:xfrm>
            <a:off x="362124" y="5968287"/>
            <a:ext cx="648000" cy="648000"/>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498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018A1-2651-4FF2-AE8D-6A2200D68E04}"/>
              </a:ext>
            </a:extLst>
          </p:cNvPr>
          <p:cNvSpPr>
            <a:spLocks noGrp="1"/>
          </p:cNvSpPr>
          <p:nvPr>
            <p:ph type="title"/>
          </p:nvPr>
        </p:nvSpPr>
        <p:spPr>
          <a:xfrm>
            <a:off x="814451" y="76703"/>
            <a:ext cx="3816095" cy="1938076"/>
          </a:xfrm>
        </p:spPr>
        <p:txBody>
          <a:bodyPr>
            <a:normAutofit/>
          </a:bodyPr>
          <a:lstStyle/>
          <a:p>
            <a:r>
              <a:rPr lang="en-GB" b="1" dirty="0">
                <a:latin typeface="Cavolini" panose="03000502040302020204" pitchFamily="66" charset="0"/>
                <a:cs typeface="Cavolini" panose="03000502040302020204" pitchFamily="66" charset="0"/>
              </a:rPr>
              <a:t>Top Tips</a:t>
            </a:r>
            <a:endParaRPr lang="en-GB" dirty="0"/>
          </a:p>
        </p:txBody>
      </p:sp>
      <p:sp>
        <p:nvSpPr>
          <p:cNvPr id="3" name="Content Placeholder 2">
            <a:extLst>
              <a:ext uri="{FF2B5EF4-FFF2-40B4-BE49-F238E27FC236}">
                <a16:creationId xmlns:a16="http://schemas.microsoft.com/office/drawing/2014/main" id="{3F1A8585-0EA7-466E-BDF0-54C47A7EC481}"/>
              </a:ext>
            </a:extLst>
          </p:cNvPr>
          <p:cNvSpPr>
            <a:spLocks noGrp="1"/>
          </p:cNvSpPr>
          <p:nvPr>
            <p:ph idx="1"/>
          </p:nvPr>
        </p:nvSpPr>
        <p:spPr>
          <a:xfrm>
            <a:off x="211635" y="1764400"/>
            <a:ext cx="4692681" cy="4893545"/>
          </a:xfrm>
        </p:spPr>
        <p:txBody>
          <a:bodyPr>
            <a:normAutofit fontScale="92500" lnSpcReduction="20000"/>
          </a:bodyPr>
          <a:lstStyle/>
          <a:p>
            <a:r>
              <a:rPr lang="en-GB" dirty="0"/>
              <a:t>Is there anything about what you see when you meet with this child/adult/family which prompts questions or makes you feel uneasy?</a:t>
            </a:r>
          </a:p>
          <a:p>
            <a:r>
              <a:rPr lang="en-GB" dirty="0"/>
              <a:t>Are you observing any behaviour which is indicative of abuse or neglect?</a:t>
            </a:r>
          </a:p>
          <a:p>
            <a:r>
              <a:rPr lang="en-GB" dirty="0"/>
              <a:t>Does what you see support or contradict what you are being told?</a:t>
            </a:r>
          </a:p>
          <a:p>
            <a:r>
              <a:rPr lang="en-GB" dirty="0"/>
              <a:t>Remember – behaviour is also a way for people to communicate…..</a:t>
            </a:r>
          </a:p>
          <a:p>
            <a:endParaRPr lang="en-GB" dirty="0"/>
          </a:p>
        </p:txBody>
      </p:sp>
      <p:pic>
        <p:nvPicPr>
          <p:cNvPr id="5" name="Picture 4">
            <a:extLst>
              <a:ext uri="{FF2B5EF4-FFF2-40B4-BE49-F238E27FC236}">
                <a16:creationId xmlns:a16="http://schemas.microsoft.com/office/drawing/2014/main" id="{01C4B197-FA88-47A3-B9CB-0759EDB5D9E8}"/>
              </a:ext>
            </a:extLst>
          </p:cNvPr>
          <p:cNvPicPr>
            <a:picLocks noChangeAspect="1"/>
          </p:cNvPicPr>
          <p:nvPr/>
        </p:nvPicPr>
        <p:blipFill rotWithShape="1">
          <a:blip r:embed="rId3"/>
          <a:srcRect l="10770" r="10658"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Picture 6">
            <a:extLst>
              <a:ext uri="{FF2B5EF4-FFF2-40B4-BE49-F238E27FC236}">
                <a16:creationId xmlns:a16="http://schemas.microsoft.com/office/drawing/2014/main" id="{0A9751D7-57CA-4FE5-ADF4-624A6EF012A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491" r="5354" b="-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8" name="TextBox 7">
            <a:extLst>
              <a:ext uri="{FF2B5EF4-FFF2-40B4-BE49-F238E27FC236}">
                <a16:creationId xmlns:a16="http://schemas.microsoft.com/office/drawing/2014/main" id="{045270FB-1C0E-4725-8298-839FDF7128C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commons.wikimedia.org/wiki/File:Hazel_Eyes.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4" name="Action Button: Go Forward or Next 3">
            <a:hlinkClick r:id="rId7" action="ppaction://hlinksldjump" highlightClick="1"/>
            <a:extLst>
              <a:ext uri="{FF2B5EF4-FFF2-40B4-BE49-F238E27FC236}">
                <a16:creationId xmlns:a16="http://schemas.microsoft.com/office/drawing/2014/main" id="{FB2756E5-8B26-4CD0-AA89-D0DCFE14EF8F}"/>
              </a:ext>
            </a:extLst>
          </p:cNvPr>
          <p:cNvSpPr/>
          <p:nvPr/>
        </p:nvSpPr>
        <p:spPr>
          <a:xfrm>
            <a:off x="4630546" y="6109972"/>
            <a:ext cx="648000" cy="648000"/>
          </a:xfrm>
          <a:prstGeom prst="actionButtonForwardNex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7A2B79EA-FC75-4BC5-9D26-91AB5FD81BFF}"/>
              </a:ext>
            </a:extLst>
          </p:cNvPr>
          <p:cNvSpPr/>
          <p:nvPr/>
        </p:nvSpPr>
        <p:spPr>
          <a:xfrm>
            <a:off x="3321341" y="6109972"/>
            <a:ext cx="648000" cy="648000"/>
          </a:xfrm>
          <a:prstGeom prst="actionButtonBackPrevious">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Go Home 8">
            <a:hlinkClick r:id="rId8" action="ppaction://hlinksldjump" highlightClick="1"/>
            <a:extLst>
              <a:ext uri="{FF2B5EF4-FFF2-40B4-BE49-F238E27FC236}">
                <a16:creationId xmlns:a16="http://schemas.microsoft.com/office/drawing/2014/main" id="{39AEAA74-8024-4043-8DEF-37A41DB791C3}"/>
              </a:ext>
            </a:extLst>
          </p:cNvPr>
          <p:cNvSpPr/>
          <p:nvPr/>
        </p:nvSpPr>
        <p:spPr>
          <a:xfrm>
            <a:off x="3979498" y="6109972"/>
            <a:ext cx="648000" cy="648000"/>
          </a:xfrm>
          <a:prstGeom prst="actionButtonHom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122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31B06-8734-40D8-AADB-8EC1F9BF5FFC}"/>
              </a:ext>
            </a:extLst>
          </p:cNvPr>
          <p:cNvSpPr>
            <a:spLocks noGrp="1"/>
          </p:cNvSpPr>
          <p:nvPr>
            <p:ph type="title"/>
          </p:nvPr>
        </p:nvSpPr>
        <p:spPr>
          <a:xfrm>
            <a:off x="6151294" y="486184"/>
            <a:ext cx="5397237" cy="1325563"/>
          </a:xfrm>
        </p:spPr>
        <p:txBody>
          <a:bodyPr>
            <a:normAutofit/>
          </a:bodyPr>
          <a:lstStyle/>
          <a:p>
            <a:r>
              <a:rPr lang="en-GB" b="1" dirty="0">
                <a:latin typeface="Cavolini" panose="03000502040302020204" pitchFamily="66" charset="0"/>
                <a:cs typeface="Cavolini" panose="03000502040302020204" pitchFamily="66" charset="0"/>
              </a:rPr>
              <a:t>Top Tips</a:t>
            </a:r>
            <a:endParaRPr lang="en-GB" dirty="0"/>
          </a:p>
        </p:txBody>
      </p:sp>
      <p:pic>
        <p:nvPicPr>
          <p:cNvPr id="5" name="Picture 4">
            <a:extLst>
              <a:ext uri="{FF2B5EF4-FFF2-40B4-BE49-F238E27FC236}">
                <a16:creationId xmlns:a16="http://schemas.microsoft.com/office/drawing/2014/main" id="{EB2556D0-F2FD-40AB-B732-B5450A8A3ADA}"/>
              </a:ext>
            </a:extLst>
          </p:cNvPr>
          <p:cNvPicPr>
            <a:picLocks noChangeAspect="1"/>
          </p:cNvPicPr>
          <p:nvPr/>
        </p:nvPicPr>
        <p:blipFill>
          <a:blip r:embed="rId3"/>
          <a:stretch>
            <a:fillRect/>
          </a:stretch>
        </p:blipFill>
        <p:spPr>
          <a:xfrm>
            <a:off x="698353" y="1058044"/>
            <a:ext cx="4555700" cy="1814559"/>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2" name="Freeform: Shape 1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FE49BAA-5D3C-4497-8A7E-65F2F8487B81}"/>
              </a:ext>
            </a:extLst>
          </p:cNvPr>
          <p:cNvPicPr>
            <a:picLocks noChangeAspect="1"/>
          </p:cNvPicPr>
          <p:nvPr/>
        </p:nvPicPr>
        <p:blipFill>
          <a:blip r:embed="rId4"/>
          <a:stretch>
            <a:fillRect/>
          </a:stretch>
        </p:blipFill>
        <p:spPr>
          <a:xfrm>
            <a:off x="698353" y="3526029"/>
            <a:ext cx="4110215"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2D73A359-DB69-4537-96BB-73A079C68852}"/>
              </a:ext>
            </a:extLst>
          </p:cNvPr>
          <p:cNvSpPr>
            <a:spLocks noGrp="1"/>
          </p:cNvSpPr>
          <p:nvPr>
            <p:ph idx="1"/>
          </p:nvPr>
        </p:nvSpPr>
        <p:spPr>
          <a:xfrm>
            <a:off x="6151294" y="1946684"/>
            <a:ext cx="5397237" cy="4351338"/>
          </a:xfrm>
        </p:spPr>
        <p:txBody>
          <a:bodyPr>
            <a:normAutofit/>
          </a:bodyPr>
          <a:lstStyle/>
          <a:p>
            <a:r>
              <a:rPr lang="en-GB" dirty="0"/>
              <a:t>Are you being told anything which needs further clarification?</a:t>
            </a:r>
          </a:p>
          <a:p>
            <a:r>
              <a:rPr lang="en-GB" dirty="0"/>
              <a:t>Are you concerned about what you hear family members say to each other?</a:t>
            </a:r>
          </a:p>
          <a:p>
            <a:r>
              <a:rPr lang="en-GB" dirty="0"/>
              <a:t>Is someone in this family trying to tell you something but is finding it difficult to express themselves? If so, how can you help them to do so?</a:t>
            </a:r>
          </a:p>
        </p:txBody>
      </p:sp>
      <p:sp>
        <p:nvSpPr>
          <p:cNvPr id="14" name="Arc 1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Action Button: Go Forward or Next 5">
            <a:hlinkClick r:id="rId5" action="ppaction://hlinksldjump" highlightClick="1"/>
            <a:extLst>
              <a:ext uri="{FF2B5EF4-FFF2-40B4-BE49-F238E27FC236}">
                <a16:creationId xmlns:a16="http://schemas.microsoft.com/office/drawing/2014/main" id="{17D491C0-4ADB-4218-B7E9-D232295607CC}"/>
              </a:ext>
            </a:extLst>
          </p:cNvPr>
          <p:cNvSpPr/>
          <p:nvPr/>
        </p:nvSpPr>
        <p:spPr>
          <a:xfrm>
            <a:off x="10606749" y="5848200"/>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 action="ppaction://hlinkshowjump?jump=previousslide" highlightClick="1"/>
            <a:extLst>
              <a:ext uri="{FF2B5EF4-FFF2-40B4-BE49-F238E27FC236}">
                <a16:creationId xmlns:a16="http://schemas.microsoft.com/office/drawing/2014/main" id="{3847A414-C830-4A9E-AC2E-A52C9C0D9BCF}"/>
              </a:ext>
            </a:extLst>
          </p:cNvPr>
          <p:cNvSpPr/>
          <p:nvPr/>
        </p:nvSpPr>
        <p:spPr>
          <a:xfrm>
            <a:off x="9318328" y="5848200"/>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Home 7">
            <a:hlinkClick r:id="rId6" action="ppaction://hlinksldjump" highlightClick="1"/>
            <a:extLst>
              <a:ext uri="{FF2B5EF4-FFF2-40B4-BE49-F238E27FC236}">
                <a16:creationId xmlns:a16="http://schemas.microsoft.com/office/drawing/2014/main" id="{5182CF37-48F9-49E3-92CA-2F7B4225E565}"/>
              </a:ext>
            </a:extLst>
          </p:cNvPr>
          <p:cNvSpPr/>
          <p:nvPr/>
        </p:nvSpPr>
        <p:spPr>
          <a:xfrm>
            <a:off x="9962538" y="5848200"/>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80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1972316B-BA06-49A1-A7F1-E36DBB6D42A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16" r="9091" b="7475"/>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8FBC5-8A81-4FE0-964E-6B3EA5A96115}"/>
              </a:ext>
            </a:extLst>
          </p:cNvPr>
          <p:cNvSpPr>
            <a:spLocks noGrp="1"/>
          </p:cNvSpPr>
          <p:nvPr>
            <p:ph type="title"/>
          </p:nvPr>
        </p:nvSpPr>
        <p:spPr>
          <a:xfrm>
            <a:off x="594804" y="640263"/>
            <a:ext cx="6619811" cy="1344975"/>
          </a:xfrm>
        </p:spPr>
        <p:txBody>
          <a:bodyPr>
            <a:normAutofit/>
          </a:bodyPr>
          <a:lstStyle/>
          <a:p>
            <a:r>
              <a:rPr lang="en-GB" dirty="0">
                <a:latin typeface="Cavolini" panose="03000502040302020204" pitchFamily="66" charset="0"/>
                <a:cs typeface="Cavolini" panose="03000502040302020204" pitchFamily="66" charset="0"/>
              </a:rPr>
              <a:t>Remember….</a:t>
            </a:r>
          </a:p>
        </p:txBody>
      </p:sp>
      <p:sp>
        <p:nvSpPr>
          <p:cNvPr id="3" name="Content Placeholder 2">
            <a:extLst>
              <a:ext uri="{FF2B5EF4-FFF2-40B4-BE49-F238E27FC236}">
                <a16:creationId xmlns:a16="http://schemas.microsoft.com/office/drawing/2014/main" id="{F6B97EF0-CE4D-4A9B-A7AA-A0A38E95E7AA}"/>
              </a:ext>
            </a:extLst>
          </p:cNvPr>
          <p:cNvSpPr>
            <a:spLocks noGrp="1"/>
          </p:cNvSpPr>
          <p:nvPr>
            <p:ph idx="1"/>
          </p:nvPr>
        </p:nvSpPr>
        <p:spPr>
          <a:xfrm>
            <a:off x="594804" y="1741262"/>
            <a:ext cx="7197772" cy="4460853"/>
          </a:xfrm>
        </p:spPr>
        <p:txBody>
          <a:bodyPr>
            <a:normAutofit fontScale="92500" lnSpcReduction="20000"/>
          </a:bodyPr>
          <a:lstStyle/>
          <a:p>
            <a:r>
              <a:rPr lang="en-GB" dirty="0"/>
              <a:t>Always keep the individual at the centre of your work</a:t>
            </a:r>
          </a:p>
          <a:p>
            <a:r>
              <a:rPr lang="en-GB" dirty="0"/>
              <a:t>What is it like to be them – what is their lived experience?</a:t>
            </a:r>
          </a:p>
          <a:p>
            <a:r>
              <a:rPr lang="en-GB" dirty="0"/>
              <a:t>What are they saying to you about their life?</a:t>
            </a:r>
          </a:p>
          <a:p>
            <a:r>
              <a:rPr lang="en-GB" dirty="0"/>
              <a:t>Does what they say match with what you are seeing?</a:t>
            </a:r>
          </a:p>
          <a:p>
            <a:r>
              <a:rPr lang="en-GB" dirty="0"/>
              <a:t>Is someone else advocating – such as a parent/carer? Do you know whether that is what the child or adult really wants to say?</a:t>
            </a:r>
          </a:p>
          <a:p>
            <a:r>
              <a:rPr lang="en-GB" dirty="0"/>
              <a:t>Some children or adults may not have been able to voice concerns before….</a:t>
            </a:r>
          </a:p>
          <a:p>
            <a:pPr marL="0" indent="0">
              <a:buNone/>
            </a:pPr>
            <a:r>
              <a:rPr lang="en-GB" sz="2400" b="1" dirty="0">
                <a:latin typeface="Cavolini" panose="03000502040302020204" pitchFamily="66" charset="0"/>
                <a:cs typeface="Cavolini" panose="03000502040302020204" pitchFamily="66" charset="0"/>
              </a:rPr>
              <a:t>COMMUNICATION IS KEY</a:t>
            </a:r>
          </a:p>
        </p:txBody>
      </p:sp>
      <p:sp>
        <p:nvSpPr>
          <p:cNvPr id="4" name="Action Button: Go Forward or Next 3">
            <a:hlinkClick r:id="rId5" action="ppaction://hlinksldjump" highlightClick="1"/>
            <a:extLst>
              <a:ext uri="{FF2B5EF4-FFF2-40B4-BE49-F238E27FC236}">
                <a16:creationId xmlns:a16="http://schemas.microsoft.com/office/drawing/2014/main" id="{CD013CE7-C2DC-4B8A-A8D9-E01AC62C95A3}"/>
              </a:ext>
            </a:extLst>
          </p:cNvPr>
          <p:cNvSpPr/>
          <p:nvPr/>
        </p:nvSpPr>
        <p:spPr>
          <a:xfrm>
            <a:off x="6906661" y="5577821"/>
            <a:ext cx="648000" cy="648000"/>
          </a:xfrm>
          <a:prstGeom prst="actionButtonForwardNext">
            <a:avLst/>
          </a:prstGeom>
          <a:solidFill>
            <a:srgbClr val="029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317ED866-20A8-4E06-B767-C749B35B8CED}"/>
              </a:ext>
            </a:extLst>
          </p:cNvPr>
          <p:cNvSpPr/>
          <p:nvPr/>
        </p:nvSpPr>
        <p:spPr>
          <a:xfrm>
            <a:off x="5590656" y="5569737"/>
            <a:ext cx="648000" cy="648000"/>
          </a:xfrm>
          <a:prstGeom prst="actionButtonBackPrevious">
            <a:avLst/>
          </a:prstGeom>
          <a:solidFill>
            <a:srgbClr val="029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484C50F-D6F5-40D1-A903-EB462A95F0B9}"/>
              </a:ext>
            </a:extLst>
          </p:cNvPr>
          <p:cNvPicPr>
            <a:picLocks noChangeAspect="1"/>
          </p:cNvPicPr>
          <p:nvPr/>
        </p:nvPicPr>
        <p:blipFill>
          <a:blip r:embed="rId6"/>
          <a:stretch>
            <a:fillRect/>
          </a:stretch>
        </p:blipFill>
        <p:spPr>
          <a:xfrm>
            <a:off x="5751995" y="104817"/>
            <a:ext cx="3565322" cy="1420086"/>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7" name="Action Button: Go Home 6">
            <a:hlinkClick r:id="rId7" action="ppaction://hlinksldjump" highlightClick="1"/>
            <a:extLst>
              <a:ext uri="{FF2B5EF4-FFF2-40B4-BE49-F238E27FC236}">
                <a16:creationId xmlns:a16="http://schemas.microsoft.com/office/drawing/2014/main" id="{A8436D9B-6CAB-4AAF-9F61-6EEBB5BD648D}"/>
              </a:ext>
            </a:extLst>
          </p:cNvPr>
          <p:cNvSpPr/>
          <p:nvPr/>
        </p:nvSpPr>
        <p:spPr>
          <a:xfrm>
            <a:off x="6258661" y="5569737"/>
            <a:ext cx="648000" cy="648000"/>
          </a:xfrm>
          <a:prstGeom prst="actionButtonHome">
            <a:avLst/>
          </a:prstGeom>
          <a:solidFill>
            <a:srgbClr val="029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33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53DD-A61B-4D77-A564-A3998F457E99}"/>
              </a:ext>
            </a:extLst>
          </p:cNvPr>
          <p:cNvSpPr>
            <a:spLocks noGrp="1"/>
          </p:cNvSpPr>
          <p:nvPr>
            <p:ph type="title"/>
          </p:nvPr>
        </p:nvSpPr>
        <p:spPr>
          <a:xfrm>
            <a:off x="6861725" y="213326"/>
            <a:ext cx="5330275" cy="1951075"/>
          </a:xfrm>
          <a:noFill/>
        </p:spPr>
        <p:txBody>
          <a:bodyPr anchor="t">
            <a:normAutofit/>
          </a:bodyPr>
          <a:lstStyle/>
          <a:p>
            <a:r>
              <a:rPr lang="en-GB" sz="4800" b="1" dirty="0">
                <a:solidFill>
                  <a:schemeClr val="bg1"/>
                </a:solidFill>
                <a:latin typeface="Cavolini" panose="03000502040302020204" pitchFamily="66" charset="0"/>
                <a:cs typeface="Cavolini" panose="03000502040302020204" pitchFamily="66" charset="0"/>
              </a:rPr>
              <a:t>Top Tips</a:t>
            </a:r>
            <a:endParaRPr lang="en-GB" sz="4800" dirty="0">
              <a:solidFill>
                <a:schemeClr val="bg1"/>
              </a:solidFill>
            </a:endParaRPr>
          </a:p>
        </p:txBody>
      </p:sp>
      <p:sp>
        <p:nvSpPr>
          <p:cNvPr id="3" name="Content Placeholder 2">
            <a:extLst>
              <a:ext uri="{FF2B5EF4-FFF2-40B4-BE49-F238E27FC236}">
                <a16:creationId xmlns:a16="http://schemas.microsoft.com/office/drawing/2014/main" id="{AEBD23A9-4D23-40BB-82E8-41FEC29564AD}"/>
              </a:ext>
            </a:extLst>
          </p:cNvPr>
          <p:cNvSpPr>
            <a:spLocks noGrp="1"/>
          </p:cNvSpPr>
          <p:nvPr>
            <p:ph idx="1"/>
          </p:nvPr>
        </p:nvSpPr>
        <p:spPr>
          <a:xfrm>
            <a:off x="6095996" y="1181526"/>
            <a:ext cx="5381706" cy="1474570"/>
          </a:xfrm>
          <a:noFill/>
        </p:spPr>
        <p:txBody>
          <a:bodyPr anchor="t">
            <a:normAutofit fontScale="92500"/>
          </a:bodyPr>
          <a:lstStyle/>
          <a:p>
            <a:pPr marL="0" indent="0">
              <a:buNone/>
            </a:pPr>
            <a:r>
              <a:rPr lang="en-GB" sz="2400" dirty="0">
                <a:solidFill>
                  <a:schemeClr val="bg1"/>
                </a:solidFill>
              </a:rPr>
              <a:t>Are there direct questions </a:t>
            </a:r>
            <a:r>
              <a:rPr lang="en-GB" sz="2400" b="1" dirty="0">
                <a:solidFill>
                  <a:schemeClr val="bg1"/>
                </a:solidFill>
              </a:rPr>
              <a:t>you</a:t>
            </a:r>
            <a:r>
              <a:rPr lang="en-GB" sz="2400" dirty="0">
                <a:solidFill>
                  <a:schemeClr val="bg1"/>
                </a:solidFill>
              </a:rPr>
              <a:t> could ask when you meet this child/adult/family which will provide more information about the vulnerability of individual family members?</a:t>
            </a:r>
          </a:p>
          <a:p>
            <a:pPr marL="0" indent="0">
              <a:buNone/>
            </a:pPr>
            <a:endParaRPr lang="en-GB" sz="1800" dirty="0">
              <a:solidFill>
                <a:schemeClr val="bg1"/>
              </a:solidFill>
            </a:endParaRPr>
          </a:p>
        </p:txBody>
      </p:sp>
      <p:graphicFrame>
        <p:nvGraphicFramePr>
          <p:cNvPr id="5" name="Table 5">
            <a:extLst>
              <a:ext uri="{FF2B5EF4-FFF2-40B4-BE49-F238E27FC236}">
                <a16:creationId xmlns:a16="http://schemas.microsoft.com/office/drawing/2014/main" id="{FCC57F44-D702-4F32-A4CE-74624BFBFF3D}"/>
              </a:ext>
            </a:extLst>
          </p:cNvPr>
          <p:cNvGraphicFramePr>
            <a:graphicFrameLocks noGrp="1"/>
          </p:cNvGraphicFramePr>
          <p:nvPr>
            <p:extLst>
              <p:ext uri="{D42A27DB-BD31-4B8C-83A1-F6EECF244321}">
                <p14:modId xmlns:p14="http://schemas.microsoft.com/office/powerpoint/2010/main" val="1379227674"/>
              </p:ext>
            </p:extLst>
          </p:nvPr>
        </p:nvGraphicFramePr>
        <p:xfrm>
          <a:off x="454465" y="2309691"/>
          <a:ext cx="11283062" cy="4188698"/>
        </p:xfrm>
        <a:graphic>
          <a:graphicData uri="http://schemas.openxmlformats.org/drawingml/2006/table">
            <a:tbl>
              <a:tblPr firstRow="1" bandRow="1">
                <a:tableStyleId>{5C22544A-7EE6-4342-B048-85BDC9FD1C3A}</a:tableStyleId>
              </a:tblPr>
              <a:tblGrid>
                <a:gridCol w="3484489">
                  <a:extLst>
                    <a:ext uri="{9D8B030D-6E8A-4147-A177-3AD203B41FA5}">
                      <a16:colId xmlns:a16="http://schemas.microsoft.com/office/drawing/2014/main" val="62654124"/>
                    </a:ext>
                  </a:extLst>
                </a:gridCol>
                <a:gridCol w="3348111">
                  <a:extLst>
                    <a:ext uri="{9D8B030D-6E8A-4147-A177-3AD203B41FA5}">
                      <a16:colId xmlns:a16="http://schemas.microsoft.com/office/drawing/2014/main" val="3808306485"/>
                    </a:ext>
                  </a:extLst>
                </a:gridCol>
                <a:gridCol w="4450462">
                  <a:extLst>
                    <a:ext uri="{9D8B030D-6E8A-4147-A177-3AD203B41FA5}">
                      <a16:colId xmlns:a16="http://schemas.microsoft.com/office/drawing/2014/main" val="454676489"/>
                    </a:ext>
                  </a:extLst>
                </a:gridCol>
              </a:tblGrid>
              <a:tr h="721622">
                <a:tc>
                  <a:txBody>
                    <a:bodyPr/>
                    <a:lstStyle/>
                    <a:p>
                      <a:r>
                        <a:rPr lang="en-GB" sz="1900" dirty="0"/>
                        <a:t>HERE ARE SOME EXAMPLES</a:t>
                      </a:r>
                    </a:p>
                  </a:txBody>
                  <a:tcPr marL="97516" marR="97516" marT="48758" marB="48758"/>
                </a:tc>
                <a:tc>
                  <a:txBody>
                    <a:bodyPr/>
                    <a:lstStyle/>
                    <a:p>
                      <a:endParaRPr lang="en-GB" sz="1900" dirty="0"/>
                    </a:p>
                  </a:txBody>
                  <a:tcPr marL="97516" marR="97516" marT="48758" marB="48758"/>
                </a:tc>
                <a:tc>
                  <a:txBody>
                    <a:bodyPr/>
                    <a:lstStyle/>
                    <a:p>
                      <a:endParaRPr lang="en-GB" sz="1900" dirty="0"/>
                    </a:p>
                  </a:txBody>
                  <a:tcPr marL="97516" marR="97516" marT="48758" marB="48758"/>
                </a:tc>
                <a:extLst>
                  <a:ext uri="{0D108BD9-81ED-4DB2-BD59-A6C34878D82A}">
                    <a16:rowId xmlns:a16="http://schemas.microsoft.com/office/drawing/2014/main" val="3014581327"/>
                  </a:ext>
                </a:extLst>
              </a:tr>
              <a:tr h="721622">
                <a:tc>
                  <a:txBody>
                    <a:bodyPr/>
                    <a:lstStyle/>
                    <a:p>
                      <a:r>
                        <a:rPr lang="en-GB" sz="1900"/>
                        <a:t>How do you spend a typical day?</a:t>
                      </a:r>
                    </a:p>
                  </a:txBody>
                  <a:tcPr marL="97516" marR="97516" marT="48758" marB="48758"/>
                </a:tc>
                <a:tc>
                  <a:txBody>
                    <a:bodyPr/>
                    <a:lstStyle/>
                    <a:p>
                      <a:r>
                        <a:rPr lang="en-GB" sz="1900" dirty="0"/>
                        <a:t>How did you get that injury?</a:t>
                      </a:r>
                    </a:p>
                  </a:txBody>
                  <a:tcPr marL="97516" marR="97516" marT="48758" marB="4875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Peter is very tired today, and says he has not slept is there anything that might be troubling him?</a:t>
                      </a:r>
                      <a:endParaRPr lang="en-GB" sz="1900" dirty="0"/>
                    </a:p>
                  </a:txBody>
                  <a:tcPr marL="97516" marR="97516" marT="48758" marB="48758"/>
                </a:tc>
                <a:extLst>
                  <a:ext uri="{0D108BD9-81ED-4DB2-BD59-A6C34878D82A}">
                    <a16:rowId xmlns:a16="http://schemas.microsoft.com/office/drawing/2014/main" val="1302451971"/>
                  </a:ext>
                </a:extLst>
              </a:tr>
              <a:tr h="0">
                <a:tc>
                  <a:txBody>
                    <a:bodyPr/>
                    <a:lstStyle/>
                    <a:p>
                      <a:r>
                        <a:rPr lang="en-GB" sz="1900" dirty="0"/>
                        <a:t>Who else lives in your house with you?</a:t>
                      </a:r>
                    </a:p>
                  </a:txBody>
                  <a:tcPr marL="97516" marR="97516" marT="48758" marB="48758"/>
                </a:tc>
                <a:tc>
                  <a:txBody>
                    <a:bodyPr/>
                    <a:lstStyle/>
                    <a:p>
                      <a:r>
                        <a:rPr lang="en-GB" sz="1900" dirty="0"/>
                        <a:t>Who is this with you?</a:t>
                      </a:r>
                    </a:p>
                  </a:txBody>
                  <a:tcPr marL="97516" marR="97516" marT="48758" marB="4875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I have noticed Priti seems hungry in the mornings, is she having breakfast before she comes to the day centre/school?</a:t>
                      </a:r>
                      <a:endParaRPr lang="en-GB" sz="1900" dirty="0"/>
                    </a:p>
                  </a:txBody>
                  <a:tcPr marL="97516" marR="97516" marT="48758" marB="48758"/>
                </a:tc>
                <a:extLst>
                  <a:ext uri="{0D108BD9-81ED-4DB2-BD59-A6C34878D82A}">
                    <a16:rowId xmlns:a16="http://schemas.microsoft.com/office/drawing/2014/main" val="3065108841"/>
                  </a:ext>
                </a:extLst>
              </a:tr>
              <a:tr h="721622">
                <a:tc>
                  <a:txBody>
                    <a:bodyPr/>
                    <a:lstStyle/>
                    <a:p>
                      <a:r>
                        <a:rPr lang="en-GB" sz="1900" dirty="0"/>
                        <a:t>What are the things that make you happy?</a:t>
                      </a:r>
                    </a:p>
                  </a:txBody>
                  <a:tcPr marL="97516" marR="97516" marT="48758" marB="48758"/>
                </a:tc>
                <a:tc>
                  <a:txBody>
                    <a:bodyPr/>
                    <a:lstStyle/>
                    <a:p>
                      <a:r>
                        <a:rPr lang="en-GB" sz="1900"/>
                        <a:t>When do you feel safe?</a:t>
                      </a:r>
                    </a:p>
                  </a:txBody>
                  <a:tcPr marL="97516" marR="97516" marT="48758" marB="48758"/>
                </a:tc>
                <a:tc>
                  <a:txBody>
                    <a:bodyPr/>
                    <a:lstStyle/>
                    <a:p>
                      <a:r>
                        <a:rPr lang="en-GB" sz="1900" dirty="0"/>
                        <a:t>What happens when your mum is very sad?</a:t>
                      </a:r>
                    </a:p>
                  </a:txBody>
                  <a:tcPr marL="97516" marR="97516" marT="48758" marB="48758"/>
                </a:tc>
                <a:extLst>
                  <a:ext uri="{0D108BD9-81ED-4DB2-BD59-A6C34878D82A}">
                    <a16:rowId xmlns:a16="http://schemas.microsoft.com/office/drawing/2014/main" val="2460798106"/>
                  </a:ext>
                </a:extLst>
              </a:tr>
              <a:tr h="721622">
                <a:tc>
                  <a:txBody>
                    <a:bodyPr/>
                    <a:lstStyle/>
                    <a:p>
                      <a:r>
                        <a:rPr lang="en-GB" sz="1900" dirty="0"/>
                        <a:t>What do you look forward to?</a:t>
                      </a:r>
                    </a:p>
                  </a:txBody>
                  <a:tcPr marL="97516" marR="97516" marT="48758" marB="48758"/>
                </a:tc>
                <a:tc>
                  <a:txBody>
                    <a:bodyPr/>
                    <a:lstStyle/>
                    <a:p>
                      <a:r>
                        <a:rPr lang="en-GB" sz="1900" dirty="0"/>
                        <a:t>Why are you not at school?</a:t>
                      </a:r>
                    </a:p>
                  </a:txBody>
                  <a:tcPr marL="97516" marR="97516" marT="48758" marB="48758"/>
                </a:tc>
                <a:tc>
                  <a:txBody>
                    <a:bodyPr/>
                    <a:lstStyle/>
                    <a:p>
                      <a:r>
                        <a:rPr lang="en-GB" sz="1900" dirty="0"/>
                        <a:t>I noticed that there isn’t very much food here, and wondered why?</a:t>
                      </a:r>
                    </a:p>
                  </a:txBody>
                  <a:tcPr marL="97516" marR="97516" marT="48758" marB="48758"/>
                </a:tc>
                <a:extLst>
                  <a:ext uri="{0D108BD9-81ED-4DB2-BD59-A6C34878D82A}">
                    <a16:rowId xmlns:a16="http://schemas.microsoft.com/office/drawing/2014/main" val="1221565036"/>
                  </a:ext>
                </a:extLst>
              </a:tr>
            </a:tbl>
          </a:graphicData>
        </a:graphic>
      </p:graphicFrame>
      <p:pic>
        <p:nvPicPr>
          <p:cNvPr id="17" name="Picture 16">
            <a:extLst>
              <a:ext uri="{FF2B5EF4-FFF2-40B4-BE49-F238E27FC236}">
                <a16:creationId xmlns:a16="http://schemas.microsoft.com/office/drawing/2014/main" id="{604239DC-623C-4E08-A3E2-5BC985D9BEE4}"/>
              </a:ext>
            </a:extLst>
          </p:cNvPr>
          <p:cNvPicPr>
            <a:picLocks noChangeAspect="1"/>
          </p:cNvPicPr>
          <p:nvPr/>
        </p:nvPicPr>
        <p:blipFill>
          <a:blip r:embed="rId3"/>
          <a:stretch>
            <a:fillRect/>
          </a:stretch>
        </p:blipFill>
        <p:spPr>
          <a:xfrm>
            <a:off x="454465" y="127833"/>
            <a:ext cx="4509198" cy="1790978"/>
          </a:xfrm>
          <a:prstGeom prst="rect">
            <a:avLst/>
          </a:prstGeom>
        </p:spPr>
      </p:pic>
      <p:sp>
        <p:nvSpPr>
          <p:cNvPr id="4" name="TextBox 3">
            <a:extLst>
              <a:ext uri="{FF2B5EF4-FFF2-40B4-BE49-F238E27FC236}">
                <a16:creationId xmlns:a16="http://schemas.microsoft.com/office/drawing/2014/main" id="{44F719E2-ED5B-4F13-BCF7-BD598E5E4F36}"/>
              </a:ext>
            </a:extLst>
          </p:cNvPr>
          <p:cNvSpPr txBox="1"/>
          <p:nvPr/>
        </p:nvSpPr>
        <p:spPr>
          <a:xfrm>
            <a:off x="6355820" y="267276"/>
            <a:ext cx="5381707" cy="1969770"/>
          </a:xfrm>
          <a:prstGeom prst="rect">
            <a:avLst/>
          </a:prstGeom>
          <a:solidFill>
            <a:schemeClr val="tx1"/>
          </a:solidFill>
        </p:spPr>
        <p:txBody>
          <a:bodyPr wrap="square" rtlCol="0">
            <a:spAutoFit/>
          </a:bodyPr>
          <a:lstStyle/>
          <a:p>
            <a:pPr algn="ctr"/>
            <a:r>
              <a:rPr lang="en-GB" sz="2400" b="1" dirty="0">
                <a:solidFill>
                  <a:schemeClr val="bg1"/>
                </a:solidFill>
                <a:latin typeface="Cavolini" panose="03000502040302020204" pitchFamily="66" charset="0"/>
                <a:cs typeface="Cavolini" panose="03000502040302020204" pitchFamily="66" charset="0"/>
              </a:rPr>
              <a:t>Top Tips</a:t>
            </a:r>
          </a:p>
          <a:p>
            <a:r>
              <a:rPr lang="en-GB" sz="2000" dirty="0">
                <a:solidFill>
                  <a:schemeClr val="bg1"/>
                </a:solidFill>
              </a:rPr>
              <a:t>Are there direct questions </a:t>
            </a:r>
            <a:r>
              <a:rPr lang="en-GB" sz="2000" b="1" dirty="0">
                <a:solidFill>
                  <a:schemeClr val="bg1"/>
                </a:solidFill>
              </a:rPr>
              <a:t>you</a:t>
            </a:r>
            <a:r>
              <a:rPr lang="en-GB" sz="2000" dirty="0">
                <a:solidFill>
                  <a:schemeClr val="bg1"/>
                </a:solidFill>
              </a:rPr>
              <a:t> could ask when you meet this child/adult/family which will provide more information about the vulnerability of individual family members?</a:t>
            </a:r>
          </a:p>
          <a:p>
            <a:endParaRPr lang="en-GB" dirty="0"/>
          </a:p>
        </p:txBody>
      </p:sp>
      <p:pic>
        <p:nvPicPr>
          <p:cNvPr id="10" name="Picture 9" descr="A picture containing vector graphics&#10;&#10;Description automatically generated">
            <a:extLst>
              <a:ext uri="{FF2B5EF4-FFF2-40B4-BE49-F238E27FC236}">
                <a16:creationId xmlns:a16="http://schemas.microsoft.com/office/drawing/2014/main" id="{3F2E339F-BC11-4D7E-9817-3C069FC503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04062" y="267276"/>
            <a:ext cx="1651535" cy="1651535"/>
          </a:xfrm>
          <a:prstGeom prst="rect">
            <a:avLst/>
          </a:prstGeom>
        </p:spPr>
      </p:pic>
      <p:sp>
        <p:nvSpPr>
          <p:cNvPr id="6" name="Action Button: Go Forward or Next 5">
            <a:hlinkClick r:id="rId6" action="ppaction://hlinksldjump" highlightClick="1"/>
            <a:extLst>
              <a:ext uri="{FF2B5EF4-FFF2-40B4-BE49-F238E27FC236}">
                <a16:creationId xmlns:a16="http://schemas.microsoft.com/office/drawing/2014/main" id="{D71B7335-9470-4AA4-A5F9-5BD516092E34}"/>
              </a:ext>
            </a:extLst>
          </p:cNvPr>
          <p:cNvSpPr/>
          <p:nvPr/>
        </p:nvSpPr>
        <p:spPr>
          <a:xfrm>
            <a:off x="11089527" y="2317887"/>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 action="ppaction://hlinkshowjump?jump=previousslide" highlightClick="1"/>
            <a:extLst>
              <a:ext uri="{FF2B5EF4-FFF2-40B4-BE49-F238E27FC236}">
                <a16:creationId xmlns:a16="http://schemas.microsoft.com/office/drawing/2014/main" id="{F61E527B-AFCB-456D-86AF-F1054BA2D157}"/>
              </a:ext>
            </a:extLst>
          </p:cNvPr>
          <p:cNvSpPr/>
          <p:nvPr/>
        </p:nvSpPr>
        <p:spPr>
          <a:xfrm>
            <a:off x="9793527" y="2332096"/>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Home 7">
            <a:hlinkClick r:id="rId7" action="ppaction://hlinksldjump" highlightClick="1"/>
            <a:extLst>
              <a:ext uri="{FF2B5EF4-FFF2-40B4-BE49-F238E27FC236}">
                <a16:creationId xmlns:a16="http://schemas.microsoft.com/office/drawing/2014/main" id="{DB96C72F-0885-41E7-8501-4841384DC9A0}"/>
              </a:ext>
            </a:extLst>
          </p:cNvPr>
          <p:cNvSpPr/>
          <p:nvPr/>
        </p:nvSpPr>
        <p:spPr>
          <a:xfrm>
            <a:off x="10441527" y="2317887"/>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558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Action Button: Go Forward or Next 9">
            <a:hlinkClick r:id="rId3" action="ppaction://hlinksldjump" highlightClick="1"/>
            <a:extLst>
              <a:ext uri="{FF2B5EF4-FFF2-40B4-BE49-F238E27FC236}">
                <a16:creationId xmlns:a16="http://schemas.microsoft.com/office/drawing/2014/main" id="{2AF93EF2-96E4-4C1D-A027-FC3C28DFE63D}"/>
              </a:ext>
            </a:extLst>
          </p:cNvPr>
          <p:cNvSpPr/>
          <p:nvPr/>
        </p:nvSpPr>
        <p:spPr>
          <a:xfrm>
            <a:off x="5181600" y="5101712"/>
            <a:ext cx="5916705" cy="48974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C6818-2981-4262-AD5A-52C5A54C21DF}"/>
              </a:ext>
            </a:extLst>
          </p:cNvPr>
          <p:cNvSpPr>
            <a:spLocks noGrp="1"/>
          </p:cNvSpPr>
          <p:nvPr>
            <p:ph type="title"/>
          </p:nvPr>
        </p:nvSpPr>
        <p:spPr>
          <a:xfrm>
            <a:off x="340660" y="1683756"/>
            <a:ext cx="3361084" cy="2396359"/>
          </a:xfrm>
        </p:spPr>
        <p:txBody>
          <a:bodyPr anchor="b">
            <a:normAutofit/>
          </a:bodyPr>
          <a:lstStyle/>
          <a:p>
            <a:pPr algn="r"/>
            <a:r>
              <a:rPr lang="en-GB" sz="4800" dirty="0">
                <a:solidFill>
                  <a:srgbClr val="FFFFFF"/>
                </a:solidFill>
              </a:rPr>
              <a:t>Professional Curiosity</a:t>
            </a:r>
            <a:br>
              <a:rPr lang="en-GB" sz="4800" dirty="0">
                <a:solidFill>
                  <a:srgbClr val="FFFFFF"/>
                </a:solidFill>
              </a:rPr>
            </a:br>
            <a:r>
              <a:rPr lang="en-GB" sz="2000" dirty="0">
                <a:solidFill>
                  <a:srgbClr val="FFFFFF"/>
                </a:solidFill>
              </a:rPr>
              <a:t>(Click on each section)</a:t>
            </a:r>
            <a:endParaRPr lang="en-GB" sz="4800" dirty="0">
              <a:solidFill>
                <a:srgbClr val="FFFFFF"/>
              </a:solidFill>
            </a:endParaRPr>
          </a:p>
        </p:txBody>
      </p:sp>
      <p:sp>
        <p:nvSpPr>
          <p:cNvPr id="4" name="Action Button: Go Forward or Next 3">
            <a:hlinkClick r:id="rId4" action="ppaction://hlinksldjump" highlightClick="1"/>
            <a:extLst>
              <a:ext uri="{FF2B5EF4-FFF2-40B4-BE49-F238E27FC236}">
                <a16:creationId xmlns:a16="http://schemas.microsoft.com/office/drawing/2014/main" id="{9207892E-E2FA-4AF7-8809-ECA2B3353226}"/>
              </a:ext>
            </a:extLst>
          </p:cNvPr>
          <p:cNvSpPr/>
          <p:nvPr/>
        </p:nvSpPr>
        <p:spPr>
          <a:xfrm>
            <a:off x="5041903" y="1344706"/>
            <a:ext cx="6253625" cy="46616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Forward or Next 5">
            <a:hlinkClick r:id="rId5" action="ppaction://hlinksldjump" highlightClick="1"/>
            <a:extLst>
              <a:ext uri="{FF2B5EF4-FFF2-40B4-BE49-F238E27FC236}">
                <a16:creationId xmlns:a16="http://schemas.microsoft.com/office/drawing/2014/main" id="{C828EB64-3557-4566-946F-B9D9A0C545C8}"/>
              </a:ext>
            </a:extLst>
          </p:cNvPr>
          <p:cNvSpPr/>
          <p:nvPr/>
        </p:nvSpPr>
        <p:spPr>
          <a:xfrm>
            <a:off x="5041903" y="2796988"/>
            <a:ext cx="6253625" cy="6320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6" action="ppaction://hlinksldjump" highlightClick="1"/>
            <a:extLst>
              <a:ext uri="{FF2B5EF4-FFF2-40B4-BE49-F238E27FC236}">
                <a16:creationId xmlns:a16="http://schemas.microsoft.com/office/drawing/2014/main" id="{0A67CFC5-02B6-4297-A504-BDF8C07D8350}"/>
              </a:ext>
            </a:extLst>
          </p:cNvPr>
          <p:cNvSpPr/>
          <p:nvPr/>
        </p:nvSpPr>
        <p:spPr>
          <a:xfrm>
            <a:off x="5041903" y="1963269"/>
            <a:ext cx="6379132" cy="5919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Go Forward or Next 2">
            <a:hlinkClick r:id="rId7" action="ppaction://hlinksldjump" highlightClick="1"/>
            <a:extLst>
              <a:ext uri="{FF2B5EF4-FFF2-40B4-BE49-F238E27FC236}">
                <a16:creationId xmlns:a16="http://schemas.microsoft.com/office/drawing/2014/main" id="{249E1B64-4E47-47C7-BE0F-FA853B718502}"/>
              </a:ext>
            </a:extLst>
          </p:cNvPr>
          <p:cNvSpPr/>
          <p:nvPr/>
        </p:nvSpPr>
        <p:spPr>
          <a:xfrm>
            <a:off x="5041903" y="3590366"/>
            <a:ext cx="6253625" cy="4897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8" action="ppaction://hlinksldjump" highlightClick="1"/>
            <a:extLst>
              <a:ext uri="{FF2B5EF4-FFF2-40B4-BE49-F238E27FC236}">
                <a16:creationId xmlns:a16="http://schemas.microsoft.com/office/drawing/2014/main" id="{1A0BB31D-889B-4AB3-B3BE-31CD00830C9C}"/>
              </a:ext>
            </a:extLst>
          </p:cNvPr>
          <p:cNvSpPr/>
          <p:nvPr/>
        </p:nvSpPr>
        <p:spPr>
          <a:xfrm>
            <a:off x="5041902" y="4346039"/>
            <a:ext cx="6056403" cy="4897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Forward or Next 11">
            <a:hlinkClick r:id="rId9" action="ppaction://hlinksldjump" highlightClick="1"/>
            <a:extLst>
              <a:ext uri="{FF2B5EF4-FFF2-40B4-BE49-F238E27FC236}">
                <a16:creationId xmlns:a16="http://schemas.microsoft.com/office/drawing/2014/main" id="{9BDF5EF8-CD07-491D-9DAF-433A2E9A767A}"/>
              </a:ext>
            </a:extLst>
          </p:cNvPr>
          <p:cNvSpPr/>
          <p:nvPr/>
        </p:nvSpPr>
        <p:spPr>
          <a:xfrm>
            <a:off x="5239125" y="5050881"/>
            <a:ext cx="6056403" cy="5405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2">
            <a:extLst>
              <a:ext uri="{FF2B5EF4-FFF2-40B4-BE49-F238E27FC236}">
                <a16:creationId xmlns:a16="http://schemas.microsoft.com/office/drawing/2014/main" id="{28E3D399-EFE2-42AF-8ECE-A6C3CA409841}"/>
              </a:ext>
            </a:extLst>
          </p:cNvPr>
          <p:cNvGraphicFramePr>
            <a:graphicFrameLocks noGrp="1"/>
          </p:cNvGraphicFramePr>
          <p:nvPr>
            <p:ph idx="1"/>
            <p:extLst>
              <p:ext uri="{D42A27DB-BD31-4B8C-83A1-F6EECF244321}">
                <p14:modId xmlns:p14="http://schemas.microsoft.com/office/powerpoint/2010/main" val="3852737748"/>
              </p:ext>
            </p:extLst>
          </p:nvPr>
        </p:nvGraphicFramePr>
        <p:xfrm>
          <a:off x="4905052" y="161365"/>
          <a:ext cx="6666833" cy="65621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Action Button: Go Home 13">
            <a:hlinkClick r:id="" action="ppaction://hlinkshowjump?jump=firstslide" highlightClick="1"/>
            <a:extLst>
              <a:ext uri="{FF2B5EF4-FFF2-40B4-BE49-F238E27FC236}">
                <a16:creationId xmlns:a16="http://schemas.microsoft.com/office/drawing/2014/main" id="{CB2F0E27-1516-46B5-A1C7-A0DA7EF3512F}"/>
              </a:ext>
            </a:extLst>
          </p:cNvPr>
          <p:cNvSpPr/>
          <p:nvPr/>
        </p:nvSpPr>
        <p:spPr>
          <a:xfrm>
            <a:off x="3375882" y="6199862"/>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201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96B8F-B418-4DC8-B51C-563157BAC148}"/>
              </a:ext>
            </a:extLst>
          </p:cNvPr>
          <p:cNvSpPr>
            <a:spLocks noGrp="1"/>
          </p:cNvSpPr>
          <p:nvPr>
            <p:ph type="title"/>
          </p:nvPr>
        </p:nvSpPr>
        <p:spPr>
          <a:xfrm>
            <a:off x="4654296" y="329184"/>
            <a:ext cx="6894576" cy="1783080"/>
          </a:xfrm>
        </p:spPr>
        <p:txBody>
          <a:bodyPr anchor="b">
            <a:normAutofit/>
          </a:bodyPr>
          <a:lstStyle/>
          <a:p>
            <a:r>
              <a:rPr lang="en-GB" sz="5400" dirty="0">
                <a:latin typeface="Cavolini" panose="03000502040302020204" pitchFamily="66" charset="0"/>
                <a:cs typeface="Cavolini" panose="03000502040302020204" pitchFamily="66" charset="0"/>
              </a:rPr>
              <a:t>Remember…</a:t>
            </a:r>
          </a:p>
        </p:txBody>
      </p:sp>
      <p:pic>
        <p:nvPicPr>
          <p:cNvPr id="5" name="Picture 4" descr="A picture containing silhouette, arch&#10;&#10;Description automatically generated">
            <a:extLst>
              <a:ext uri="{FF2B5EF4-FFF2-40B4-BE49-F238E27FC236}">
                <a16:creationId xmlns:a16="http://schemas.microsoft.com/office/drawing/2014/main" id="{672983A3-3A05-4295-8852-8450BA27B7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93" r="3" b="3"/>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8"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06177AE-2C11-410C-A895-2F7ADBAD9E15}"/>
              </a:ext>
            </a:extLst>
          </p:cNvPr>
          <p:cNvPicPr>
            <a:picLocks noChangeAspect="1"/>
          </p:cNvPicPr>
          <p:nvPr/>
        </p:nvPicPr>
        <p:blipFill rotWithShape="1">
          <a:blip r:embed="rId4"/>
          <a:srcRect l="18732" r="19162" b="-3"/>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Content Placeholder 2">
            <a:extLst>
              <a:ext uri="{FF2B5EF4-FFF2-40B4-BE49-F238E27FC236}">
                <a16:creationId xmlns:a16="http://schemas.microsoft.com/office/drawing/2014/main" id="{68CCBC91-515E-4ABC-B133-50EB09EC31C1}"/>
              </a:ext>
            </a:extLst>
          </p:cNvPr>
          <p:cNvSpPr>
            <a:spLocks noGrp="1"/>
          </p:cNvSpPr>
          <p:nvPr>
            <p:ph idx="1"/>
          </p:nvPr>
        </p:nvSpPr>
        <p:spPr>
          <a:xfrm>
            <a:off x="4654296" y="2706624"/>
            <a:ext cx="6894576" cy="3864038"/>
          </a:xfrm>
        </p:spPr>
        <p:txBody>
          <a:bodyPr>
            <a:normAutofit lnSpcReduction="10000"/>
          </a:bodyPr>
          <a:lstStyle/>
          <a:p>
            <a:r>
              <a:rPr lang="en-GB" dirty="0"/>
              <a:t>This is about safeguarding </a:t>
            </a:r>
          </a:p>
          <a:p>
            <a:r>
              <a:rPr lang="en-GB" dirty="0"/>
              <a:t>You only need to ask questions to triangulate information or gain clarity</a:t>
            </a:r>
          </a:p>
          <a:p>
            <a:r>
              <a:rPr lang="en-GB" dirty="0"/>
              <a:t>If what you see or hear doesn’t make sense, or you feel concerned, then you may need to ask questions to find out more information</a:t>
            </a:r>
          </a:p>
          <a:p>
            <a:r>
              <a:rPr lang="en-GB" dirty="0"/>
              <a:t>It may be appropriate in your role to share information with someone else, however you may also be able to ask a question</a:t>
            </a:r>
          </a:p>
          <a:p>
            <a:endParaRPr lang="en-GB" sz="2200" dirty="0"/>
          </a:p>
        </p:txBody>
      </p:sp>
      <p:sp>
        <p:nvSpPr>
          <p:cNvPr id="6" name="Action Button: Go Back or Previous 5">
            <a:hlinkClick r:id="" action="ppaction://hlinkshowjump?jump=previousslide" highlightClick="1"/>
            <a:extLst>
              <a:ext uri="{FF2B5EF4-FFF2-40B4-BE49-F238E27FC236}">
                <a16:creationId xmlns:a16="http://schemas.microsoft.com/office/drawing/2014/main" id="{8275809D-6A09-4186-A610-ADC69DAB8E4A}"/>
              </a:ext>
            </a:extLst>
          </p:cNvPr>
          <p:cNvSpPr/>
          <p:nvPr/>
        </p:nvSpPr>
        <p:spPr>
          <a:xfrm>
            <a:off x="9769553" y="299312"/>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Home 6">
            <a:hlinkClick r:id="rId5" action="ppaction://hlinksldjump" highlightClick="1"/>
            <a:extLst>
              <a:ext uri="{FF2B5EF4-FFF2-40B4-BE49-F238E27FC236}">
                <a16:creationId xmlns:a16="http://schemas.microsoft.com/office/drawing/2014/main" id="{558150B9-541E-4B06-9B3F-087DCFAE0BD4}"/>
              </a:ext>
            </a:extLst>
          </p:cNvPr>
          <p:cNvSpPr/>
          <p:nvPr/>
        </p:nvSpPr>
        <p:spPr>
          <a:xfrm>
            <a:off x="10400033" y="299312"/>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22E3D080-92C9-4932-8CDD-F886C54AC335}"/>
              </a:ext>
            </a:extLst>
          </p:cNvPr>
          <p:cNvSpPr/>
          <p:nvPr/>
        </p:nvSpPr>
        <p:spPr>
          <a:xfrm>
            <a:off x="11048033" y="299312"/>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9691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7BE86-74C0-4D16-ADD7-C713D85459A3}"/>
              </a:ext>
            </a:extLst>
          </p:cNvPr>
          <p:cNvSpPr>
            <a:spLocks noGrp="1"/>
          </p:cNvSpPr>
          <p:nvPr>
            <p:ph type="title"/>
          </p:nvPr>
        </p:nvSpPr>
        <p:spPr>
          <a:xfrm>
            <a:off x="589009" y="502400"/>
            <a:ext cx="3367171" cy="1818064"/>
          </a:xfrm>
        </p:spPr>
        <p:txBody>
          <a:bodyPr>
            <a:normAutofit/>
          </a:bodyPr>
          <a:lstStyle/>
          <a:p>
            <a:pPr algn="ctr"/>
            <a:r>
              <a:rPr lang="en-GB" b="1" dirty="0">
                <a:latin typeface="Cavolini" panose="03000502040302020204" pitchFamily="66" charset="0"/>
                <a:cs typeface="Cavolini" panose="03000502040302020204" pitchFamily="66" charset="0"/>
              </a:rPr>
              <a:t>Top Tips</a:t>
            </a:r>
            <a:endParaRPr lang="en-GB" dirty="0"/>
          </a:p>
        </p:txBody>
      </p:sp>
      <p:pic>
        <p:nvPicPr>
          <p:cNvPr id="6" name="Picture 5">
            <a:extLst>
              <a:ext uri="{FF2B5EF4-FFF2-40B4-BE49-F238E27FC236}">
                <a16:creationId xmlns:a16="http://schemas.microsoft.com/office/drawing/2014/main" id="{8734B12B-D8EB-4CB4-AB61-16FBD9937048}"/>
              </a:ext>
            </a:extLst>
          </p:cNvPr>
          <p:cNvPicPr>
            <a:picLocks noChangeAspect="1"/>
          </p:cNvPicPr>
          <p:nvPr/>
        </p:nvPicPr>
        <p:blipFill rotWithShape="1">
          <a:blip r:embed="rId3"/>
          <a:srcRect l="1545" r="773" b="1"/>
          <a:stretch/>
        </p:blipFill>
        <p:spPr>
          <a:xfrm>
            <a:off x="4555236" y="6"/>
            <a:ext cx="7636763" cy="2762724"/>
          </a:xfrm>
          <a:prstGeom prst="rect">
            <a:avLst/>
          </a:prstGeom>
        </p:spPr>
      </p:pic>
      <p:sp>
        <p:nvSpPr>
          <p:cNvPr id="18" name="Rectangle 17">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descr="Diagram, engineering drawing&#10;&#10;Description automatically generated">
            <a:extLst>
              <a:ext uri="{FF2B5EF4-FFF2-40B4-BE49-F238E27FC236}">
                <a16:creationId xmlns:a16="http://schemas.microsoft.com/office/drawing/2014/main" id="{412444A8-9AA5-46B5-8C50-193C165C322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707" r="-4" b="-4"/>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3367855C-CF7D-458F-96CD-DEC39BF4EFE6}"/>
              </a:ext>
            </a:extLst>
          </p:cNvPr>
          <p:cNvSpPr>
            <a:spLocks noGrp="1"/>
          </p:cNvSpPr>
          <p:nvPr>
            <p:ph idx="1"/>
          </p:nvPr>
        </p:nvSpPr>
        <p:spPr>
          <a:xfrm>
            <a:off x="5106431" y="3204995"/>
            <a:ext cx="6598380" cy="3005796"/>
          </a:xfrm>
        </p:spPr>
        <p:txBody>
          <a:bodyPr anchor="ctr">
            <a:normAutofit/>
          </a:bodyPr>
          <a:lstStyle/>
          <a:p>
            <a:r>
              <a:rPr lang="en-GB" sz="2400" dirty="0"/>
              <a:t>Are other professionals involved?</a:t>
            </a:r>
          </a:p>
          <a:p>
            <a:r>
              <a:rPr lang="en-GB" sz="2400" dirty="0"/>
              <a:t>Have other professionals seen the same as you?</a:t>
            </a:r>
          </a:p>
          <a:p>
            <a:r>
              <a:rPr lang="en-GB" sz="2400" dirty="0"/>
              <a:t>Are professionals being told the same or different things?</a:t>
            </a:r>
          </a:p>
          <a:p>
            <a:r>
              <a:rPr lang="en-GB" sz="2400" dirty="0"/>
              <a:t>Are others concerned? If so, what action has been taken so far and is there anything else which should or could be done by you or anyone else?</a:t>
            </a:r>
          </a:p>
        </p:txBody>
      </p:sp>
      <p:sp>
        <p:nvSpPr>
          <p:cNvPr id="20" name="Rectangle 19">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Action Button: Go Forward or Next 3">
            <a:hlinkClick r:id="rId6" action="ppaction://hlinksldjump" highlightClick="1"/>
            <a:extLst>
              <a:ext uri="{FF2B5EF4-FFF2-40B4-BE49-F238E27FC236}">
                <a16:creationId xmlns:a16="http://schemas.microsoft.com/office/drawing/2014/main" id="{84E88DA1-A27C-4763-B7ED-3A2E70C3E696}"/>
              </a:ext>
            </a:extLst>
          </p:cNvPr>
          <p:cNvSpPr/>
          <p:nvPr/>
        </p:nvSpPr>
        <p:spPr>
          <a:xfrm>
            <a:off x="11056811" y="6134519"/>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Back or Previous 7">
            <a:hlinkClick r:id="rId7" action="ppaction://hlinksldjump" highlightClick="1"/>
            <a:extLst>
              <a:ext uri="{FF2B5EF4-FFF2-40B4-BE49-F238E27FC236}">
                <a16:creationId xmlns:a16="http://schemas.microsoft.com/office/drawing/2014/main" id="{D5F22168-A94B-41D5-AA61-4713D5631E10}"/>
              </a:ext>
            </a:extLst>
          </p:cNvPr>
          <p:cNvSpPr/>
          <p:nvPr/>
        </p:nvSpPr>
        <p:spPr>
          <a:xfrm>
            <a:off x="9754227" y="6134519"/>
            <a:ext cx="648000" cy="648000"/>
          </a:xfrm>
          <a:prstGeom prst="actionButtonBackPrevio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Go Home 8">
            <a:hlinkClick r:id="rId8" action="ppaction://hlinksldjump" highlightClick="1"/>
            <a:extLst>
              <a:ext uri="{FF2B5EF4-FFF2-40B4-BE49-F238E27FC236}">
                <a16:creationId xmlns:a16="http://schemas.microsoft.com/office/drawing/2014/main" id="{CCD04529-29A3-4A4A-9C40-5CC83F7B2744}"/>
              </a:ext>
            </a:extLst>
          </p:cNvPr>
          <p:cNvSpPr/>
          <p:nvPr/>
        </p:nvSpPr>
        <p:spPr>
          <a:xfrm>
            <a:off x="10408811" y="6134519"/>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75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Go Forward or Next 13">
            <a:hlinkClick r:id="rId3" action="ppaction://hlinksldjump" highlightClick="1"/>
            <a:extLst>
              <a:ext uri="{FF2B5EF4-FFF2-40B4-BE49-F238E27FC236}">
                <a16:creationId xmlns:a16="http://schemas.microsoft.com/office/drawing/2014/main" id="{E225FA0B-C8AB-415C-89D9-B46B829332E0}"/>
              </a:ext>
            </a:extLst>
          </p:cNvPr>
          <p:cNvSpPr/>
          <p:nvPr/>
        </p:nvSpPr>
        <p:spPr>
          <a:xfrm rot="20747780">
            <a:off x="1253799" y="4119965"/>
            <a:ext cx="884140" cy="44159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4" action="ppaction://hlinksldjump" highlightClick="1"/>
            <a:extLst>
              <a:ext uri="{FF2B5EF4-FFF2-40B4-BE49-F238E27FC236}">
                <a16:creationId xmlns:a16="http://schemas.microsoft.com/office/drawing/2014/main" id="{27941BAD-FB41-437F-A9C9-C466332782A5}"/>
              </a:ext>
            </a:extLst>
          </p:cNvPr>
          <p:cNvSpPr/>
          <p:nvPr/>
        </p:nvSpPr>
        <p:spPr>
          <a:xfrm rot="11624749">
            <a:off x="4695946" y="4129477"/>
            <a:ext cx="843496" cy="4210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Go Forward or Next 2">
            <a:hlinkClick r:id="" action="ppaction://hlinkshowjump?jump=nextslide" highlightClick="1"/>
            <a:extLst>
              <a:ext uri="{FF2B5EF4-FFF2-40B4-BE49-F238E27FC236}">
                <a16:creationId xmlns:a16="http://schemas.microsoft.com/office/drawing/2014/main" id="{EEEA4958-1B9A-4B78-9A37-2C3B3A2F3820}"/>
              </a:ext>
            </a:extLst>
          </p:cNvPr>
          <p:cNvSpPr/>
          <p:nvPr/>
        </p:nvSpPr>
        <p:spPr>
          <a:xfrm rot="5400000">
            <a:off x="2898261" y="1912144"/>
            <a:ext cx="998724" cy="5558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1C58EE-5FBB-403A-8DD5-151784940DB4}"/>
              </a:ext>
            </a:extLst>
          </p:cNvPr>
          <p:cNvSpPr>
            <a:spLocks noGrp="1"/>
          </p:cNvSpPr>
          <p:nvPr>
            <p:ph type="title"/>
          </p:nvPr>
        </p:nvSpPr>
        <p:spPr>
          <a:xfrm>
            <a:off x="730623" y="343719"/>
            <a:ext cx="10515600" cy="1325563"/>
          </a:xfrm>
        </p:spPr>
        <p:txBody>
          <a:bodyPr>
            <a:normAutofit fontScale="90000"/>
          </a:bodyPr>
          <a:lstStyle/>
          <a:p>
            <a:br>
              <a:rPr lang="en-GB" sz="7200" b="1" dirty="0">
                <a:solidFill>
                  <a:schemeClr val="accent2"/>
                </a:solidFill>
                <a:latin typeface="Angsana New" panose="02020603050405020304" pitchFamily="18" charset="-34"/>
                <a:cs typeface="Angsana New" panose="02020603050405020304" pitchFamily="18" charset="-34"/>
              </a:rPr>
            </a:br>
            <a:r>
              <a:rPr lang="en-GB" sz="2700" b="1" dirty="0">
                <a:solidFill>
                  <a:schemeClr val="accent2"/>
                </a:solidFill>
                <a:latin typeface="+mn-lt"/>
                <a:cs typeface="Angsana New" panose="02020603050405020304" pitchFamily="18" charset="-34"/>
              </a:rPr>
              <a:t>Discuss the Scenarios and answer the questions</a:t>
            </a:r>
            <a:br>
              <a:rPr lang="en-GB" sz="2700" b="1" dirty="0">
                <a:solidFill>
                  <a:schemeClr val="accent2"/>
                </a:solidFill>
                <a:latin typeface="+mn-lt"/>
                <a:cs typeface="Angsana New" panose="02020603050405020304" pitchFamily="18" charset="-34"/>
              </a:rPr>
            </a:br>
            <a:r>
              <a:rPr lang="en-GB" sz="3100" b="1" u="sng" dirty="0">
                <a:solidFill>
                  <a:schemeClr val="accent2"/>
                </a:solidFill>
                <a:effectLst>
                  <a:outerShdw blurRad="38100" dist="38100" dir="2700000" algn="tl">
                    <a:srgbClr val="000000">
                      <a:alpha val="43137"/>
                    </a:srgbClr>
                  </a:outerShdw>
                </a:effectLst>
                <a:latin typeface="+mn-lt"/>
                <a:cs typeface="Angsana New" panose="02020603050405020304" pitchFamily="18" charset="-34"/>
              </a:rPr>
              <a:t>Click</a:t>
            </a:r>
            <a:r>
              <a:rPr lang="en-GB" sz="3100" b="1" dirty="0">
                <a:solidFill>
                  <a:schemeClr val="accent2"/>
                </a:solidFill>
                <a:latin typeface="+mn-lt"/>
                <a:cs typeface="Angsana New" panose="02020603050405020304" pitchFamily="18" charset="-34"/>
              </a:rPr>
              <a:t> on the arrows for each Scenario</a:t>
            </a:r>
            <a:br>
              <a:rPr lang="en-GB" sz="2700" b="1" dirty="0">
                <a:solidFill>
                  <a:schemeClr val="accent2"/>
                </a:solidFill>
                <a:latin typeface="Angsana New" panose="02020603050405020304" pitchFamily="18" charset="-34"/>
                <a:cs typeface="Angsana New" panose="02020603050405020304" pitchFamily="18" charset="-34"/>
              </a:rPr>
            </a:br>
            <a:endParaRPr lang="en-GB" sz="2700" b="1" dirty="0">
              <a:solidFill>
                <a:schemeClr val="accent2"/>
              </a:solidFill>
              <a:latin typeface="Angsana New" panose="02020603050405020304" pitchFamily="18" charset="-34"/>
              <a:cs typeface="Angsana New" panose="02020603050405020304" pitchFamily="18" charset="-34"/>
            </a:endParaRPr>
          </a:p>
        </p:txBody>
      </p:sp>
      <p:pic>
        <p:nvPicPr>
          <p:cNvPr id="5" name="Picture 4">
            <a:extLst>
              <a:ext uri="{FF2B5EF4-FFF2-40B4-BE49-F238E27FC236}">
                <a16:creationId xmlns:a16="http://schemas.microsoft.com/office/drawing/2014/main" id="{8FE802DC-85AC-4982-A106-227BCAB066C7}"/>
              </a:ext>
            </a:extLst>
          </p:cNvPr>
          <p:cNvPicPr>
            <a:picLocks noChangeAspect="1"/>
          </p:cNvPicPr>
          <p:nvPr/>
        </p:nvPicPr>
        <p:blipFill>
          <a:blip r:embed="rId5"/>
          <a:stretch>
            <a:fillRect/>
          </a:stretch>
        </p:blipFill>
        <p:spPr>
          <a:xfrm>
            <a:off x="7468622" y="300679"/>
            <a:ext cx="3444539" cy="2780017"/>
          </a:xfrm>
          <a:prstGeom prst="rect">
            <a:avLst/>
          </a:prstGeom>
        </p:spPr>
      </p:pic>
      <p:sp>
        <p:nvSpPr>
          <p:cNvPr id="12" name="TextBox 11">
            <a:extLst>
              <a:ext uri="{FF2B5EF4-FFF2-40B4-BE49-F238E27FC236}">
                <a16:creationId xmlns:a16="http://schemas.microsoft.com/office/drawing/2014/main" id="{AE606B72-0B27-4B02-838B-61E3A2F5AECD}"/>
              </a:ext>
            </a:extLst>
          </p:cNvPr>
          <p:cNvSpPr txBox="1"/>
          <p:nvPr/>
        </p:nvSpPr>
        <p:spPr>
          <a:xfrm>
            <a:off x="6063074" y="3350712"/>
            <a:ext cx="6128926" cy="2954655"/>
          </a:xfrm>
          <a:prstGeom prst="rect">
            <a:avLst/>
          </a:prstGeom>
          <a:noFill/>
        </p:spPr>
        <p:txBody>
          <a:bodyPr wrap="square" rtlCol="0">
            <a:spAutoFit/>
          </a:bodyPr>
          <a:lstStyle/>
          <a:p>
            <a:r>
              <a:rPr lang="en-GB" sz="2800" dirty="0"/>
              <a:t>In each scenario think about:</a:t>
            </a:r>
          </a:p>
          <a:p>
            <a:pPr marL="285750" indent="-285750">
              <a:buFont typeface="Arial" panose="020B0604020202020204" pitchFamily="34" charset="0"/>
              <a:buChar char="•"/>
            </a:pPr>
            <a:r>
              <a:rPr lang="en-GB" sz="2800" dirty="0"/>
              <a:t>What is worrying you?</a:t>
            </a:r>
          </a:p>
          <a:p>
            <a:pPr marL="285750" indent="-285750">
              <a:buFont typeface="Arial" panose="020B0604020202020204" pitchFamily="34" charset="0"/>
              <a:buChar char="•"/>
            </a:pPr>
            <a:r>
              <a:rPr lang="en-GB" sz="2800" dirty="0"/>
              <a:t>Who would you talk to? </a:t>
            </a:r>
          </a:p>
          <a:p>
            <a:pPr marL="285750" indent="-285750">
              <a:buFont typeface="Arial" panose="020B0604020202020204" pitchFamily="34" charset="0"/>
              <a:buChar char="•"/>
            </a:pPr>
            <a:r>
              <a:rPr lang="en-GB" sz="2800" dirty="0"/>
              <a:t>What questions might you ask?</a:t>
            </a:r>
          </a:p>
          <a:p>
            <a:pPr marL="285750" indent="-285750">
              <a:buFont typeface="Arial" panose="020B0604020202020204" pitchFamily="34" charset="0"/>
              <a:buChar char="•"/>
            </a:pPr>
            <a:r>
              <a:rPr lang="en-GB" sz="2800" dirty="0"/>
              <a:t>Where might additional information come from?</a:t>
            </a:r>
          </a:p>
          <a:p>
            <a:endParaRPr lang="en-GB" dirty="0"/>
          </a:p>
        </p:txBody>
      </p:sp>
      <p:sp>
        <p:nvSpPr>
          <p:cNvPr id="4" name="Rectangle 3">
            <a:extLst>
              <a:ext uri="{FF2B5EF4-FFF2-40B4-BE49-F238E27FC236}">
                <a16:creationId xmlns:a16="http://schemas.microsoft.com/office/drawing/2014/main" id="{AE788005-1969-4CA4-8357-1D118F9527AE}"/>
              </a:ext>
            </a:extLst>
          </p:cNvPr>
          <p:cNvSpPr/>
          <p:nvPr/>
        </p:nvSpPr>
        <p:spPr>
          <a:xfrm>
            <a:off x="1784740" y="6206051"/>
            <a:ext cx="8455068" cy="738664"/>
          </a:xfrm>
          <a:prstGeom prst="rect">
            <a:avLst/>
          </a:prstGeom>
        </p:spPr>
        <p:txBody>
          <a:bodyPr wrap="square">
            <a:spAutoFit/>
          </a:bodyPr>
          <a:lstStyle/>
          <a:p>
            <a:pPr algn="ctr"/>
            <a:r>
              <a:rPr lang="en-GB" sz="2400" b="1" dirty="0">
                <a:solidFill>
                  <a:srgbClr val="00B0F0"/>
                </a:solidFill>
                <a:cs typeface="Cavolini" panose="03000502040302020204" pitchFamily="66" charset="0"/>
              </a:rPr>
              <a:t>Remember the ‘voice’ of child or adult</a:t>
            </a:r>
          </a:p>
          <a:p>
            <a:pPr algn="ctr"/>
            <a:endParaRPr lang="en-GB" dirty="0">
              <a:solidFill>
                <a:srgbClr val="009AD0"/>
              </a:solidFill>
              <a:latin typeface="Cavolini" panose="03000502040302020204" pitchFamily="66" charset="0"/>
              <a:cs typeface="Cavolini" panose="03000502040302020204" pitchFamily="66" charset="0"/>
            </a:endParaRPr>
          </a:p>
        </p:txBody>
      </p:sp>
      <p:sp>
        <p:nvSpPr>
          <p:cNvPr id="17" name="Rectangle: Rounded Corners 16">
            <a:extLst>
              <a:ext uri="{FF2B5EF4-FFF2-40B4-BE49-F238E27FC236}">
                <a16:creationId xmlns:a16="http://schemas.microsoft.com/office/drawing/2014/main" id="{501691B4-587C-4457-A891-B0D62CADAD91}"/>
              </a:ext>
            </a:extLst>
          </p:cNvPr>
          <p:cNvSpPr/>
          <p:nvPr/>
        </p:nvSpPr>
        <p:spPr>
          <a:xfrm>
            <a:off x="145304" y="70081"/>
            <a:ext cx="7060450" cy="733999"/>
          </a:xfrm>
          <a:prstGeom prst="roundRect">
            <a:avLst/>
          </a:prstGeom>
          <a:solidFill>
            <a:srgbClr val="1DAB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Understanding what it looks like in Practice</a:t>
            </a:r>
          </a:p>
        </p:txBody>
      </p:sp>
      <p:sp>
        <p:nvSpPr>
          <p:cNvPr id="18" name="Action Button: Go Back or Previous 17">
            <a:hlinkClick r:id="" action="ppaction://hlinkshowjump?jump=previousslide" highlightClick="1"/>
            <a:extLst>
              <a:ext uri="{FF2B5EF4-FFF2-40B4-BE49-F238E27FC236}">
                <a16:creationId xmlns:a16="http://schemas.microsoft.com/office/drawing/2014/main" id="{C6FD332F-A064-4D1F-A90E-CD2A16DDF1DC}"/>
              </a:ext>
            </a:extLst>
          </p:cNvPr>
          <p:cNvSpPr/>
          <p:nvPr/>
        </p:nvSpPr>
        <p:spPr>
          <a:xfrm>
            <a:off x="553185" y="5927383"/>
            <a:ext cx="648000" cy="6480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Action Button: Go Home 18">
            <a:hlinkClick r:id="rId6" action="ppaction://hlinksldjump" highlightClick="1"/>
            <a:extLst>
              <a:ext uri="{FF2B5EF4-FFF2-40B4-BE49-F238E27FC236}">
                <a16:creationId xmlns:a16="http://schemas.microsoft.com/office/drawing/2014/main" id="{55B07496-7A5D-4D74-8835-08E63C65B58A}"/>
              </a:ext>
            </a:extLst>
          </p:cNvPr>
          <p:cNvSpPr/>
          <p:nvPr/>
        </p:nvSpPr>
        <p:spPr>
          <a:xfrm>
            <a:off x="1201185" y="5927383"/>
            <a:ext cx="648000" cy="648000"/>
          </a:xfrm>
          <a:prstGeom prst="actionButtonHo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Action Button: Go Forward or Next 21">
            <a:hlinkClick r:id="rId7" action="ppaction://hlinksldjump" highlightClick="1"/>
            <a:extLst>
              <a:ext uri="{FF2B5EF4-FFF2-40B4-BE49-F238E27FC236}">
                <a16:creationId xmlns:a16="http://schemas.microsoft.com/office/drawing/2014/main" id="{9D138C9B-FCA1-460C-9427-EBAA4885499D}"/>
              </a:ext>
            </a:extLst>
          </p:cNvPr>
          <p:cNvSpPr/>
          <p:nvPr/>
        </p:nvSpPr>
        <p:spPr>
          <a:xfrm rot="8497630">
            <a:off x="4556051" y="2529996"/>
            <a:ext cx="843164" cy="45638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ction Button: Go Forward or Next 22">
            <a:hlinkClick r:id="rId8" action="ppaction://hlinksldjump" highlightClick="1"/>
            <a:extLst>
              <a:ext uri="{FF2B5EF4-FFF2-40B4-BE49-F238E27FC236}">
                <a16:creationId xmlns:a16="http://schemas.microsoft.com/office/drawing/2014/main" id="{BD078F0F-C112-4A06-9BD0-EAD9BB244191}"/>
              </a:ext>
            </a:extLst>
          </p:cNvPr>
          <p:cNvSpPr/>
          <p:nvPr/>
        </p:nvSpPr>
        <p:spPr>
          <a:xfrm rot="14609700">
            <a:off x="3689078" y="5291980"/>
            <a:ext cx="873041" cy="4523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ction Button: Go Forward or Next 23">
            <a:hlinkClick r:id="rId9" action="ppaction://hlinksldjump" highlightClick="1"/>
            <a:extLst>
              <a:ext uri="{FF2B5EF4-FFF2-40B4-BE49-F238E27FC236}">
                <a16:creationId xmlns:a16="http://schemas.microsoft.com/office/drawing/2014/main" id="{F4C04488-B1DB-49DD-911B-47B809219261}"/>
              </a:ext>
            </a:extLst>
          </p:cNvPr>
          <p:cNvSpPr/>
          <p:nvPr/>
        </p:nvSpPr>
        <p:spPr>
          <a:xfrm rot="17759717">
            <a:off x="2188846" y="5285613"/>
            <a:ext cx="942261" cy="4243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ction Button: Go Forward or Next 24">
            <a:hlinkClick r:id="rId10" action="ppaction://hlinksldjump" highlightClick="1"/>
            <a:extLst>
              <a:ext uri="{FF2B5EF4-FFF2-40B4-BE49-F238E27FC236}">
                <a16:creationId xmlns:a16="http://schemas.microsoft.com/office/drawing/2014/main" id="{B26DB0F0-A19C-4E9D-8A90-535D68B47F8D}"/>
              </a:ext>
            </a:extLst>
          </p:cNvPr>
          <p:cNvSpPr/>
          <p:nvPr/>
        </p:nvSpPr>
        <p:spPr>
          <a:xfrm rot="2321331">
            <a:off x="1650844" y="2626269"/>
            <a:ext cx="811280" cy="47341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ontent Placeholder 2">
            <a:extLst>
              <a:ext uri="{FF2B5EF4-FFF2-40B4-BE49-F238E27FC236}">
                <a16:creationId xmlns:a16="http://schemas.microsoft.com/office/drawing/2014/main" id="{0B633379-8C5E-47E6-AD94-D3EA2DB143BE}"/>
              </a:ext>
            </a:extLst>
          </p:cNvPr>
          <p:cNvGraphicFramePr>
            <a:graphicFrameLocks noGrp="1"/>
          </p:cNvGraphicFramePr>
          <p:nvPr>
            <p:ph sz="half" idx="1"/>
            <p:extLst>
              <p:ext uri="{D42A27DB-BD31-4B8C-83A1-F6EECF244321}">
                <p14:modId xmlns:p14="http://schemas.microsoft.com/office/powerpoint/2010/main" val="3592872420"/>
              </p:ext>
            </p:extLst>
          </p:nvPr>
        </p:nvGraphicFramePr>
        <p:xfrm>
          <a:off x="806823" y="1690687"/>
          <a:ext cx="51816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34546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9190-578D-4E97-8573-6E9EC153E499}"/>
              </a:ext>
            </a:extLst>
          </p:cNvPr>
          <p:cNvSpPr>
            <a:spLocks noGrp="1"/>
          </p:cNvSpPr>
          <p:nvPr>
            <p:ph type="title"/>
          </p:nvPr>
        </p:nvSpPr>
        <p:spPr>
          <a:xfrm>
            <a:off x="781464" y="551794"/>
            <a:ext cx="5314536" cy="1550532"/>
          </a:xfrm>
        </p:spPr>
        <p:txBody>
          <a:bodyPr>
            <a:normAutofit/>
          </a:bodyPr>
          <a:lstStyle/>
          <a:p>
            <a:r>
              <a:rPr lang="en-GB" sz="4800" b="1" dirty="0">
                <a:solidFill>
                  <a:srgbClr val="009AD0"/>
                </a:solidFill>
                <a:latin typeface="Cavolini" panose="03000502040302020204" pitchFamily="66" charset="0"/>
                <a:cs typeface="Cavolini" panose="03000502040302020204" pitchFamily="66" charset="0"/>
              </a:rPr>
              <a:t>OLIVER </a:t>
            </a:r>
            <a:br>
              <a:rPr lang="en-GB" b="1" dirty="0">
                <a:solidFill>
                  <a:srgbClr val="009AD0"/>
                </a:solidFill>
                <a:latin typeface="Cavolini" panose="03000502040302020204" pitchFamily="66" charset="0"/>
                <a:cs typeface="Cavolini" panose="03000502040302020204" pitchFamily="66" charset="0"/>
              </a:rPr>
            </a:br>
            <a:r>
              <a:rPr lang="en-GB" sz="3600" dirty="0">
                <a:solidFill>
                  <a:srgbClr val="009AD0"/>
                </a:solidFill>
                <a:latin typeface="Cavolini" panose="03000502040302020204" pitchFamily="66" charset="0"/>
                <a:cs typeface="Cavolini" panose="03000502040302020204" pitchFamily="66" charset="0"/>
              </a:rPr>
              <a:t>6 months old</a:t>
            </a:r>
            <a:endParaRPr lang="en-GB" dirty="0">
              <a:solidFill>
                <a:srgbClr val="009AD0"/>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EC92AE5-914C-4895-9AC8-723A99F10C81}"/>
              </a:ext>
            </a:extLst>
          </p:cNvPr>
          <p:cNvSpPr>
            <a:spLocks noGrp="1"/>
          </p:cNvSpPr>
          <p:nvPr>
            <p:ph idx="1"/>
          </p:nvPr>
        </p:nvSpPr>
        <p:spPr>
          <a:xfrm>
            <a:off x="762000" y="2279018"/>
            <a:ext cx="5820780" cy="3745264"/>
          </a:xfrm>
        </p:spPr>
        <p:txBody>
          <a:bodyPr anchor="t">
            <a:normAutofit/>
          </a:bodyPr>
          <a:lstStyle/>
          <a:p>
            <a:pPr marL="0" indent="0">
              <a:buNone/>
            </a:pPr>
            <a:r>
              <a:rPr lang="en-GB" dirty="0"/>
              <a:t>Oliver has been attending your setting for 3 months. The mother always drops off and collects the child, however, this week an unknown male has been dropping off. </a:t>
            </a:r>
          </a:p>
          <a:p>
            <a:pPr marL="0" indent="0">
              <a:buNone/>
            </a:pPr>
            <a:r>
              <a:rPr lang="en-GB" dirty="0"/>
              <a:t>You’ve noticed that Oliver has been unsettled and that mum doesn’t chat so much at collection time. </a:t>
            </a:r>
          </a:p>
          <a:p>
            <a:endParaRPr lang="en-GB"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C72CDB1-8885-48FC-BE90-5C3A9BDBFD30}"/>
              </a:ext>
            </a:extLst>
          </p:cNvPr>
          <p:cNvPicPr>
            <a:picLocks noChangeAspect="1"/>
          </p:cNvPicPr>
          <p:nvPr/>
        </p:nvPicPr>
        <p:blipFill rotWithShape="1">
          <a:blip r:embed="rId2"/>
          <a:srcRect l="2253" r="3375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TextBox 7">
            <a:extLst>
              <a:ext uri="{FF2B5EF4-FFF2-40B4-BE49-F238E27FC236}">
                <a16:creationId xmlns:a16="http://schemas.microsoft.com/office/drawing/2014/main" id="{03A36A09-95F5-4AB4-AE99-3C20180EFDED}"/>
              </a:ext>
            </a:extLst>
          </p:cNvPr>
          <p:cNvSpPr txBox="1"/>
          <p:nvPr/>
        </p:nvSpPr>
        <p:spPr>
          <a:xfrm>
            <a:off x="1324304" y="5831630"/>
            <a:ext cx="436980" cy="623192"/>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3A46BE57-B585-4424-8B25-A32E772342F8}"/>
              </a:ext>
            </a:extLst>
          </p:cNvPr>
          <p:cNvSpPr txBox="1"/>
          <p:nvPr/>
        </p:nvSpPr>
        <p:spPr>
          <a:xfrm>
            <a:off x="5281448" y="584506"/>
            <a:ext cx="814552" cy="830997"/>
          </a:xfrm>
          <a:prstGeom prst="rect">
            <a:avLst/>
          </a:prstGeom>
          <a:solidFill>
            <a:schemeClr val="accent1"/>
          </a:solidFill>
        </p:spPr>
        <p:txBody>
          <a:bodyPr wrap="square" rtlCol="0">
            <a:spAutoFit/>
          </a:bodyPr>
          <a:lstStyle/>
          <a:p>
            <a:pPr algn="ctr"/>
            <a:r>
              <a:rPr lang="en-GB" sz="4800" dirty="0"/>
              <a:t>A</a:t>
            </a:r>
          </a:p>
        </p:txBody>
      </p:sp>
      <p:sp>
        <p:nvSpPr>
          <p:cNvPr id="4" name="Action Button: Go Forward or Next 3">
            <a:hlinkClick r:id="" action="ppaction://hlinkshowjump?jump=nextslide" highlightClick="1"/>
            <a:extLst>
              <a:ext uri="{FF2B5EF4-FFF2-40B4-BE49-F238E27FC236}">
                <a16:creationId xmlns:a16="http://schemas.microsoft.com/office/drawing/2014/main" id="{476DC512-E65A-46F2-8545-AD056D02D180}"/>
              </a:ext>
            </a:extLst>
          </p:cNvPr>
          <p:cNvSpPr/>
          <p:nvPr/>
        </p:nvSpPr>
        <p:spPr>
          <a:xfrm>
            <a:off x="6821084" y="5782413"/>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Go Back or Previous 4">
            <a:hlinkClick r:id="rId3" action="ppaction://hlinksldjump" highlightClick="1"/>
            <a:extLst>
              <a:ext uri="{FF2B5EF4-FFF2-40B4-BE49-F238E27FC236}">
                <a16:creationId xmlns:a16="http://schemas.microsoft.com/office/drawing/2014/main" id="{844E19B6-E2E0-482E-B7D2-B5D1ECA851CF}"/>
              </a:ext>
            </a:extLst>
          </p:cNvPr>
          <p:cNvSpPr/>
          <p:nvPr/>
        </p:nvSpPr>
        <p:spPr>
          <a:xfrm>
            <a:off x="5934780" y="5782413"/>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155682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b="1"/>
              <a:t>What is worrying you?</a:t>
            </a:r>
          </a:p>
          <a:p>
            <a:pPr marL="342900" indent="-228600">
              <a:lnSpc>
                <a:spcPct val="90000"/>
              </a:lnSpc>
              <a:spcAft>
                <a:spcPts val="600"/>
              </a:spcAft>
              <a:buFont typeface="Arial" panose="020B0604020202020204" pitchFamily="34" charset="0"/>
              <a:buChar char="•"/>
            </a:pPr>
            <a:r>
              <a:rPr lang="en-US" sz="2000" b="1"/>
              <a:t>Who would you talk to? </a:t>
            </a:r>
          </a:p>
          <a:p>
            <a:pPr marL="342900" indent="-228600">
              <a:lnSpc>
                <a:spcPct val="90000"/>
              </a:lnSpc>
              <a:spcAft>
                <a:spcPts val="600"/>
              </a:spcAft>
              <a:buFont typeface="Arial" panose="020B0604020202020204" pitchFamily="34" charset="0"/>
              <a:buChar char="•"/>
            </a:pPr>
            <a:r>
              <a:rPr lang="en-US" sz="2000" b="1"/>
              <a:t>What questions might you ask?</a:t>
            </a:r>
          </a:p>
          <a:p>
            <a:pPr marL="342900" indent="-228600">
              <a:lnSpc>
                <a:spcPct val="90000"/>
              </a:lnSpc>
              <a:spcAft>
                <a:spcPts val="600"/>
              </a:spcAft>
              <a:buFont typeface="Arial" panose="020B0604020202020204" pitchFamily="34" charset="0"/>
              <a:buChar char="•"/>
            </a:pPr>
            <a:r>
              <a:rPr lang="en-US" sz="2000" b="1"/>
              <a:t>Where might additional information come from?</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3" name="Action Button: Go Forward or Next 2">
            <a:hlinkClick r:id="" action="ppaction://hlinkshowjump?jump=nextslide" highlightClick="1"/>
            <a:extLst>
              <a:ext uri="{FF2B5EF4-FFF2-40B4-BE49-F238E27FC236}">
                <a16:creationId xmlns:a16="http://schemas.microsoft.com/office/drawing/2014/main" id="{1E2441F4-3F1C-4DA9-816D-95C6BA32CA03}"/>
              </a:ext>
            </a:extLst>
          </p:cNvPr>
          <p:cNvSpPr/>
          <p:nvPr/>
        </p:nvSpPr>
        <p:spPr>
          <a:xfrm>
            <a:off x="2221852" y="5885683"/>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Home 4">
            <a:hlinkClick r:id="rId5" action="ppaction://hlinksldjump" highlightClick="1"/>
            <a:extLst>
              <a:ext uri="{FF2B5EF4-FFF2-40B4-BE49-F238E27FC236}">
                <a16:creationId xmlns:a16="http://schemas.microsoft.com/office/drawing/2014/main" id="{AE10B382-3D51-44CC-9DF7-D0FB057F6ED9}"/>
              </a:ext>
            </a:extLst>
          </p:cNvPr>
          <p:cNvSpPr/>
          <p:nvPr/>
        </p:nvSpPr>
        <p:spPr>
          <a:xfrm>
            <a:off x="1573851" y="5885683"/>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031254CF-3857-4651-AB40-FC138DBF7A8F}"/>
              </a:ext>
            </a:extLst>
          </p:cNvPr>
          <p:cNvSpPr/>
          <p:nvPr/>
        </p:nvSpPr>
        <p:spPr>
          <a:xfrm>
            <a:off x="919185" y="5885683"/>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51C9F19-3977-43B2-83C4-CE31189846FD}"/>
              </a:ext>
            </a:extLst>
          </p:cNvPr>
          <p:cNvSpPr txBox="1"/>
          <p:nvPr/>
        </p:nvSpPr>
        <p:spPr>
          <a:xfrm>
            <a:off x="4374435" y="1072544"/>
            <a:ext cx="814552" cy="830997"/>
          </a:xfrm>
          <a:prstGeom prst="rect">
            <a:avLst/>
          </a:prstGeom>
          <a:solidFill>
            <a:schemeClr val="accent1"/>
          </a:solidFill>
        </p:spPr>
        <p:txBody>
          <a:bodyPr wrap="square" rtlCol="0">
            <a:spAutoFit/>
          </a:bodyPr>
          <a:lstStyle/>
          <a:p>
            <a:pPr algn="ctr"/>
            <a:r>
              <a:rPr lang="en-GB" sz="4800" dirty="0"/>
              <a:t>A</a:t>
            </a:r>
          </a:p>
        </p:txBody>
      </p:sp>
    </p:spTree>
    <p:extLst>
      <p:ext uri="{BB962C8B-B14F-4D97-AF65-F5344CB8AC3E}">
        <p14:creationId xmlns:p14="http://schemas.microsoft.com/office/powerpoint/2010/main" val="210447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D68DD-5256-4835-8ACF-AA82A069AD18}"/>
              </a:ext>
            </a:extLst>
          </p:cNvPr>
          <p:cNvSpPr>
            <a:spLocks noGrp="1"/>
          </p:cNvSpPr>
          <p:nvPr>
            <p:ph type="title"/>
          </p:nvPr>
        </p:nvSpPr>
        <p:spPr>
          <a:xfrm>
            <a:off x="838200" y="365126"/>
            <a:ext cx="10515600" cy="1094740"/>
          </a:xfrm>
        </p:spPr>
        <p:txBody>
          <a:bodyPr>
            <a:normAutofit/>
          </a:bodyPr>
          <a:lstStyle/>
          <a:p>
            <a:r>
              <a:rPr lang="en-GB" b="1" dirty="0">
                <a:solidFill>
                  <a:srgbClr val="00B0F0"/>
                </a:solidFill>
                <a:latin typeface="Cavolini" panose="03000502040302020204" pitchFamily="66" charset="0"/>
                <a:cs typeface="Cavolini" panose="03000502040302020204" pitchFamily="66" charset="0"/>
              </a:rPr>
              <a:t>OLIVER is 6 months old</a:t>
            </a:r>
            <a:endParaRPr lang="en-GB" dirty="0">
              <a:solidFill>
                <a:srgbClr val="00B0F0"/>
              </a:solidFill>
            </a:endParaRPr>
          </a:p>
        </p:txBody>
      </p:sp>
      <p:sp useBgFill="1">
        <p:nvSpPr>
          <p:cNvPr id="37" name="Rectangle 31">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746C7D-B5FD-4965-8BA6-391370247602}"/>
              </a:ext>
            </a:extLst>
          </p:cNvPr>
          <p:cNvSpPr>
            <a:spLocks noGrp="1"/>
          </p:cNvSpPr>
          <p:nvPr>
            <p:ph sz="half" idx="1"/>
          </p:nvPr>
        </p:nvSpPr>
        <p:spPr>
          <a:xfrm>
            <a:off x="395119" y="2232045"/>
            <a:ext cx="5433955" cy="4079222"/>
          </a:xfrm>
        </p:spPr>
        <p:txBody>
          <a:bodyPr anchor="ctr">
            <a:normAutofit fontScale="25000" lnSpcReduction="20000"/>
          </a:bodyPr>
          <a:lstStyle/>
          <a:p>
            <a:pPr marL="0" indent="0">
              <a:buNone/>
            </a:pPr>
            <a:r>
              <a:rPr lang="en-GB" sz="9600" dirty="0">
                <a:solidFill>
                  <a:srgbClr val="00B0F0"/>
                </a:solidFill>
              </a:rPr>
              <a:t>What is worrying you?</a:t>
            </a:r>
          </a:p>
          <a:p>
            <a:r>
              <a:rPr lang="en-GB" sz="9600" dirty="0"/>
              <a:t>Oliver appears unsettled recently</a:t>
            </a:r>
          </a:p>
          <a:p>
            <a:r>
              <a:rPr lang="en-GB" sz="9600" dirty="0"/>
              <a:t>The change in behaviour of mum</a:t>
            </a:r>
          </a:p>
          <a:p>
            <a:r>
              <a:rPr lang="en-GB" sz="9600" dirty="0"/>
              <a:t>Unknown Male</a:t>
            </a:r>
          </a:p>
          <a:p>
            <a:endParaRPr lang="en-GB" sz="9600" dirty="0"/>
          </a:p>
          <a:p>
            <a:pPr marL="0" indent="0">
              <a:buNone/>
            </a:pPr>
            <a:r>
              <a:rPr lang="en-GB" sz="9600" dirty="0">
                <a:solidFill>
                  <a:srgbClr val="00B0F0"/>
                </a:solidFill>
              </a:rPr>
              <a:t>Who would you talk to?</a:t>
            </a:r>
          </a:p>
          <a:p>
            <a:r>
              <a:rPr lang="en-GB" sz="9600" dirty="0"/>
              <a:t>Mum</a:t>
            </a:r>
          </a:p>
          <a:p>
            <a:r>
              <a:rPr lang="en-GB" sz="9600" dirty="0"/>
              <a:t>Unknown Male</a:t>
            </a:r>
          </a:p>
          <a:p>
            <a:r>
              <a:rPr lang="en-GB" sz="9600" dirty="0"/>
              <a:t>Other staff in the setting</a:t>
            </a:r>
          </a:p>
          <a:p>
            <a:r>
              <a:rPr lang="en-GB" sz="9600" dirty="0"/>
              <a:t>Any other professional involved with Oliver</a:t>
            </a:r>
          </a:p>
          <a:p>
            <a:r>
              <a:rPr lang="en-GB" sz="9600" dirty="0"/>
              <a:t>Observe Oliver</a:t>
            </a:r>
          </a:p>
          <a:p>
            <a:pPr marL="0" indent="0">
              <a:buNone/>
            </a:pPr>
            <a:endParaRPr lang="en-GB" sz="1700" dirty="0"/>
          </a:p>
        </p:txBody>
      </p:sp>
      <p:sp>
        <p:nvSpPr>
          <p:cNvPr id="4" name="Content Placeholder 3">
            <a:extLst>
              <a:ext uri="{FF2B5EF4-FFF2-40B4-BE49-F238E27FC236}">
                <a16:creationId xmlns:a16="http://schemas.microsoft.com/office/drawing/2014/main" id="{D7E7A607-064A-4783-8205-35071A870796}"/>
              </a:ext>
            </a:extLst>
          </p:cNvPr>
          <p:cNvSpPr>
            <a:spLocks noGrp="1"/>
          </p:cNvSpPr>
          <p:nvPr>
            <p:ph sz="half" idx="2"/>
          </p:nvPr>
        </p:nvSpPr>
        <p:spPr>
          <a:xfrm>
            <a:off x="5180593" y="1815886"/>
            <a:ext cx="6795247" cy="4255453"/>
          </a:xfrm>
        </p:spPr>
        <p:txBody>
          <a:bodyPr anchor="ctr">
            <a:normAutofit fontScale="25000" lnSpcReduction="20000"/>
          </a:bodyPr>
          <a:lstStyle/>
          <a:p>
            <a:pPr marL="0" indent="0">
              <a:buNone/>
            </a:pPr>
            <a:r>
              <a:rPr lang="en-GB" sz="9600" dirty="0">
                <a:solidFill>
                  <a:srgbClr val="00B0F0"/>
                </a:solidFill>
              </a:rPr>
              <a:t>What questions might you ask?</a:t>
            </a:r>
          </a:p>
          <a:p>
            <a:r>
              <a:rPr lang="en-GB" sz="9600" dirty="0"/>
              <a:t>“We’ve noticed Oliver has been quite unsettled can you think why that might be?”</a:t>
            </a:r>
          </a:p>
          <a:p>
            <a:r>
              <a:rPr lang="en-GB" sz="9600" dirty="0"/>
              <a:t>“Are you ok – you seem a bit quiet?”</a:t>
            </a:r>
          </a:p>
          <a:p>
            <a:r>
              <a:rPr lang="en-GB" sz="9600" dirty="0"/>
              <a:t>“We also wanted to check who the man was who drops her off as he isn’t on our list”</a:t>
            </a:r>
          </a:p>
          <a:p>
            <a:r>
              <a:rPr lang="en-GB" sz="9600" dirty="0"/>
              <a:t>“Hello – I don’t think we’ve met before, my name is Jo and I am Oliver’s key person – can I ask who you are and your relationship to Oliver”</a:t>
            </a:r>
          </a:p>
          <a:p>
            <a:endParaRPr lang="en-GB" sz="8000" dirty="0"/>
          </a:p>
          <a:p>
            <a:endParaRPr lang="en-GB" sz="8000" dirty="0"/>
          </a:p>
          <a:p>
            <a:endParaRPr lang="en-GB" sz="8000" dirty="0"/>
          </a:p>
          <a:p>
            <a:endParaRPr lang="en-GB" sz="1100" dirty="0"/>
          </a:p>
        </p:txBody>
      </p:sp>
      <p:sp>
        <p:nvSpPr>
          <p:cNvPr id="7" name="TextBox 6">
            <a:extLst>
              <a:ext uri="{FF2B5EF4-FFF2-40B4-BE49-F238E27FC236}">
                <a16:creationId xmlns:a16="http://schemas.microsoft.com/office/drawing/2014/main" id="{E9F7FE51-5ABB-4606-8643-EE213C6146A1}"/>
              </a:ext>
            </a:extLst>
          </p:cNvPr>
          <p:cNvSpPr txBox="1"/>
          <p:nvPr/>
        </p:nvSpPr>
        <p:spPr>
          <a:xfrm>
            <a:off x="5486400" y="5081036"/>
            <a:ext cx="6489440" cy="1631216"/>
          </a:xfrm>
          <a:prstGeom prst="rect">
            <a:avLst/>
          </a:prstGeom>
          <a:solidFill>
            <a:schemeClr val="tx1"/>
          </a:solidFill>
        </p:spPr>
        <p:txBody>
          <a:bodyPr wrap="square" rtlCol="0">
            <a:spAutoFit/>
          </a:bodyPr>
          <a:lstStyle/>
          <a:p>
            <a:r>
              <a:rPr lang="en-GB" sz="2000" dirty="0">
                <a:solidFill>
                  <a:srgbClr val="0070C0"/>
                </a:solidFill>
              </a:rPr>
              <a:t>Additional Information could come from: Mum, the unknown male, any other person who drops off or collects (grandparent(s)?), any professional involved i.e. Social Worker if child on a child protection plan and by observing Oliver’s physical wellbeing and behaviour </a:t>
            </a:r>
          </a:p>
        </p:txBody>
      </p:sp>
      <p:pic>
        <p:nvPicPr>
          <p:cNvPr id="8" name="Picture 7">
            <a:extLst>
              <a:ext uri="{FF2B5EF4-FFF2-40B4-BE49-F238E27FC236}">
                <a16:creationId xmlns:a16="http://schemas.microsoft.com/office/drawing/2014/main" id="{C068B6FB-A2ED-4FF3-BE6B-5EA820D2162F}"/>
              </a:ext>
            </a:extLst>
          </p:cNvPr>
          <p:cNvPicPr>
            <a:picLocks noChangeAspect="1"/>
          </p:cNvPicPr>
          <p:nvPr/>
        </p:nvPicPr>
        <p:blipFill>
          <a:blip r:embed="rId3"/>
          <a:stretch>
            <a:fillRect/>
          </a:stretch>
        </p:blipFill>
        <p:spPr>
          <a:xfrm>
            <a:off x="10247123" y="8213"/>
            <a:ext cx="1944878" cy="2089528"/>
          </a:xfrm>
          <a:prstGeom prst="rect">
            <a:avLst/>
          </a:prstGeom>
        </p:spPr>
      </p:pic>
      <p:pic>
        <p:nvPicPr>
          <p:cNvPr id="10" name="Picture 9">
            <a:extLst>
              <a:ext uri="{FF2B5EF4-FFF2-40B4-BE49-F238E27FC236}">
                <a16:creationId xmlns:a16="http://schemas.microsoft.com/office/drawing/2014/main" id="{18AEB657-6DED-47F1-B869-33639376EF19}"/>
              </a:ext>
            </a:extLst>
          </p:cNvPr>
          <p:cNvPicPr>
            <a:picLocks noChangeAspect="1"/>
          </p:cNvPicPr>
          <p:nvPr/>
        </p:nvPicPr>
        <p:blipFill>
          <a:blip r:embed="rId4"/>
          <a:stretch>
            <a:fillRect/>
          </a:stretch>
        </p:blipFill>
        <p:spPr>
          <a:xfrm>
            <a:off x="9010736" y="289591"/>
            <a:ext cx="1091279" cy="1286367"/>
          </a:xfrm>
          <a:prstGeom prst="rect">
            <a:avLst/>
          </a:prstGeom>
        </p:spPr>
      </p:pic>
      <p:sp>
        <p:nvSpPr>
          <p:cNvPr id="6" name="Action Button: Go Home 5">
            <a:hlinkClick r:id="rId5" action="ppaction://hlinksldjump" highlightClick="1"/>
            <a:extLst>
              <a:ext uri="{FF2B5EF4-FFF2-40B4-BE49-F238E27FC236}">
                <a16:creationId xmlns:a16="http://schemas.microsoft.com/office/drawing/2014/main" id="{D9504E49-6701-4A75-BACD-D2592C8CC03C}"/>
              </a:ext>
            </a:extLst>
          </p:cNvPr>
          <p:cNvSpPr/>
          <p:nvPr/>
        </p:nvSpPr>
        <p:spPr>
          <a:xfrm>
            <a:off x="3972971" y="5995939"/>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39965497-3D4D-40AD-84B8-57F2B0EDDB4E}"/>
              </a:ext>
            </a:extLst>
          </p:cNvPr>
          <p:cNvSpPr/>
          <p:nvPr/>
        </p:nvSpPr>
        <p:spPr>
          <a:xfrm>
            <a:off x="4620971" y="5995939"/>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Go Back or Previous 10">
            <a:hlinkClick r:id="rId6" action="ppaction://hlinksldjump" highlightClick="1"/>
            <a:extLst>
              <a:ext uri="{FF2B5EF4-FFF2-40B4-BE49-F238E27FC236}">
                <a16:creationId xmlns:a16="http://schemas.microsoft.com/office/drawing/2014/main" id="{7321F446-55AC-4394-851D-D21E10C8DC55}"/>
              </a:ext>
            </a:extLst>
          </p:cNvPr>
          <p:cNvSpPr/>
          <p:nvPr/>
        </p:nvSpPr>
        <p:spPr>
          <a:xfrm>
            <a:off x="3324971" y="5995939"/>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298627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C2474-EB40-4D97-8BC0-4A29EF837800}"/>
              </a:ext>
            </a:extLst>
          </p:cNvPr>
          <p:cNvSpPr>
            <a:spLocks noGrp="1"/>
          </p:cNvSpPr>
          <p:nvPr>
            <p:ph type="title"/>
          </p:nvPr>
        </p:nvSpPr>
        <p:spPr>
          <a:xfrm>
            <a:off x="4857060" y="-108954"/>
            <a:ext cx="6560304" cy="1652260"/>
          </a:xfrm>
        </p:spPr>
        <p:txBody>
          <a:bodyPr>
            <a:normAutofit/>
          </a:bodyPr>
          <a:lstStyle/>
          <a:p>
            <a:pPr algn="ctr"/>
            <a:r>
              <a:rPr lang="en-GB" b="1" dirty="0">
                <a:solidFill>
                  <a:srgbClr val="FF0000"/>
                </a:solidFill>
                <a:latin typeface="Cavolini" panose="03000502040302020204" pitchFamily="66" charset="0"/>
                <a:cs typeface="Cavolini" panose="03000502040302020204" pitchFamily="66" charset="0"/>
              </a:rPr>
              <a:t>Jay is 10 years old</a:t>
            </a:r>
          </a:p>
        </p:txBody>
      </p:sp>
      <p:pic>
        <p:nvPicPr>
          <p:cNvPr id="1026" name="Picture 2">
            <a:extLst>
              <a:ext uri="{FF2B5EF4-FFF2-40B4-BE49-F238E27FC236}">
                <a16:creationId xmlns:a16="http://schemas.microsoft.com/office/drawing/2014/main" id="{41585923-B814-416D-BEFA-CA7C307A18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88" r="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559678-2614-4137-A7A5-75FCC6CCBBBA}"/>
              </a:ext>
            </a:extLst>
          </p:cNvPr>
          <p:cNvSpPr>
            <a:spLocks noGrp="1"/>
          </p:cNvSpPr>
          <p:nvPr>
            <p:ph idx="1"/>
          </p:nvPr>
        </p:nvSpPr>
        <p:spPr>
          <a:xfrm>
            <a:off x="5868523" y="1282632"/>
            <a:ext cx="5934635" cy="5271247"/>
          </a:xfrm>
        </p:spPr>
        <p:txBody>
          <a:bodyPr>
            <a:normAutofit fontScale="92500" lnSpcReduction="10000"/>
          </a:bodyPr>
          <a:lstStyle/>
          <a:p>
            <a:r>
              <a:rPr lang="en-GB" sz="2600" dirty="0"/>
              <a:t>Jay’s mother died suddenly when Jay was 7 and he went to live with his dad at that point. He now lives with his father’s ex-partner Becki as they have recently separated.</a:t>
            </a:r>
          </a:p>
          <a:p>
            <a:r>
              <a:rPr lang="en-GB" sz="2600" dirty="0"/>
              <a:t>He goes to the local school where he has been known to bully children in his class – pinching and pushing them as well as calling them names. This led to school speaking to Becki and dad.</a:t>
            </a:r>
          </a:p>
          <a:p>
            <a:r>
              <a:rPr lang="en-GB" sz="2600" dirty="0"/>
              <a:t>In conversation: Jay says he’s scared of being alone – everyone has left him – nobody would miss him.</a:t>
            </a:r>
          </a:p>
          <a:p>
            <a:r>
              <a:rPr lang="en-GB" sz="2600" dirty="0"/>
              <a:t>You are from Early Help working with Jay and Becki as she has said she is struggling and is worried about his mental health.</a:t>
            </a:r>
          </a:p>
          <a:p>
            <a:endParaRPr lang="en-GB" sz="1700" dirty="0"/>
          </a:p>
        </p:txBody>
      </p:sp>
      <p:sp>
        <p:nvSpPr>
          <p:cNvPr id="12" name="TextBox 11">
            <a:extLst>
              <a:ext uri="{FF2B5EF4-FFF2-40B4-BE49-F238E27FC236}">
                <a16:creationId xmlns:a16="http://schemas.microsoft.com/office/drawing/2014/main" id="{43CDA838-4AD6-4D49-AA42-C0CFA1BCC022}"/>
              </a:ext>
            </a:extLst>
          </p:cNvPr>
          <p:cNvSpPr txBox="1"/>
          <p:nvPr/>
        </p:nvSpPr>
        <p:spPr>
          <a:xfrm>
            <a:off x="11133697" y="147515"/>
            <a:ext cx="878413" cy="830997"/>
          </a:xfrm>
          <a:prstGeom prst="rect">
            <a:avLst/>
          </a:prstGeom>
          <a:solidFill>
            <a:schemeClr val="accent2"/>
          </a:solidFill>
          <a:ln>
            <a:solidFill>
              <a:schemeClr val="accent2"/>
            </a:solidFill>
          </a:ln>
        </p:spPr>
        <p:txBody>
          <a:bodyPr wrap="square" rtlCol="0">
            <a:spAutoFit/>
          </a:bodyPr>
          <a:lstStyle/>
          <a:p>
            <a:pPr algn="ctr"/>
            <a:r>
              <a:rPr lang="en-GB" sz="4800" b="1" dirty="0">
                <a:solidFill>
                  <a:schemeClr val="bg1"/>
                </a:solidFill>
              </a:rPr>
              <a:t>B</a:t>
            </a:r>
          </a:p>
        </p:txBody>
      </p:sp>
      <p:sp>
        <p:nvSpPr>
          <p:cNvPr id="4" name="Action Button: Go Forward or Next 3">
            <a:hlinkClick r:id="" action="ppaction://hlinkshowjump?jump=nextslide" highlightClick="1"/>
            <a:extLst>
              <a:ext uri="{FF2B5EF4-FFF2-40B4-BE49-F238E27FC236}">
                <a16:creationId xmlns:a16="http://schemas.microsoft.com/office/drawing/2014/main" id="{2E2EB465-8CB4-4657-8A43-082C2019BF5E}"/>
              </a:ext>
            </a:extLst>
          </p:cNvPr>
          <p:cNvSpPr/>
          <p:nvPr/>
        </p:nvSpPr>
        <p:spPr>
          <a:xfrm>
            <a:off x="5410846" y="6006353"/>
            <a:ext cx="648000" cy="648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60FD6AA8-C9C5-4DC6-AA23-B38383ABDC0B}"/>
              </a:ext>
            </a:extLst>
          </p:cNvPr>
          <p:cNvSpPr/>
          <p:nvPr/>
        </p:nvSpPr>
        <p:spPr>
          <a:xfrm>
            <a:off x="4146135" y="6006353"/>
            <a:ext cx="648000" cy="648000"/>
          </a:xfrm>
          <a:prstGeom prst="actionButtonBackPrevio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Action Button: Go Home 6">
            <a:hlinkClick r:id="rId4" action="ppaction://hlinksldjump" highlightClick="1"/>
            <a:extLst>
              <a:ext uri="{FF2B5EF4-FFF2-40B4-BE49-F238E27FC236}">
                <a16:creationId xmlns:a16="http://schemas.microsoft.com/office/drawing/2014/main" id="{E9A182E0-1CDF-4411-81BC-496A5B4269B4}"/>
              </a:ext>
            </a:extLst>
          </p:cNvPr>
          <p:cNvSpPr/>
          <p:nvPr/>
        </p:nvSpPr>
        <p:spPr>
          <a:xfrm>
            <a:off x="4762846" y="6006353"/>
            <a:ext cx="648000" cy="648000"/>
          </a:xfrm>
          <a:prstGeom prst="actionButtonHo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8675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b="1"/>
              <a:t>What is worrying you?</a:t>
            </a:r>
          </a:p>
          <a:p>
            <a:pPr marL="342900" indent="-228600">
              <a:lnSpc>
                <a:spcPct val="90000"/>
              </a:lnSpc>
              <a:spcAft>
                <a:spcPts val="600"/>
              </a:spcAft>
              <a:buFont typeface="Arial" panose="020B0604020202020204" pitchFamily="34" charset="0"/>
              <a:buChar char="•"/>
            </a:pPr>
            <a:r>
              <a:rPr lang="en-US" sz="2000" b="1"/>
              <a:t>Who would you talk to? </a:t>
            </a:r>
          </a:p>
          <a:p>
            <a:pPr marL="342900" indent="-228600">
              <a:lnSpc>
                <a:spcPct val="90000"/>
              </a:lnSpc>
              <a:spcAft>
                <a:spcPts val="600"/>
              </a:spcAft>
              <a:buFont typeface="Arial" panose="020B0604020202020204" pitchFamily="34" charset="0"/>
              <a:buChar char="•"/>
            </a:pPr>
            <a:r>
              <a:rPr lang="en-US" sz="2000" b="1"/>
              <a:t>What questions might you ask?</a:t>
            </a:r>
          </a:p>
          <a:p>
            <a:pPr marL="342900" indent="-228600">
              <a:lnSpc>
                <a:spcPct val="90000"/>
              </a:lnSpc>
              <a:spcAft>
                <a:spcPts val="600"/>
              </a:spcAft>
              <a:buFont typeface="Arial" panose="020B0604020202020204" pitchFamily="34" charset="0"/>
              <a:buChar char="•"/>
            </a:pPr>
            <a:r>
              <a:rPr lang="en-US" sz="2000" b="1"/>
              <a:t>Where might additional information come from?</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3" name="Action Button: Go Back or Previous 2">
            <a:hlinkClick r:id="" action="ppaction://hlinkshowjump?jump=previousslide" highlightClick="1"/>
            <a:extLst>
              <a:ext uri="{FF2B5EF4-FFF2-40B4-BE49-F238E27FC236}">
                <a16:creationId xmlns:a16="http://schemas.microsoft.com/office/drawing/2014/main" id="{BBEC5706-09CF-40ED-BA38-8AD098A5D668}"/>
              </a:ext>
            </a:extLst>
          </p:cNvPr>
          <p:cNvSpPr/>
          <p:nvPr/>
        </p:nvSpPr>
        <p:spPr>
          <a:xfrm>
            <a:off x="932330" y="5734648"/>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Home 4">
            <a:hlinkClick r:id="rId5" action="ppaction://hlinksldjump" highlightClick="1"/>
            <a:extLst>
              <a:ext uri="{FF2B5EF4-FFF2-40B4-BE49-F238E27FC236}">
                <a16:creationId xmlns:a16="http://schemas.microsoft.com/office/drawing/2014/main" id="{6B272238-576E-4125-9572-1EB8C6FACADD}"/>
              </a:ext>
            </a:extLst>
          </p:cNvPr>
          <p:cNvSpPr/>
          <p:nvPr/>
        </p:nvSpPr>
        <p:spPr>
          <a:xfrm>
            <a:off x="1597941" y="5734648"/>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Forward or Next 5">
            <a:hlinkClick r:id="" action="ppaction://hlinkshowjump?jump=nextslide" highlightClick="1"/>
            <a:extLst>
              <a:ext uri="{FF2B5EF4-FFF2-40B4-BE49-F238E27FC236}">
                <a16:creationId xmlns:a16="http://schemas.microsoft.com/office/drawing/2014/main" id="{C02F759C-D762-40E9-BE2D-0C6D89D49023}"/>
              </a:ext>
            </a:extLst>
          </p:cNvPr>
          <p:cNvSpPr/>
          <p:nvPr/>
        </p:nvSpPr>
        <p:spPr>
          <a:xfrm>
            <a:off x="2245941" y="5734648"/>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12F7B41-005E-4160-82DC-4B8AB22EB7A0}"/>
              </a:ext>
            </a:extLst>
          </p:cNvPr>
          <p:cNvSpPr txBox="1"/>
          <p:nvPr/>
        </p:nvSpPr>
        <p:spPr>
          <a:xfrm>
            <a:off x="4100358" y="1083484"/>
            <a:ext cx="878413" cy="830997"/>
          </a:xfrm>
          <a:prstGeom prst="rect">
            <a:avLst/>
          </a:prstGeom>
          <a:solidFill>
            <a:schemeClr val="accent2"/>
          </a:solidFill>
          <a:ln>
            <a:solidFill>
              <a:schemeClr val="accent2"/>
            </a:solidFill>
          </a:ln>
        </p:spPr>
        <p:txBody>
          <a:bodyPr wrap="square" rtlCol="0">
            <a:spAutoFit/>
          </a:bodyPr>
          <a:lstStyle/>
          <a:p>
            <a:pPr algn="ctr"/>
            <a:r>
              <a:rPr lang="en-GB" sz="4800" b="1" dirty="0">
                <a:solidFill>
                  <a:schemeClr val="bg1"/>
                </a:solidFill>
              </a:rPr>
              <a:t>B</a:t>
            </a:r>
          </a:p>
        </p:txBody>
      </p:sp>
    </p:spTree>
    <p:extLst>
      <p:ext uri="{BB962C8B-B14F-4D97-AF65-F5344CB8AC3E}">
        <p14:creationId xmlns:p14="http://schemas.microsoft.com/office/powerpoint/2010/main" val="239503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6FC1-8087-4630-8210-7B52807CEF6D}"/>
              </a:ext>
            </a:extLst>
          </p:cNvPr>
          <p:cNvSpPr>
            <a:spLocks noGrp="1"/>
          </p:cNvSpPr>
          <p:nvPr>
            <p:ph type="title"/>
          </p:nvPr>
        </p:nvSpPr>
        <p:spPr>
          <a:xfrm>
            <a:off x="1576081" y="210300"/>
            <a:ext cx="6925235" cy="603063"/>
          </a:xfrm>
        </p:spPr>
        <p:txBody>
          <a:bodyPr>
            <a:normAutofit/>
          </a:bodyPr>
          <a:lstStyle/>
          <a:p>
            <a:pPr marL="285750" indent="-285750"/>
            <a:r>
              <a:rPr lang="en-GB" sz="3600" b="1" dirty="0">
                <a:solidFill>
                  <a:srgbClr val="FF0000"/>
                </a:solidFill>
                <a:latin typeface="Cavolini" panose="03000502040302020204" pitchFamily="66" charset="0"/>
                <a:cs typeface="Cavolini" panose="03000502040302020204" pitchFamily="66" charset="0"/>
              </a:rPr>
              <a:t>Jay - 10 years old</a:t>
            </a:r>
            <a:endParaRPr lang="en-GB" sz="3600" dirty="0">
              <a:solidFill>
                <a:srgbClr val="FF0000"/>
              </a:solidFill>
            </a:endParaRPr>
          </a:p>
        </p:txBody>
      </p:sp>
      <p:graphicFrame>
        <p:nvGraphicFramePr>
          <p:cNvPr id="8" name="Content Placeholder 2">
            <a:extLst>
              <a:ext uri="{FF2B5EF4-FFF2-40B4-BE49-F238E27FC236}">
                <a16:creationId xmlns:a16="http://schemas.microsoft.com/office/drawing/2014/main" id="{AB8356D9-05F0-4401-9FB3-42A034F692D6}"/>
              </a:ext>
            </a:extLst>
          </p:cNvPr>
          <p:cNvGraphicFramePr>
            <a:graphicFrameLocks noGrp="1"/>
          </p:cNvGraphicFramePr>
          <p:nvPr>
            <p:ph sz="half" idx="1"/>
            <p:extLst>
              <p:ext uri="{D42A27DB-BD31-4B8C-83A1-F6EECF244321}">
                <p14:modId xmlns:p14="http://schemas.microsoft.com/office/powerpoint/2010/main" val="1652991352"/>
              </p:ext>
            </p:extLst>
          </p:nvPr>
        </p:nvGraphicFramePr>
        <p:xfrm>
          <a:off x="161365" y="1286367"/>
          <a:ext cx="5555342" cy="5536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D1CC4B22-4F5D-4601-834D-AEF56196A4FF}"/>
              </a:ext>
            </a:extLst>
          </p:cNvPr>
          <p:cNvSpPr>
            <a:spLocks noGrp="1"/>
          </p:cNvSpPr>
          <p:nvPr>
            <p:ph sz="half" idx="2"/>
          </p:nvPr>
        </p:nvSpPr>
        <p:spPr>
          <a:xfrm>
            <a:off x="6172201" y="244220"/>
            <a:ext cx="5858434" cy="4650509"/>
          </a:xfrm>
        </p:spPr>
        <p:txBody>
          <a:bodyPr>
            <a:normAutofit fontScale="55000" lnSpcReduction="20000"/>
          </a:bodyPr>
          <a:lstStyle/>
          <a:p>
            <a:pPr marL="0" indent="0">
              <a:buNone/>
            </a:pPr>
            <a:r>
              <a:rPr lang="en-GB" b="1" dirty="0">
                <a:solidFill>
                  <a:srgbClr val="002060"/>
                </a:solidFill>
              </a:rPr>
              <a:t>Questions:</a:t>
            </a:r>
          </a:p>
          <a:p>
            <a:pPr marL="0" indent="0">
              <a:buNone/>
            </a:pPr>
            <a:r>
              <a:rPr lang="en-GB" sz="3600" dirty="0">
                <a:solidFill>
                  <a:srgbClr val="002060"/>
                </a:solidFill>
              </a:rPr>
              <a:t>To Jay</a:t>
            </a:r>
          </a:p>
          <a:p>
            <a:r>
              <a:rPr lang="en-GB" sz="3600" dirty="0">
                <a:solidFill>
                  <a:srgbClr val="002060"/>
                </a:solidFill>
              </a:rPr>
              <a:t>“I get the feeling that you are sad – what is making you sad?”</a:t>
            </a:r>
          </a:p>
          <a:p>
            <a:r>
              <a:rPr lang="en-GB" sz="3600" dirty="0">
                <a:solidFill>
                  <a:srgbClr val="002060"/>
                </a:solidFill>
              </a:rPr>
              <a:t>“Are you worried? Are you scared? Where do you feel safe?”</a:t>
            </a:r>
          </a:p>
          <a:p>
            <a:r>
              <a:rPr lang="en-GB" sz="3600" dirty="0">
                <a:solidFill>
                  <a:srgbClr val="002060"/>
                </a:solidFill>
              </a:rPr>
              <a:t>“I’d really like to know about your day…”</a:t>
            </a:r>
          </a:p>
          <a:p>
            <a:pPr marL="0" indent="0">
              <a:buNone/>
            </a:pPr>
            <a:r>
              <a:rPr lang="en-GB" sz="3600" dirty="0">
                <a:solidFill>
                  <a:srgbClr val="002060"/>
                </a:solidFill>
              </a:rPr>
              <a:t>To Becki</a:t>
            </a:r>
          </a:p>
          <a:p>
            <a:r>
              <a:rPr lang="en-GB" sz="3600" dirty="0">
                <a:solidFill>
                  <a:srgbClr val="002060"/>
                </a:solidFill>
              </a:rPr>
              <a:t>“Are you happy to be looking after Jay?” </a:t>
            </a:r>
          </a:p>
          <a:p>
            <a:r>
              <a:rPr lang="en-GB" sz="3600" dirty="0">
                <a:solidFill>
                  <a:srgbClr val="002060"/>
                </a:solidFill>
              </a:rPr>
              <a:t>“What support do you think you need to continue caring for Jay?”</a:t>
            </a:r>
          </a:p>
          <a:p>
            <a:r>
              <a:rPr lang="en-GB" sz="3600" dirty="0">
                <a:solidFill>
                  <a:srgbClr val="002060"/>
                </a:solidFill>
              </a:rPr>
              <a:t>“What are you worried about?”</a:t>
            </a:r>
          </a:p>
          <a:p>
            <a:pPr marL="0" indent="0">
              <a:buNone/>
            </a:pPr>
            <a:r>
              <a:rPr lang="en-GB" sz="3600" dirty="0">
                <a:solidFill>
                  <a:srgbClr val="002060"/>
                </a:solidFill>
              </a:rPr>
              <a:t>To Dad</a:t>
            </a:r>
          </a:p>
          <a:p>
            <a:r>
              <a:rPr lang="en-GB" sz="3600" dirty="0">
                <a:solidFill>
                  <a:srgbClr val="002060"/>
                </a:solidFill>
              </a:rPr>
              <a:t>“Are you happy for Becki to be looking after Jay?”</a:t>
            </a:r>
          </a:p>
          <a:p>
            <a:r>
              <a:rPr lang="en-GB" sz="3600" dirty="0">
                <a:solidFill>
                  <a:srgbClr val="002060"/>
                </a:solidFill>
              </a:rPr>
              <a:t>“What support are you giving Jay and Becki?”</a:t>
            </a:r>
            <a:endParaRPr lang="en-GB" sz="3600" dirty="0"/>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5" name="TextBox 4">
            <a:extLst>
              <a:ext uri="{FF2B5EF4-FFF2-40B4-BE49-F238E27FC236}">
                <a16:creationId xmlns:a16="http://schemas.microsoft.com/office/drawing/2014/main" id="{FFD74037-2615-4BA8-9814-529C99951AAB}"/>
              </a:ext>
            </a:extLst>
          </p:cNvPr>
          <p:cNvSpPr txBox="1"/>
          <p:nvPr/>
        </p:nvSpPr>
        <p:spPr>
          <a:xfrm>
            <a:off x="5558118" y="5016484"/>
            <a:ext cx="6472517" cy="1631216"/>
          </a:xfrm>
          <a:prstGeom prst="rect">
            <a:avLst/>
          </a:prstGeom>
          <a:solidFill>
            <a:schemeClr val="accent2"/>
          </a:solidFill>
        </p:spPr>
        <p:txBody>
          <a:bodyPr wrap="square" rtlCol="0">
            <a:spAutoFit/>
          </a:bodyPr>
          <a:lstStyle/>
          <a:p>
            <a:r>
              <a:rPr lang="en-GB" sz="2000" b="1" dirty="0">
                <a:solidFill>
                  <a:schemeClr val="bg1"/>
                </a:solidFill>
                <a:latin typeface="Cavolini" panose="03000502040302020204" pitchFamily="66" charset="0"/>
                <a:cs typeface="Cavolini" panose="03000502040302020204" pitchFamily="66" charset="0"/>
              </a:rPr>
              <a:t>Additional Information</a:t>
            </a:r>
          </a:p>
          <a:p>
            <a:r>
              <a:rPr lang="en-GB" sz="2000" dirty="0">
                <a:solidFill>
                  <a:schemeClr val="bg1"/>
                </a:solidFill>
              </a:rPr>
              <a:t>Physical appearance and health</a:t>
            </a:r>
          </a:p>
          <a:p>
            <a:r>
              <a:rPr lang="en-GB" sz="2000" dirty="0">
                <a:solidFill>
                  <a:schemeClr val="bg1"/>
                </a:solidFill>
              </a:rPr>
              <a:t>Observation of Jay’s interactions with other children and adults in particular Becki and Dad</a:t>
            </a:r>
          </a:p>
          <a:p>
            <a:r>
              <a:rPr lang="en-GB" sz="2000" dirty="0">
                <a:solidFill>
                  <a:schemeClr val="bg1"/>
                </a:solidFill>
              </a:rPr>
              <a:t>Condition of the home environment</a:t>
            </a:r>
            <a:endParaRPr lang="en-GB" dirty="0">
              <a:solidFill>
                <a:schemeClr val="bg1"/>
              </a:solidFill>
            </a:endParaRPr>
          </a:p>
        </p:txBody>
      </p:sp>
      <p:pic>
        <p:nvPicPr>
          <p:cNvPr id="7" name="Picture 6">
            <a:extLst>
              <a:ext uri="{FF2B5EF4-FFF2-40B4-BE49-F238E27FC236}">
                <a16:creationId xmlns:a16="http://schemas.microsoft.com/office/drawing/2014/main" id="{55AE414E-5DD8-4C43-817E-1780DC54FF39}"/>
              </a:ext>
            </a:extLst>
          </p:cNvPr>
          <p:cNvPicPr>
            <a:picLocks noChangeAspect="1"/>
          </p:cNvPicPr>
          <p:nvPr/>
        </p:nvPicPr>
        <p:blipFill>
          <a:blip r:embed="rId7"/>
          <a:stretch>
            <a:fillRect/>
          </a:stretch>
        </p:blipFill>
        <p:spPr>
          <a:xfrm>
            <a:off x="-2775" y="0"/>
            <a:ext cx="1631092" cy="1828800"/>
          </a:xfrm>
          <a:prstGeom prst="rect">
            <a:avLst/>
          </a:prstGeom>
        </p:spPr>
      </p:pic>
      <p:sp>
        <p:nvSpPr>
          <p:cNvPr id="10" name="TextBox 9">
            <a:extLst>
              <a:ext uri="{FF2B5EF4-FFF2-40B4-BE49-F238E27FC236}">
                <a16:creationId xmlns:a16="http://schemas.microsoft.com/office/drawing/2014/main" id="{8F0AAB41-F1A0-4AF5-B270-8F81E729CA2B}"/>
              </a:ext>
            </a:extLst>
          </p:cNvPr>
          <p:cNvSpPr txBox="1"/>
          <p:nvPr/>
        </p:nvSpPr>
        <p:spPr>
          <a:xfrm>
            <a:off x="11267428" y="19516"/>
            <a:ext cx="878413" cy="830997"/>
          </a:xfrm>
          <a:prstGeom prst="rect">
            <a:avLst/>
          </a:prstGeom>
          <a:solidFill>
            <a:schemeClr val="accent2"/>
          </a:solidFill>
          <a:ln>
            <a:solidFill>
              <a:schemeClr val="accent2"/>
            </a:solidFill>
          </a:ln>
        </p:spPr>
        <p:txBody>
          <a:bodyPr wrap="square" rtlCol="0">
            <a:spAutoFit/>
          </a:bodyPr>
          <a:lstStyle/>
          <a:p>
            <a:pPr algn="ctr"/>
            <a:r>
              <a:rPr lang="en-GB" sz="4800" b="1" dirty="0">
                <a:solidFill>
                  <a:schemeClr val="bg1"/>
                </a:solidFill>
              </a:rPr>
              <a:t>B</a:t>
            </a:r>
          </a:p>
        </p:txBody>
      </p:sp>
      <p:sp>
        <p:nvSpPr>
          <p:cNvPr id="3" name="Action Button: Go Back or Previous 2">
            <a:hlinkClick r:id="rId8" action="ppaction://hlinksldjump" highlightClick="1"/>
            <a:extLst>
              <a:ext uri="{FF2B5EF4-FFF2-40B4-BE49-F238E27FC236}">
                <a16:creationId xmlns:a16="http://schemas.microsoft.com/office/drawing/2014/main" id="{93659953-59CC-4F2D-9055-9935A23883D9}"/>
              </a:ext>
            </a:extLst>
          </p:cNvPr>
          <p:cNvSpPr/>
          <p:nvPr/>
        </p:nvSpPr>
        <p:spPr>
          <a:xfrm>
            <a:off x="10086635" y="5965780"/>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Home 5">
            <a:hlinkClick r:id="rId9" action="ppaction://hlinksldjump" highlightClick="1"/>
            <a:extLst>
              <a:ext uri="{FF2B5EF4-FFF2-40B4-BE49-F238E27FC236}">
                <a16:creationId xmlns:a16="http://schemas.microsoft.com/office/drawing/2014/main" id="{605DABC1-6DA4-4CAA-A291-F2C8E2875FB2}"/>
              </a:ext>
            </a:extLst>
          </p:cNvPr>
          <p:cNvSpPr/>
          <p:nvPr/>
        </p:nvSpPr>
        <p:spPr>
          <a:xfrm>
            <a:off x="10734635" y="5965780"/>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09489CFC-CD2D-485A-96AD-D44879D08007}"/>
              </a:ext>
            </a:extLst>
          </p:cNvPr>
          <p:cNvSpPr/>
          <p:nvPr/>
        </p:nvSpPr>
        <p:spPr>
          <a:xfrm>
            <a:off x="11382635" y="5965780"/>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61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9AFDD-0E05-4C44-9E4C-4CD564CF9832}"/>
              </a:ext>
            </a:extLst>
          </p:cNvPr>
          <p:cNvSpPr>
            <a:spLocks noGrp="1"/>
          </p:cNvSpPr>
          <p:nvPr>
            <p:ph type="title"/>
          </p:nvPr>
        </p:nvSpPr>
        <p:spPr>
          <a:xfrm>
            <a:off x="488950" y="110359"/>
            <a:ext cx="5251316" cy="1386106"/>
          </a:xfrm>
        </p:spPr>
        <p:txBody>
          <a:bodyPr>
            <a:normAutofit/>
          </a:bodyPr>
          <a:lstStyle/>
          <a:p>
            <a:r>
              <a:rPr lang="en-GB" dirty="0">
                <a:solidFill>
                  <a:srgbClr val="FFFF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Leanne aged 15</a:t>
            </a:r>
          </a:p>
        </p:txBody>
      </p:sp>
      <p:sp>
        <p:nvSpPr>
          <p:cNvPr id="3" name="Content Placeholder 2">
            <a:extLst>
              <a:ext uri="{FF2B5EF4-FFF2-40B4-BE49-F238E27FC236}">
                <a16:creationId xmlns:a16="http://schemas.microsoft.com/office/drawing/2014/main" id="{845A3322-5A01-46EB-89DA-501E311BE508}"/>
              </a:ext>
            </a:extLst>
          </p:cNvPr>
          <p:cNvSpPr>
            <a:spLocks noGrp="1"/>
          </p:cNvSpPr>
          <p:nvPr>
            <p:ph idx="1"/>
          </p:nvPr>
        </p:nvSpPr>
        <p:spPr>
          <a:xfrm>
            <a:off x="211665" y="1346841"/>
            <a:ext cx="6374665" cy="5268278"/>
          </a:xfrm>
        </p:spPr>
        <p:txBody>
          <a:bodyPr>
            <a:noAutofit/>
          </a:bodyPr>
          <a:lstStyle/>
          <a:p>
            <a:r>
              <a:rPr lang="en-GB" sz="2400" dirty="0"/>
              <a:t>Leanne attends your school where you are the designated safeguarding lead (DSL). You’ve been told that although she is registering in the morning and afternoon, she doesn’t appear to be in school – you never see her around at other times.</a:t>
            </a:r>
          </a:p>
          <a:p>
            <a:r>
              <a:rPr lang="en-GB" sz="2400" dirty="0"/>
              <a:t>Leanne is a really bright child and could go to university – however since coming back after half term her grades have significantly slipped.</a:t>
            </a:r>
          </a:p>
          <a:p>
            <a:r>
              <a:rPr lang="en-GB" sz="2400" dirty="0"/>
              <a:t>The other day you saw her get into  the car of Jake who is in his 20s, and used to attend the school. He was permanently excluded because of a violent incident. You ask her how she knows Jake and she says  that he’s her boyfriend.</a:t>
            </a:r>
          </a:p>
        </p:txBody>
      </p:sp>
      <p:pic>
        <p:nvPicPr>
          <p:cNvPr id="5" name="Picture 4">
            <a:extLst>
              <a:ext uri="{FF2B5EF4-FFF2-40B4-BE49-F238E27FC236}">
                <a16:creationId xmlns:a16="http://schemas.microsoft.com/office/drawing/2014/main" id="{385F2167-153A-439E-B254-3B276151D4BE}"/>
              </a:ext>
            </a:extLst>
          </p:cNvPr>
          <p:cNvPicPr>
            <a:picLocks noChangeAspect="1"/>
          </p:cNvPicPr>
          <p:nvPr/>
        </p:nvPicPr>
        <p:blipFill rotWithShape="1">
          <a:blip r:embed="rId2"/>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AED66ADB-E98E-45BF-A928-6AE1678D4325}"/>
              </a:ext>
            </a:extLst>
          </p:cNvPr>
          <p:cNvSpPr txBox="1"/>
          <p:nvPr/>
        </p:nvSpPr>
        <p:spPr>
          <a:xfrm>
            <a:off x="7677806" y="268014"/>
            <a:ext cx="851338" cy="830997"/>
          </a:xfrm>
          <a:prstGeom prst="rect">
            <a:avLst/>
          </a:prstGeom>
          <a:solidFill>
            <a:schemeClr val="accent4"/>
          </a:solidFill>
        </p:spPr>
        <p:txBody>
          <a:bodyPr wrap="square" rtlCol="0">
            <a:spAutoFit/>
          </a:bodyPr>
          <a:lstStyle/>
          <a:p>
            <a:pPr algn="ctr"/>
            <a:r>
              <a:rPr lang="en-GB" sz="4800" dirty="0"/>
              <a:t>C</a:t>
            </a:r>
          </a:p>
        </p:txBody>
      </p:sp>
      <p:sp>
        <p:nvSpPr>
          <p:cNvPr id="4" name="Action Button: Go Forward or Next 3">
            <a:hlinkClick r:id="" action="ppaction://hlinkshowjump?jump=nextslide" highlightClick="1"/>
            <a:extLst>
              <a:ext uri="{FF2B5EF4-FFF2-40B4-BE49-F238E27FC236}">
                <a16:creationId xmlns:a16="http://schemas.microsoft.com/office/drawing/2014/main" id="{B5BB6F7C-7559-42EF-8D9F-8D3737393B24}"/>
              </a:ext>
            </a:extLst>
          </p:cNvPr>
          <p:cNvSpPr/>
          <p:nvPr/>
        </p:nvSpPr>
        <p:spPr>
          <a:xfrm>
            <a:off x="10832112" y="6099641"/>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Action Button: Go Back or Previous 6">
            <a:hlinkClick r:id="" action="ppaction://hlinkshowjump?jump=previousslide" highlightClick="1"/>
            <a:extLst>
              <a:ext uri="{FF2B5EF4-FFF2-40B4-BE49-F238E27FC236}">
                <a16:creationId xmlns:a16="http://schemas.microsoft.com/office/drawing/2014/main" id="{66BA9151-46A1-45C6-8CCC-C79FD24E166E}"/>
              </a:ext>
            </a:extLst>
          </p:cNvPr>
          <p:cNvSpPr/>
          <p:nvPr/>
        </p:nvSpPr>
        <p:spPr>
          <a:xfrm>
            <a:off x="9552242" y="6097420"/>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Action Button: Go Home 7">
            <a:hlinkClick r:id="rId3" action="ppaction://hlinksldjump" highlightClick="1"/>
            <a:extLst>
              <a:ext uri="{FF2B5EF4-FFF2-40B4-BE49-F238E27FC236}">
                <a16:creationId xmlns:a16="http://schemas.microsoft.com/office/drawing/2014/main" id="{6139058E-1181-47AF-84FF-1B3E8E2F5BEB}"/>
              </a:ext>
            </a:extLst>
          </p:cNvPr>
          <p:cNvSpPr/>
          <p:nvPr/>
        </p:nvSpPr>
        <p:spPr>
          <a:xfrm>
            <a:off x="10181064" y="6099641"/>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75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85E8948-4AEF-40C8-BB7C-2ABBC3F59FE0}"/>
              </a:ext>
            </a:extLst>
          </p:cNvPr>
          <p:cNvPicPr>
            <a:picLocks noChangeAspect="1"/>
          </p:cNvPicPr>
          <p:nvPr/>
        </p:nvPicPr>
        <p:blipFill rotWithShape="1">
          <a:blip r:embed="rId3">
            <a:extLst>
              <a:ext uri="{28A0092B-C50C-407E-A947-70E740481C1C}">
                <a14:useLocalDpi xmlns:a14="http://schemas.microsoft.com/office/drawing/2010/main" val="0"/>
              </a:ext>
            </a:extLst>
          </a:blip>
          <a:srcRect l="28550" r="32277" b="-1"/>
          <a:stretch/>
        </p:blipFill>
        <p:spPr>
          <a:xfrm>
            <a:off x="415415" y="1015435"/>
            <a:ext cx="4727288" cy="482713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5" name="Arc 54">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E9FDB7-C292-4AAA-942E-1335A846DBD7}"/>
              </a:ext>
            </a:extLst>
          </p:cNvPr>
          <p:cNvSpPr>
            <a:spLocks noGrp="1"/>
          </p:cNvSpPr>
          <p:nvPr>
            <p:ph type="title"/>
          </p:nvPr>
        </p:nvSpPr>
        <p:spPr>
          <a:xfrm>
            <a:off x="5701553" y="260034"/>
            <a:ext cx="5846979" cy="755401"/>
          </a:xfrm>
        </p:spPr>
        <p:txBody>
          <a:bodyPr>
            <a:normAutofit/>
          </a:bodyPr>
          <a:lstStyle/>
          <a:p>
            <a:r>
              <a:rPr lang="en-GB" dirty="0"/>
              <a:t>Professional Curiosity</a:t>
            </a:r>
            <a:endParaRPr lang="en-GB" sz="3600" dirty="0"/>
          </a:p>
        </p:txBody>
      </p:sp>
      <p:sp>
        <p:nvSpPr>
          <p:cNvPr id="3" name="Content Placeholder 2">
            <a:extLst>
              <a:ext uri="{FF2B5EF4-FFF2-40B4-BE49-F238E27FC236}">
                <a16:creationId xmlns:a16="http://schemas.microsoft.com/office/drawing/2014/main" id="{7C36CD0D-9739-47B7-94AE-939832C61970}"/>
              </a:ext>
            </a:extLst>
          </p:cNvPr>
          <p:cNvSpPr>
            <a:spLocks noGrp="1"/>
          </p:cNvSpPr>
          <p:nvPr>
            <p:ph idx="1"/>
          </p:nvPr>
        </p:nvSpPr>
        <p:spPr>
          <a:xfrm>
            <a:off x="5606754" y="1067662"/>
            <a:ext cx="6169831" cy="5530304"/>
          </a:xfrm>
        </p:spPr>
        <p:txBody>
          <a:bodyPr>
            <a:normAutofit fontScale="85000" lnSpcReduction="20000"/>
          </a:bodyPr>
          <a:lstStyle/>
          <a:p>
            <a:pPr marL="0" indent="0">
              <a:buNone/>
            </a:pPr>
            <a:r>
              <a:rPr lang="en-GB" dirty="0"/>
              <a:t>Professional curiosity is a combination of looking, listening, asking direct questions, checking out and reflecting on information received. It means: </a:t>
            </a:r>
          </a:p>
          <a:p>
            <a:r>
              <a:rPr lang="en-GB" sz="2600" dirty="0"/>
              <a:t>Testing out your professional hypothesis and not making assumptions</a:t>
            </a:r>
          </a:p>
          <a:p>
            <a:r>
              <a:rPr lang="en-GB" sz="2600" dirty="0"/>
              <a:t>Triangulating information from different sources to gain a better understanding of individuals and family functioning</a:t>
            </a:r>
          </a:p>
          <a:p>
            <a:r>
              <a:rPr lang="en-GB" sz="2600" dirty="0"/>
              <a:t>Getting an understanding of individuals’ and families’ past history which in turn, may help you think about what may happen in the future</a:t>
            </a:r>
          </a:p>
          <a:p>
            <a:r>
              <a:rPr lang="en-GB" sz="2600" dirty="0"/>
              <a:t>Obtaining multiple sources of information and not accepting a single set of details you are given at face value</a:t>
            </a:r>
          </a:p>
          <a:p>
            <a:r>
              <a:rPr lang="en-GB" sz="2600" dirty="0"/>
              <a:t>Having an awareness of your own personal bias and how that affects how you see those you are working with </a:t>
            </a:r>
          </a:p>
          <a:p>
            <a:r>
              <a:rPr lang="en-GB" sz="2600" dirty="0"/>
              <a:t>Being respectfully nosey</a:t>
            </a:r>
          </a:p>
          <a:p>
            <a:endParaRPr lang="en-GB" sz="1500" dirty="0"/>
          </a:p>
          <a:p>
            <a:endParaRPr lang="en-GB" sz="1500" dirty="0"/>
          </a:p>
        </p:txBody>
      </p:sp>
      <p:sp>
        <p:nvSpPr>
          <p:cNvPr id="7" name="Rectangle 6">
            <a:extLst>
              <a:ext uri="{FF2B5EF4-FFF2-40B4-BE49-F238E27FC236}">
                <a16:creationId xmlns:a16="http://schemas.microsoft.com/office/drawing/2014/main" id="{5945181E-5B4C-4AE5-AF1E-86E853169441}"/>
              </a:ext>
            </a:extLst>
          </p:cNvPr>
          <p:cNvSpPr/>
          <p:nvPr/>
        </p:nvSpPr>
        <p:spPr>
          <a:xfrm>
            <a:off x="656717" y="5984971"/>
            <a:ext cx="4198522" cy="3847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GB" sz="1900" dirty="0"/>
              <a:t>Why is Professional Curiosity Important?</a:t>
            </a:r>
          </a:p>
        </p:txBody>
      </p:sp>
      <p:sp>
        <p:nvSpPr>
          <p:cNvPr id="4" name="Action Button: Go Forward or Next 3">
            <a:hlinkClick r:id="rId4" action="ppaction://hlinksldjump" highlightClick="1"/>
            <a:extLst>
              <a:ext uri="{FF2B5EF4-FFF2-40B4-BE49-F238E27FC236}">
                <a16:creationId xmlns:a16="http://schemas.microsoft.com/office/drawing/2014/main" id="{42A7E221-C1B6-4B18-A665-FE8BDF5092CB}"/>
              </a:ext>
            </a:extLst>
          </p:cNvPr>
          <p:cNvSpPr/>
          <p:nvPr/>
        </p:nvSpPr>
        <p:spPr>
          <a:xfrm>
            <a:off x="11224532" y="6045692"/>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Back or Previous 7">
            <a:hlinkClick r:id="" action="ppaction://hlinkshowjump?jump=previousslide" highlightClick="1"/>
            <a:extLst>
              <a:ext uri="{FF2B5EF4-FFF2-40B4-BE49-F238E27FC236}">
                <a16:creationId xmlns:a16="http://schemas.microsoft.com/office/drawing/2014/main" id="{694E18B0-8122-41CA-A433-7B6023B3E2FC}"/>
              </a:ext>
            </a:extLst>
          </p:cNvPr>
          <p:cNvSpPr/>
          <p:nvPr/>
        </p:nvSpPr>
        <p:spPr>
          <a:xfrm>
            <a:off x="9714278" y="6045692"/>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2A37023-7097-4F2E-83B5-4EAD13B14EF7}"/>
              </a:ext>
            </a:extLst>
          </p:cNvPr>
          <p:cNvSpPr/>
          <p:nvPr/>
        </p:nvSpPr>
        <p:spPr>
          <a:xfrm>
            <a:off x="415416" y="118560"/>
            <a:ext cx="4727288" cy="73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What is it?</a:t>
            </a:r>
          </a:p>
        </p:txBody>
      </p:sp>
      <p:sp>
        <p:nvSpPr>
          <p:cNvPr id="10" name="Action Button: Go Home 9">
            <a:hlinkClick r:id="rId5" action="ppaction://hlinksldjump" highlightClick="1"/>
            <a:extLst>
              <a:ext uri="{FF2B5EF4-FFF2-40B4-BE49-F238E27FC236}">
                <a16:creationId xmlns:a16="http://schemas.microsoft.com/office/drawing/2014/main" id="{2F36BFE3-A372-49CF-BFFA-2F98D0DADD03}"/>
              </a:ext>
            </a:extLst>
          </p:cNvPr>
          <p:cNvSpPr/>
          <p:nvPr/>
        </p:nvSpPr>
        <p:spPr>
          <a:xfrm>
            <a:off x="10469405" y="6049172"/>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819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b="1"/>
              <a:t>What is worrying you?</a:t>
            </a:r>
          </a:p>
          <a:p>
            <a:pPr marL="342900" indent="-228600">
              <a:lnSpc>
                <a:spcPct val="90000"/>
              </a:lnSpc>
              <a:spcAft>
                <a:spcPts val="600"/>
              </a:spcAft>
              <a:buFont typeface="Arial" panose="020B0604020202020204" pitchFamily="34" charset="0"/>
              <a:buChar char="•"/>
            </a:pPr>
            <a:r>
              <a:rPr lang="en-US" sz="2000" b="1"/>
              <a:t>Who would you talk to? </a:t>
            </a:r>
          </a:p>
          <a:p>
            <a:pPr marL="342900" indent="-228600">
              <a:lnSpc>
                <a:spcPct val="90000"/>
              </a:lnSpc>
              <a:spcAft>
                <a:spcPts val="600"/>
              </a:spcAft>
              <a:buFont typeface="Arial" panose="020B0604020202020204" pitchFamily="34" charset="0"/>
              <a:buChar char="•"/>
            </a:pPr>
            <a:r>
              <a:rPr lang="en-US" sz="2000" b="1"/>
              <a:t>What questions might you ask?</a:t>
            </a:r>
          </a:p>
          <a:p>
            <a:pPr marL="342900" indent="-228600">
              <a:lnSpc>
                <a:spcPct val="90000"/>
              </a:lnSpc>
              <a:spcAft>
                <a:spcPts val="600"/>
              </a:spcAft>
              <a:buFont typeface="Arial" panose="020B0604020202020204" pitchFamily="34" charset="0"/>
              <a:buChar char="•"/>
            </a:pPr>
            <a:r>
              <a:rPr lang="en-US" sz="2000" b="1"/>
              <a:t>Where might additional information come from?</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13" name="TextBox 12">
            <a:extLst>
              <a:ext uri="{FF2B5EF4-FFF2-40B4-BE49-F238E27FC236}">
                <a16:creationId xmlns:a16="http://schemas.microsoft.com/office/drawing/2014/main" id="{9AA9B55D-830D-4EBF-8D47-0B297897AE55}"/>
              </a:ext>
            </a:extLst>
          </p:cNvPr>
          <p:cNvSpPr txBox="1"/>
          <p:nvPr/>
        </p:nvSpPr>
        <p:spPr>
          <a:xfrm>
            <a:off x="4140970" y="1086443"/>
            <a:ext cx="851338" cy="830997"/>
          </a:xfrm>
          <a:prstGeom prst="rect">
            <a:avLst/>
          </a:prstGeom>
          <a:solidFill>
            <a:schemeClr val="accent4"/>
          </a:solidFill>
        </p:spPr>
        <p:txBody>
          <a:bodyPr wrap="square" rtlCol="0">
            <a:spAutoFit/>
          </a:bodyPr>
          <a:lstStyle/>
          <a:p>
            <a:pPr algn="ctr"/>
            <a:r>
              <a:rPr lang="en-GB" sz="4800" dirty="0"/>
              <a:t>C</a:t>
            </a:r>
          </a:p>
        </p:txBody>
      </p:sp>
      <p:sp>
        <p:nvSpPr>
          <p:cNvPr id="3" name="Action Button: Go Back or Previous 2">
            <a:hlinkClick r:id="" action="ppaction://hlinkshowjump?jump=previousslide" highlightClick="1"/>
            <a:extLst>
              <a:ext uri="{FF2B5EF4-FFF2-40B4-BE49-F238E27FC236}">
                <a16:creationId xmlns:a16="http://schemas.microsoft.com/office/drawing/2014/main" id="{8450C507-1C9D-4FE7-BA13-C5BBF963755C}"/>
              </a:ext>
            </a:extLst>
          </p:cNvPr>
          <p:cNvSpPr/>
          <p:nvPr/>
        </p:nvSpPr>
        <p:spPr>
          <a:xfrm>
            <a:off x="788802" y="5743238"/>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Home 4">
            <a:hlinkClick r:id="rId5" action="ppaction://hlinksldjump" highlightClick="1"/>
            <a:extLst>
              <a:ext uri="{FF2B5EF4-FFF2-40B4-BE49-F238E27FC236}">
                <a16:creationId xmlns:a16="http://schemas.microsoft.com/office/drawing/2014/main" id="{47601220-8945-43E4-9CCA-B3D8BD473685}"/>
              </a:ext>
            </a:extLst>
          </p:cNvPr>
          <p:cNvSpPr/>
          <p:nvPr/>
        </p:nvSpPr>
        <p:spPr>
          <a:xfrm>
            <a:off x="1436802" y="5743238"/>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Forward or Next 5">
            <a:hlinkClick r:id="" action="ppaction://hlinkshowjump?jump=nextslide" highlightClick="1"/>
            <a:extLst>
              <a:ext uri="{FF2B5EF4-FFF2-40B4-BE49-F238E27FC236}">
                <a16:creationId xmlns:a16="http://schemas.microsoft.com/office/drawing/2014/main" id="{15F0DA04-2F53-48B2-B462-C972E11E91BA}"/>
              </a:ext>
            </a:extLst>
          </p:cNvPr>
          <p:cNvSpPr/>
          <p:nvPr/>
        </p:nvSpPr>
        <p:spPr>
          <a:xfrm>
            <a:off x="2084802" y="5743238"/>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7964-A4AD-4D3E-8E70-989285057D68}"/>
              </a:ext>
            </a:extLst>
          </p:cNvPr>
          <p:cNvSpPr>
            <a:spLocks noGrp="1"/>
          </p:cNvSpPr>
          <p:nvPr>
            <p:ph type="title"/>
          </p:nvPr>
        </p:nvSpPr>
        <p:spPr>
          <a:xfrm>
            <a:off x="676836" y="99171"/>
            <a:ext cx="10515600" cy="1325563"/>
          </a:xfrm>
        </p:spPr>
        <p:txBody>
          <a:bodyPr>
            <a:noAutofit/>
          </a:bodyPr>
          <a:lstStyle/>
          <a:p>
            <a:r>
              <a:rPr lang="en-GB" dirty="0">
                <a:solidFill>
                  <a:srgbClr val="FFFF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Leanne aged 15</a:t>
            </a:r>
            <a:endParaRPr lang="en-GB" dirty="0"/>
          </a:p>
        </p:txBody>
      </p:sp>
      <p:sp>
        <p:nvSpPr>
          <p:cNvPr id="3" name="Content Placeholder 2">
            <a:extLst>
              <a:ext uri="{FF2B5EF4-FFF2-40B4-BE49-F238E27FC236}">
                <a16:creationId xmlns:a16="http://schemas.microsoft.com/office/drawing/2014/main" id="{5E4D3B27-D39D-4359-AB7E-7CDD5E0E45FA}"/>
              </a:ext>
            </a:extLst>
          </p:cNvPr>
          <p:cNvSpPr>
            <a:spLocks noGrp="1"/>
          </p:cNvSpPr>
          <p:nvPr>
            <p:ph sz="half" idx="1"/>
          </p:nvPr>
        </p:nvSpPr>
        <p:spPr>
          <a:xfrm>
            <a:off x="246530" y="1308191"/>
            <a:ext cx="6172200" cy="3102443"/>
          </a:xfrm>
        </p:spPr>
        <p:txBody>
          <a:bodyPr>
            <a:normAutofit fontScale="77500" lnSpcReduction="20000"/>
          </a:bodyPr>
          <a:lstStyle/>
          <a:p>
            <a:pPr marL="0" indent="0">
              <a:buNone/>
            </a:pPr>
            <a:r>
              <a:rPr lang="en-GB" sz="3100" b="1" dirty="0">
                <a:solidFill>
                  <a:schemeClr val="accent4">
                    <a:lumMod val="50000"/>
                  </a:schemeClr>
                </a:solidFill>
              </a:rPr>
              <a:t>What is worrying you?</a:t>
            </a:r>
          </a:p>
          <a:p>
            <a:pPr marL="0" indent="0">
              <a:buNone/>
            </a:pPr>
            <a:r>
              <a:rPr lang="en-GB" sz="3100" dirty="0"/>
              <a:t>Grades slipping; association with older male; exploitation?</a:t>
            </a:r>
          </a:p>
          <a:p>
            <a:pPr marL="0" indent="0">
              <a:buNone/>
            </a:pPr>
            <a:endParaRPr lang="en-GB" sz="3100" b="1" dirty="0"/>
          </a:p>
          <a:p>
            <a:pPr marL="0" indent="0">
              <a:buNone/>
            </a:pPr>
            <a:r>
              <a:rPr lang="en-GB" sz="3100" b="1" dirty="0">
                <a:solidFill>
                  <a:schemeClr val="accent4">
                    <a:lumMod val="50000"/>
                  </a:schemeClr>
                </a:solidFill>
              </a:rPr>
              <a:t>Who would you talk to?</a:t>
            </a:r>
          </a:p>
          <a:p>
            <a:pPr lvl="1"/>
            <a:r>
              <a:rPr lang="en-GB" sz="2800" dirty="0"/>
              <a:t>Leanne</a:t>
            </a:r>
          </a:p>
          <a:p>
            <a:pPr lvl="1"/>
            <a:r>
              <a:rPr lang="en-GB" sz="2800" dirty="0"/>
              <a:t>Other teachers </a:t>
            </a:r>
          </a:p>
          <a:p>
            <a:pPr lvl="1"/>
            <a:r>
              <a:rPr lang="en-GB" sz="2800" dirty="0"/>
              <a:t>Parent(s)</a:t>
            </a:r>
          </a:p>
          <a:p>
            <a:pPr lvl="1"/>
            <a:r>
              <a:rPr lang="en-GB" sz="2800" dirty="0"/>
              <a:t>Any other professional involved with Leanne</a:t>
            </a:r>
          </a:p>
          <a:p>
            <a:pPr lvl="1"/>
            <a:endParaRPr lang="en-GB" sz="2800" dirty="0"/>
          </a:p>
          <a:p>
            <a:endParaRPr lang="en-GB" dirty="0"/>
          </a:p>
        </p:txBody>
      </p:sp>
      <p:sp>
        <p:nvSpPr>
          <p:cNvPr id="5" name="Content Placeholder 4">
            <a:extLst>
              <a:ext uri="{FF2B5EF4-FFF2-40B4-BE49-F238E27FC236}">
                <a16:creationId xmlns:a16="http://schemas.microsoft.com/office/drawing/2014/main" id="{75599F74-0320-4448-AF16-69BE2A12E332}"/>
              </a:ext>
            </a:extLst>
          </p:cNvPr>
          <p:cNvSpPr>
            <a:spLocks noGrp="1"/>
          </p:cNvSpPr>
          <p:nvPr>
            <p:ph sz="half" idx="2"/>
          </p:nvPr>
        </p:nvSpPr>
        <p:spPr>
          <a:xfrm>
            <a:off x="376519" y="4597677"/>
            <a:ext cx="11815481" cy="2043954"/>
          </a:xfrm>
          <a:solidFill>
            <a:schemeClr val="accent4">
              <a:lumMod val="60000"/>
              <a:lumOff val="40000"/>
            </a:schemeClr>
          </a:solidFill>
        </p:spPr>
        <p:txBody>
          <a:bodyPr>
            <a:normAutofit fontScale="77500" lnSpcReduction="20000"/>
          </a:bodyPr>
          <a:lstStyle/>
          <a:p>
            <a:pPr marL="0" indent="0">
              <a:buNone/>
            </a:pPr>
            <a:r>
              <a:rPr lang="en-GB" sz="3200" b="1" dirty="0">
                <a:solidFill>
                  <a:schemeClr val="accent4">
                    <a:lumMod val="50000"/>
                  </a:schemeClr>
                </a:solidFill>
              </a:rPr>
              <a:t>Possible questions to ask:</a:t>
            </a:r>
          </a:p>
          <a:p>
            <a:r>
              <a:rPr lang="en-GB" dirty="0"/>
              <a:t>“</a:t>
            </a:r>
            <a:r>
              <a:rPr lang="en-GB" sz="3100" dirty="0"/>
              <a:t>Are you OK?” </a:t>
            </a:r>
          </a:p>
          <a:p>
            <a:r>
              <a:rPr lang="en-GB" sz="3100" dirty="0"/>
              <a:t>“I’ve been reading information for parents evening and have noticed that your grades are lower than last term.”</a:t>
            </a:r>
          </a:p>
          <a:p>
            <a:r>
              <a:rPr lang="en-GB" sz="3100" dirty="0"/>
              <a:t>“I’m a bit concerned that I’ve seen you with Jake because he is quite a lot older than you!”</a:t>
            </a:r>
          </a:p>
          <a:p>
            <a:endParaRPr lang="en-GB" dirty="0"/>
          </a:p>
        </p:txBody>
      </p:sp>
      <p:pic>
        <p:nvPicPr>
          <p:cNvPr id="11" name="Picture 10">
            <a:extLst>
              <a:ext uri="{FF2B5EF4-FFF2-40B4-BE49-F238E27FC236}">
                <a16:creationId xmlns:a16="http://schemas.microsoft.com/office/drawing/2014/main" id="{F4FA90FA-ADF6-42F4-9A46-C2B97C5ABF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28094" y="0"/>
            <a:ext cx="2563906" cy="3227294"/>
          </a:xfrm>
          <a:prstGeom prst="rect">
            <a:avLst/>
          </a:prstGeom>
          <a:noFill/>
        </p:spPr>
      </p:pic>
      <p:sp>
        <p:nvSpPr>
          <p:cNvPr id="6" name="TextBox 5">
            <a:extLst>
              <a:ext uri="{FF2B5EF4-FFF2-40B4-BE49-F238E27FC236}">
                <a16:creationId xmlns:a16="http://schemas.microsoft.com/office/drawing/2014/main" id="{BE51EDC8-4C29-4465-9D46-7ED4571829DA}"/>
              </a:ext>
            </a:extLst>
          </p:cNvPr>
          <p:cNvSpPr txBox="1"/>
          <p:nvPr/>
        </p:nvSpPr>
        <p:spPr>
          <a:xfrm>
            <a:off x="6463553" y="1308191"/>
            <a:ext cx="3119717" cy="3785652"/>
          </a:xfrm>
          <a:prstGeom prst="rect">
            <a:avLst/>
          </a:prstGeom>
          <a:solidFill>
            <a:srgbClr val="0070C0"/>
          </a:solidFill>
        </p:spPr>
        <p:txBody>
          <a:bodyPr wrap="square" rtlCol="0">
            <a:spAutoFit/>
          </a:bodyPr>
          <a:lstStyle/>
          <a:p>
            <a:r>
              <a:rPr lang="en-GB" sz="2400" b="1" dirty="0">
                <a:solidFill>
                  <a:srgbClr val="FFFF00"/>
                </a:solidFill>
              </a:rPr>
              <a:t>Additional information</a:t>
            </a:r>
          </a:p>
          <a:p>
            <a:r>
              <a:rPr lang="en-GB" sz="2400" dirty="0">
                <a:solidFill>
                  <a:schemeClr val="bg1"/>
                </a:solidFill>
              </a:rPr>
              <a:t>School records – grades/attendance</a:t>
            </a:r>
          </a:p>
          <a:p>
            <a:r>
              <a:rPr lang="en-GB" sz="2400" dirty="0">
                <a:solidFill>
                  <a:schemeClr val="bg1"/>
                </a:solidFill>
              </a:rPr>
              <a:t>Observation of behaviour/interactions with other pupils – especially friendship group and any changes in that group.</a:t>
            </a:r>
          </a:p>
          <a:p>
            <a:r>
              <a:rPr lang="en-GB" sz="2400" dirty="0">
                <a:solidFill>
                  <a:schemeClr val="bg1"/>
                </a:solidFill>
              </a:rPr>
              <a:t>Other teachers</a:t>
            </a:r>
            <a:endParaRPr lang="en-GB" dirty="0">
              <a:solidFill>
                <a:schemeClr val="bg1"/>
              </a:solidFill>
            </a:endParaRPr>
          </a:p>
        </p:txBody>
      </p:sp>
      <p:pic>
        <p:nvPicPr>
          <p:cNvPr id="7" name="Picture 6">
            <a:extLst>
              <a:ext uri="{FF2B5EF4-FFF2-40B4-BE49-F238E27FC236}">
                <a16:creationId xmlns:a16="http://schemas.microsoft.com/office/drawing/2014/main" id="{F9E43E7D-0E57-4112-A07E-C3F474745656}"/>
              </a:ext>
            </a:extLst>
          </p:cNvPr>
          <p:cNvPicPr>
            <a:picLocks noChangeAspect="1"/>
          </p:cNvPicPr>
          <p:nvPr/>
        </p:nvPicPr>
        <p:blipFill>
          <a:blip r:embed="rId4"/>
          <a:stretch>
            <a:fillRect/>
          </a:stretch>
        </p:blipFill>
        <p:spPr>
          <a:xfrm>
            <a:off x="6388114" y="216369"/>
            <a:ext cx="1060796" cy="1286367"/>
          </a:xfrm>
          <a:prstGeom prst="rect">
            <a:avLst/>
          </a:prstGeom>
        </p:spPr>
      </p:pic>
      <p:sp>
        <p:nvSpPr>
          <p:cNvPr id="4" name="Action Button: Go Back or Previous 3">
            <a:hlinkClick r:id="rId5" action="ppaction://hlinksldjump" highlightClick="1"/>
            <a:extLst>
              <a:ext uri="{FF2B5EF4-FFF2-40B4-BE49-F238E27FC236}">
                <a16:creationId xmlns:a16="http://schemas.microsoft.com/office/drawing/2014/main" id="{42C10F16-E944-4EF0-9D13-8A04FA5E5BBB}"/>
              </a:ext>
            </a:extLst>
          </p:cNvPr>
          <p:cNvSpPr/>
          <p:nvPr/>
        </p:nvSpPr>
        <p:spPr>
          <a:xfrm>
            <a:off x="9945869" y="3630707"/>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Action Button: Go Home 7">
            <a:hlinkClick r:id="rId6" action="ppaction://hlinksldjump" highlightClick="1"/>
            <a:extLst>
              <a:ext uri="{FF2B5EF4-FFF2-40B4-BE49-F238E27FC236}">
                <a16:creationId xmlns:a16="http://schemas.microsoft.com/office/drawing/2014/main" id="{32C52D90-1CB7-4D59-BD2E-A753E71ED69C}"/>
              </a:ext>
            </a:extLst>
          </p:cNvPr>
          <p:cNvSpPr/>
          <p:nvPr/>
        </p:nvSpPr>
        <p:spPr>
          <a:xfrm>
            <a:off x="10606390" y="3630707"/>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B7AD622B-7904-490B-B738-511480307842}"/>
              </a:ext>
            </a:extLst>
          </p:cNvPr>
          <p:cNvSpPr/>
          <p:nvPr/>
        </p:nvSpPr>
        <p:spPr>
          <a:xfrm>
            <a:off x="11229347" y="3630707"/>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921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103FFCD-F904-46FE-96C3-B2A924988318}"/>
              </a:ext>
            </a:extLst>
          </p:cNvPr>
          <p:cNvSpPr>
            <a:spLocks noGrp="1"/>
          </p:cNvSpPr>
          <p:nvPr>
            <p:ph type="title"/>
          </p:nvPr>
        </p:nvSpPr>
        <p:spPr>
          <a:xfrm>
            <a:off x="654996" y="143435"/>
            <a:ext cx="5570706" cy="968189"/>
          </a:xfrm>
        </p:spPr>
        <p:txBody>
          <a:bodyPr>
            <a:normAutofit/>
          </a:bodyPr>
          <a:lstStyle/>
          <a:p>
            <a:r>
              <a:rPr lang="en-GB" sz="4800" b="1" dirty="0">
                <a:solidFill>
                  <a:schemeClr val="accent6"/>
                </a:solidFill>
                <a:latin typeface="Cavolini" panose="03000502040302020204" pitchFamily="66" charset="0"/>
                <a:cs typeface="Cavolini" panose="03000502040302020204" pitchFamily="66" charset="0"/>
              </a:rPr>
              <a:t>24,Oak Road</a:t>
            </a:r>
          </a:p>
        </p:txBody>
      </p:sp>
      <p:sp>
        <p:nvSpPr>
          <p:cNvPr id="3" name="Content Placeholder 2">
            <a:extLst>
              <a:ext uri="{FF2B5EF4-FFF2-40B4-BE49-F238E27FC236}">
                <a16:creationId xmlns:a16="http://schemas.microsoft.com/office/drawing/2014/main" id="{CEE8A21F-5013-4E85-ADB8-525DA429AACD}"/>
              </a:ext>
            </a:extLst>
          </p:cNvPr>
          <p:cNvSpPr>
            <a:spLocks noGrp="1"/>
          </p:cNvSpPr>
          <p:nvPr>
            <p:ph idx="1"/>
          </p:nvPr>
        </p:nvSpPr>
        <p:spPr>
          <a:xfrm>
            <a:off x="141337" y="993913"/>
            <a:ext cx="6598023" cy="5792369"/>
          </a:xfrm>
        </p:spPr>
        <p:txBody>
          <a:bodyPr>
            <a:normAutofit fontScale="77500" lnSpcReduction="20000"/>
          </a:bodyPr>
          <a:lstStyle/>
          <a:p>
            <a:r>
              <a:rPr lang="en-GB" dirty="0">
                <a:solidFill>
                  <a:schemeClr val="accent6">
                    <a:lumMod val="75000"/>
                  </a:schemeClr>
                </a:solidFill>
              </a:rPr>
              <a:t>Three bedroomed privately rented semi detached town house.</a:t>
            </a:r>
          </a:p>
          <a:p>
            <a:r>
              <a:rPr lang="en-GB" dirty="0">
                <a:solidFill>
                  <a:schemeClr val="accent6">
                    <a:lumMod val="75000"/>
                  </a:schemeClr>
                </a:solidFill>
              </a:rPr>
              <a:t>Neighbours have complained because of the amount of rubbish – some of which has been spilling over and also some has been put in their bins. They are worried about vermin as some rats have been spotted.</a:t>
            </a:r>
          </a:p>
          <a:p>
            <a:r>
              <a:rPr lang="en-GB" dirty="0">
                <a:solidFill>
                  <a:schemeClr val="accent6">
                    <a:lumMod val="75000"/>
                  </a:schemeClr>
                </a:solidFill>
              </a:rPr>
              <a:t>There are a lot of vehicles that come and go – a lot of nice fancy cars and sometimes a transit van.</a:t>
            </a:r>
          </a:p>
          <a:p>
            <a:r>
              <a:rPr lang="en-GB" dirty="0">
                <a:solidFill>
                  <a:schemeClr val="accent6">
                    <a:lumMod val="75000"/>
                  </a:schemeClr>
                </a:solidFill>
              </a:rPr>
              <a:t>They also say that there seem to be a lot of people living there.</a:t>
            </a:r>
          </a:p>
          <a:p>
            <a:r>
              <a:rPr lang="en-GB" dirty="0">
                <a:solidFill>
                  <a:schemeClr val="accent6">
                    <a:lumMod val="75000"/>
                  </a:schemeClr>
                </a:solidFill>
              </a:rPr>
              <a:t>Environmental Health attend and find 2 men who didn’t want to let them in. When they showed their ID and were more insistent they were able to get inside the doorway where they could see several mattresses in the back room plus piles of sleeping bags and clothes. A woman, who appears to be in the later stages of pregnancy, was sitting on a mattress with a small child.</a:t>
            </a:r>
          </a:p>
          <a:p>
            <a:r>
              <a:rPr lang="en-GB" dirty="0">
                <a:solidFill>
                  <a:schemeClr val="accent6">
                    <a:lumMod val="75000"/>
                  </a:schemeClr>
                </a:solidFill>
              </a:rPr>
              <a:t>There didn’t appear to be a lot of other furniture.</a:t>
            </a:r>
          </a:p>
          <a:p>
            <a:r>
              <a:rPr lang="en-GB" dirty="0">
                <a:solidFill>
                  <a:schemeClr val="accent6">
                    <a:lumMod val="75000"/>
                  </a:schemeClr>
                </a:solidFill>
              </a:rPr>
              <a:t>Also, in the kitchen, there were a lot of unwashed pots and takeaway boxes lying around.</a:t>
            </a:r>
          </a:p>
          <a:p>
            <a:endParaRPr lang="en-GB" sz="1600" dirty="0"/>
          </a:p>
        </p:txBody>
      </p:sp>
      <p:pic>
        <p:nvPicPr>
          <p:cNvPr id="4" name="Picture 3">
            <a:extLst>
              <a:ext uri="{FF2B5EF4-FFF2-40B4-BE49-F238E27FC236}">
                <a16:creationId xmlns:a16="http://schemas.microsoft.com/office/drawing/2014/main" id="{A84194A0-1998-4741-87C3-E0EA52187E0E}"/>
              </a:ext>
            </a:extLst>
          </p:cNvPr>
          <p:cNvPicPr>
            <a:picLocks noChangeAspect="1"/>
          </p:cNvPicPr>
          <p:nvPr/>
        </p:nvPicPr>
        <p:blipFill rotWithShape="1">
          <a:blip r:embed="rId2"/>
          <a:srcRect l="14954" r="18405"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5"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BE39C74-3BE7-4C60-9EF8-EF4B98ABC497}"/>
              </a:ext>
            </a:extLst>
          </p:cNvPr>
          <p:cNvSpPr txBox="1"/>
          <p:nvPr/>
        </p:nvSpPr>
        <p:spPr>
          <a:xfrm>
            <a:off x="10934706" y="280627"/>
            <a:ext cx="878413" cy="830997"/>
          </a:xfrm>
          <a:prstGeom prst="rect">
            <a:avLst/>
          </a:prstGeom>
          <a:solidFill>
            <a:schemeClr val="accent6"/>
          </a:solidFill>
        </p:spPr>
        <p:txBody>
          <a:bodyPr wrap="square" rtlCol="0">
            <a:spAutoFit/>
          </a:bodyPr>
          <a:lstStyle/>
          <a:p>
            <a:pPr algn="ctr"/>
            <a:r>
              <a:rPr lang="en-GB" sz="4800" dirty="0">
                <a:solidFill>
                  <a:schemeClr val="bg1"/>
                </a:solidFill>
              </a:rPr>
              <a:t>D</a:t>
            </a:r>
          </a:p>
        </p:txBody>
      </p:sp>
      <p:sp>
        <p:nvSpPr>
          <p:cNvPr id="5" name="Action Button: Go Forward or Next 4">
            <a:hlinkClick r:id="" action="ppaction://hlinkshowjump?jump=nextslide" highlightClick="1"/>
            <a:extLst>
              <a:ext uri="{FF2B5EF4-FFF2-40B4-BE49-F238E27FC236}">
                <a16:creationId xmlns:a16="http://schemas.microsoft.com/office/drawing/2014/main" id="{E1AAA707-5883-4C8D-8BB8-897CE2CFF493}"/>
              </a:ext>
            </a:extLst>
          </p:cNvPr>
          <p:cNvSpPr/>
          <p:nvPr/>
        </p:nvSpPr>
        <p:spPr>
          <a:xfrm>
            <a:off x="11176087" y="5929373"/>
            <a:ext cx="648000" cy="648000"/>
          </a:xfrm>
          <a:prstGeom prst="actionButtonForwardNex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Home 7">
            <a:hlinkClick r:id="rId3" action="ppaction://hlinksldjump" highlightClick="1"/>
            <a:extLst>
              <a:ext uri="{FF2B5EF4-FFF2-40B4-BE49-F238E27FC236}">
                <a16:creationId xmlns:a16="http://schemas.microsoft.com/office/drawing/2014/main" id="{A9CE71BE-AF45-41B8-8239-263ADAE49689}"/>
              </a:ext>
            </a:extLst>
          </p:cNvPr>
          <p:cNvSpPr/>
          <p:nvPr/>
        </p:nvSpPr>
        <p:spPr>
          <a:xfrm>
            <a:off x="10474638" y="5929373"/>
            <a:ext cx="648000" cy="648000"/>
          </a:xfrm>
          <a:prstGeom prst="actionButtonHom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ction Button: Go Back or Previous 8">
            <a:hlinkClick r:id="" action="ppaction://hlinkshowjump?jump=previousslide" highlightClick="1"/>
            <a:extLst>
              <a:ext uri="{FF2B5EF4-FFF2-40B4-BE49-F238E27FC236}">
                <a16:creationId xmlns:a16="http://schemas.microsoft.com/office/drawing/2014/main" id="{E7846E0A-1B85-461E-B412-5CDD53C8274A}"/>
              </a:ext>
            </a:extLst>
          </p:cNvPr>
          <p:cNvSpPr/>
          <p:nvPr/>
        </p:nvSpPr>
        <p:spPr>
          <a:xfrm>
            <a:off x="9773189" y="5929373"/>
            <a:ext cx="648000" cy="648000"/>
          </a:xfrm>
          <a:prstGeom prst="actionButtonBackPrevio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246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b="1"/>
              <a:t>What is worrying you?</a:t>
            </a:r>
          </a:p>
          <a:p>
            <a:pPr marL="342900" indent="-228600">
              <a:lnSpc>
                <a:spcPct val="90000"/>
              </a:lnSpc>
              <a:spcAft>
                <a:spcPts val="600"/>
              </a:spcAft>
              <a:buFont typeface="Arial" panose="020B0604020202020204" pitchFamily="34" charset="0"/>
              <a:buChar char="•"/>
            </a:pPr>
            <a:r>
              <a:rPr lang="en-US" sz="2000" b="1"/>
              <a:t>Who would you talk to? </a:t>
            </a:r>
          </a:p>
          <a:p>
            <a:pPr marL="342900" indent="-228600">
              <a:lnSpc>
                <a:spcPct val="90000"/>
              </a:lnSpc>
              <a:spcAft>
                <a:spcPts val="600"/>
              </a:spcAft>
              <a:buFont typeface="Arial" panose="020B0604020202020204" pitchFamily="34" charset="0"/>
              <a:buChar char="•"/>
            </a:pPr>
            <a:r>
              <a:rPr lang="en-US" sz="2000" b="1"/>
              <a:t>What questions might you ask?</a:t>
            </a:r>
          </a:p>
          <a:p>
            <a:pPr marL="342900" indent="-228600">
              <a:lnSpc>
                <a:spcPct val="90000"/>
              </a:lnSpc>
              <a:spcAft>
                <a:spcPts val="600"/>
              </a:spcAft>
              <a:buFont typeface="Arial" panose="020B0604020202020204" pitchFamily="34" charset="0"/>
              <a:buChar char="•"/>
            </a:pPr>
            <a:r>
              <a:rPr lang="en-US" sz="2000" b="1"/>
              <a:t>Where might additional information come from?</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13" name="TextBox 12">
            <a:extLst>
              <a:ext uri="{FF2B5EF4-FFF2-40B4-BE49-F238E27FC236}">
                <a16:creationId xmlns:a16="http://schemas.microsoft.com/office/drawing/2014/main" id="{058633AE-A13A-4924-AE83-379AB6ECD774}"/>
              </a:ext>
            </a:extLst>
          </p:cNvPr>
          <p:cNvSpPr txBox="1"/>
          <p:nvPr/>
        </p:nvSpPr>
        <p:spPr>
          <a:xfrm>
            <a:off x="4196665" y="1083484"/>
            <a:ext cx="878413" cy="830997"/>
          </a:xfrm>
          <a:prstGeom prst="rect">
            <a:avLst/>
          </a:prstGeom>
          <a:solidFill>
            <a:schemeClr val="accent6"/>
          </a:solidFill>
        </p:spPr>
        <p:txBody>
          <a:bodyPr wrap="square" rtlCol="0">
            <a:spAutoFit/>
          </a:bodyPr>
          <a:lstStyle/>
          <a:p>
            <a:pPr algn="ctr"/>
            <a:r>
              <a:rPr lang="en-GB" sz="4800" dirty="0">
                <a:solidFill>
                  <a:schemeClr val="bg1"/>
                </a:solidFill>
              </a:rPr>
              <a:t>D</a:t>
            </a:r>
          </a:p>
        </p:txBody>
      </p:sp>
      <p:sp>
        <p:nvSpPr>
          <p:cNvPr id="3" name="Action Button: Go Back or Previous 2">
            <a:hlinkClick r:id="" action="ppaction://hlinkshowjump?jump=previousslide" highlightClick="1"/>
            <a:extLst>
              <a:ext uri="{FF2B5EF4-FFF2-40B4-BE49-F238E27FC236}">
                <a16:creationId xmlns:a16="http://schemas.microsoft.com/office/drawing/2014/main" id="{04413FD1-F62E-4C20-A2F2-096ACF891055}"/>
              </a:ext>
            </a:extLst>
          </p:cNvPr>
          <p:cNvSpPr/>
          <p:nvPr/>
        </p:nvSpPr>
        <p:spPr>
          <a:xfrm>
            <a:off x="788802" y="5410648"/>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Home 4">
            <a:hlinkClick r:id="rId5" action="ppaction://hlinksldjump" highlightClick="1"/>
            <a:extLst>
              <a:ext uri="{FF2B5EF4-FFF2-40B4-BE49-F238E27FC236}">
                <a16:creationId xmlns:a16="http://schemas.microsoft.com/office/drawing/2014/main" id="{8DE037F7-954E-44A1-B902-76C79B265EC3}"/>
              </a:ext>
            </a:extLst>
          </p:cNvPr>
          <p:cNvSpPr/>
          <p:nvPr/>
        </p:nvSpPr>
        <p:spPr>
          <a:xfrm>
            <a:off x="1436802" y="5410648"/>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Forward or Next 5">
            <a:hlinkClick r:id="" action="ppaction://hlinkshowjump?jump=nextslide" highlightClick="1"/>
            <a:extLst>
              <a:ext uri="{FF2B5EF4-FFF2-40B4-BE49-F238E27FC236}">
                <a16:creationId xmlns:a16="http://schemas.microsoft.com/office/drawing/2014/main" id="{0C36D823-DD6C-4205-8059-131AED809765}"/>
              </a:ext>
            </a:extLst>
          </p:cNvPr>
          <p:cNvSpPr/>
          <p:nvPr/>
        </p:nvSpPr>
        <p:spPr>
          <a:xfrm>
            <a:off x="2084802" y="5410648"/>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496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Rectangle 28">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6F5F5-F32A-4816-937B-A995AD231484}"/>
              </a:ext>
            </a:extLst>
          </p:cNvPr>
          <p:cNvSpPr>
            <a:spLocks noGrp="1"/>
          </p:cNvSpPr>
          <p:nvPr>
            <p:ph type="title"/>
          </p:nvPr>
        </p:nvSpPr>
        <p:spPr>
          <a:xfrm>
            <a:off x="233082" y="298927"/>
            <a:ext cx="3948953" cy="1094740"/>
          </a:xfrm>
        </p:spPr>
        <p:txBody>
          <a:bodyPr>
            <a:normAutofit fontScale="90000"/>
          </a:bodyPr>
          <a:lstStyle/>
          <a:p>
            <a:r>
              <a:rPr lang="en-GB" b="1" dirty="0">
                <a:solidFill>
                  <a:schemeClr val="accent6"/>
                </a:solidFill>
                <a:latin typeface="Cavolini" panose="03000502040302020204" pitchFamily="66" charset="0"/>
                <a:cs typeface="Cavolini" panose="03000502040302020204" pitchFamily="66" charset="0"/>
              </a:rPr>
              <a:t>24,</a:t>
            </a:r>
            <a:br>
              <a:rPr lang="en-GB" b="1" dirty="0">
                <a:solidFill>
                  <a:schemeClr val="accent6"/>
                </a:solidFill>
                <a:latin typeface="Cavolini" panose="03000502040302020204" pitchFamily="66" charset="0"/>
                <a:cs typeface="Cavolini" panose="03000502040302020204" pitchFamily="66" charset="0"/>
              </a:rPr>
            </a:br>
            <a:r>
              <a:rPr lang="en-GB" b="1" dirty="0">
                <a:solidFill>
                  <a:schemeClr val="accent6"/>
                </a:solidFill>
                <a:latin typeface="Cavolini" panose="03000502040302020204" pitchFamily="66" charset="0"/>
                <a:cs typeface="Cavolini" panose="03000502040302020204" pitchFamily="66" charset="0"/>
              </a:rPr>
              <a:t>Oak Road</a:t>
            </a:r>
            <a:endParaRPr lang="en-GB" dirty="0">
              <a:solidFill>
                <a:schemeClr val="accent6"/>
              </a:solidFill>
            </a:endParaRPr>
          </a:p>
        </p:txBody>
      </p:sp>
      <p:sp useBgFill="1">
        <p:nvSpPr>
          <p:cNvPr id="31" name="Rectangle 3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8EE7EE-587D-4E8C-830B-35AE8786BD0B}"/>
              </a:ext>
            </a:extLst>
          </p:cNvPr>
          <p:cNvSpPr>
            <a:spLocks noGrp="1"/>
          </p:cNvSpPr>
          <p:nvPr>
            <p:ph sz="half" idx="1"/>
          </p:nvPr>
        </p:nvSpPr>
        <p:spPr>
          <a:xfrm>
            <a:off x="132522" y="2200710"/>
            <a:ext cx="5174584" cy="4358363"/>
          </a:xfrm>
        </p:spPr>
        <p:txBody>
          <a:bodyPr anchor="ctr">
            <a:noAutofit/>
          </a:bodyPr>
          <a:lstStyle/>
          <a:p>
            <a:pPr marL="0" indent="0">
              <a:buNone/>
            </a:pPr>
            <a:r>
              <a:rPr lang="en-GB" sz="2000" b="1" dirty="0"/>
              <a:t>What is worrying you?</a:t>
            </a:r>
          </a:p>
          <a:p>
            <a:r>
              <a:rPr lang="en-GB" sz="1800" dirty="0"/>
              <a:t>There’s a child in this environment</a:t>
            </a:r>
          </a:p>
          <a:p>
            <a:r>
              <a:rPr lang="en-GB" sz="1800" dirty="0"/>
              <a:t>That there are more people than there should be living there</a:t>
            </a:r>
          </a:p>
          <a:p>
            <a:r>
              <a:rPr lang="en-GB" sz="1800" dirty="0"/>
              <a:t>There may be some exploitation of the people living there</a:t>
            </a:r>
          </a:p>
          <a:p>
            <a:r>
              <a:rPr lang="en-GB" sz="1800" dirty="0"/>
              <a:t>Is the pregnant woman registered with her GP and receiving antenatal care?</a:t>
            </a:r>
            <a:endParaRPr lang="en-GB" sz="2000" dirty="0"/>
          </a:p>
          <a:p>
            <a:pPr marL="0" indent="0">
              <a:buNone/>
            </a:pPr>
            <a:r>
              <a:rPr lang="en-GB" sz="2000" b="1" dirty="0"/>
              <a:t>Who would you talk to?</a:t>
            </a:r>
          </a:p>
          <a:p>
            <a:r>
              <a:rPr lang="en-GB" sz="1800" dirty="0"/>
              <a:t>The people present</a:t>
            </a:r>
          </a:p>
          <a:p>
            <a:r>
              <a:rPr lang="en-GB" sz="1800" dirty="0"/>
              <a:t>The neighbours</a:t>
            </a:r>
          </a:p>
          <a:p>
            <a:r>
              <a:rPr lang="en-GB" sz="1800" dirty="0"/>
              <a:t>Your manager</a:t>
            </a:r>
          </a:p>
          <a:p>
            <a:r>
              <a:rPr lang="en-GB" sz="1800" dirty="0"/>
              <a:t>The agency safeguarding lead</a:t>
            </a:r>
          </a:p>
          <a:p>
            <a:r>
              <a:rPr lang="en-GB" sz="1800" dirty="0"/>
              <a:t>Police</a:t>
            </a:r>
          </a:p>
        </p:txBody>
      </p:sp>
      <p:pic>
        <p:nvPicPr>
          <p:cNvPr id="7" name="Picture 6">
            <a:extLst>
              <a:ext uri="{FF2B5EF4-FFF2-40B4-BE49-F238E27FC236}">
                <a16:creationId xmlns:a16="http://schemas.microsoft.com/office/drawing/2014/main" id="{17377099-1FD3-45C9-8A99-2B0E3D45C183}"/>
              </a:ext>
            </a:extLst>
          </p:cNvPr>
          <p:cNvPicPr>
            <a:picLocks noChangeAspect="1"/>
          </p:cNvPicPr>
          <p:nvPr/>
        </p:nvPicPr>
        <p:blipFill>
          <a:blip r:embed="rId2"/>
          <a:stretch>
            <a:fillRect/>
          </a:stretch>
        </p:blipFill>
        <p:spPr>
          <a:xfrm>
            <a:off x="3026683" y="480538"/>
            <a:ext cx="2543787" cy="1690688"/>
          </a:xfrm>
          <a:prstGeom prst="rect">
            <a:avLst/>
          </a:prstGeom>
        </p:spPr>
      </p:pic>
      <p:sp>
        <p:nvSpPr>
          <p:cNvPr id="4" name="Content Placeholder 3">
            <a:extLst>
              <a:ext uri="{FF2B5EF4-FFF2-40B4-BE49-F238E27FC236}">
                <a16:creationId xmlns:a16="http://schemas.microsoft.com/office/drawing/2014/main" id="{42B66CA1-9669-429B-9ED6-B813473E503B}"/>
              </a:ext>
            </a:extLst>
          </p:cNvPr>
          <p:cNvSpPr>
            <a:spLocks noGrp="1"/>
          </p:cNvSpPr>
          <p:nvPr>
            <p:ph sz="half" idx="2"/>
          </p:nvPr>
        </p:nvSpPr>
        <p:spPr>
          <a:xfrm>
            <a:off x="5307106" y="365126"/>
            <a:ext cx="6651812" cy="6349719"/>
          </a:xfrm>
          <a:solidFill>
            <a:schemeClr val="accent6">
              <a:lumMod val="60000"/>
              <a:lumOff val="40000"/>
            </a:schemeClr>
          </a:solidFill>
        </p:spPr>
        <p:txBody>
          <a:bodyPr anchor="ctr">
            <a:normAutofit fontScale="92500" lnSpcReduction="20000"/>
          </a:bodyPr>
          <a:lstStyle/>
          <a:p>
            <a:pPr marL="0" indent="0">
              <a:buNone/>
            </a:pPr>
            <a:r>
              <a:rPr lang="en-GB" sz="2400" b="1" dirty="0">
                <a:solidFill>
                  <a:schemeClr val="bg1"/>
                </a:solidFill>
              </a:rPr>
              <a:t>What questions could you ask?</a:t>
            </a:r>
          </a:p>
          <a:p>
            <a:r>
              <a:rPr lang="en-GB" sz="2200" dirty="0">
                <a:solidFill>
                  <a:schemeClr val="bg1"/>
                </a:solidFill>
              </a:rPr>
              <a:t>“It seems that there is a lot of rubbish – I just wondered how many people live here?”</a:t>
            </a:r>
          </a:p>
          <a:p>
            <a:r>
              <a:rPr lang="en-GB" sz="2200" dirty="0">
                <a:solidFill>
                  <a:schemeClr val="bg1"/>
                </a:solidFill>
              </a:rPr>
              <a:t>“Who is your landlord? Who do you give ‘rent/money’ to?” </a:t>
            </a:r>
          </a:p>
          <a:p>
            <a:r>
              <a:rPr lang="en-GB" sz="2200" dirty="0">
                <a:solidFill>
                  <a:schemeClr val="bg1"/>
                </a:solidFill>
              </a:rPr>
              <a:t>“Who would be the best person to speak to about getting the rubbish cleared?”</a:t>
            </a:r>
          </a:p>
          <a:p>
            <a:r>
              <a:rPr lang="en-GB" sz="2200" dirty="0">
                <a:solidFill>
                  <a:schemeClr val="bg1"/>
                </a:solidFill>
              </a:rPr>
              <a:t>“Are you feeling ok, when is your baby due?”</a:t>
            </a:r>
          </a:p>
          <a:p>
            <a:r>
              <a:rPr lang="en-GB" sz="2200" dirty="0">
                <a:solidFill>
                  <a:schemeClr val="bg1"/>
                </a:solidFill>
              </a:rPr>
              <a:t>“Ask general questions about the child – such as age, name, what do they like doing, and where do they sleep?”</a:t>
            </a:r>
          </a:p>
          <a:p>
            <a:r>
              <a:rPr lang="en-GB" sz="2200" dirty="0">
                <a:solidFill>
                  <a:schemeClr val="bg1"/>
                </a:solidFill>
              </a:rPr>
              <a:t>“Do you all sleep in this room – are there more rooms/people upstairs? May I have a look?”</a:t>
            </a:r>
          </a:p>
          <a:p>
            <a:r>
              <a:rPr lang="en-GB" sz="2200" dirty="0">
                <a:solidFill>
                  <a:schemeClr val="bg1"/>
                </a:solidFill>
              </a:rPr>
              <a:t>“Do you go out to work? What is it that you do?”</a:t>
            </a:r>
          </a:p>
          <a:p>
            <a:pPr marL="0" indent="0">
              <a:buNone/>
            </a:pPr>
            <a:r>
              <a:rPr lang="en-GB" sz="2400" b="1" dirty="0">
                <a:solidFill>
                  <a:schemeClr val="bg1"/>
                </a:solidFill>
              </a:rPr>
              <a:t>Additional Information</a:t>
            </a:r>
          </a:p>
          <a:p>
            <a:r>
              <a:rPr lang="en-GB" sz="2200" dirty="0">
                <a:solidFill>
                  <a:schemeClr val="bg1"/>
                </a:solidFill>
              </a:rPr>
              <a:t>Observation of the physical wellbeing of people present including the child.</a:t>
            </a:r>
          </a:p>
          <a:p>
            <a:r>
              <a:rPr lang="en-GB" sz="2200" dirty="0">
                <a:solidFill>
                  <a:schemeClr val="bg1"/>
                </a:solidFill>
              </a:rPr>
              <a:t>Do any of the people present appear to have support needs for example around a learning disability or mental health?</a:t>
            </a:r>
          </a:p>
          <a:p>
            <a:r>
              <a:rPr lang="en-GB" sz="2200" dirty="0">
                <a:solidFill>
                  <a:schemeClr val="bg1"/>
                </a:solidFill>
              </a:rPr>
              <a:t>Observation of house/environment</a:t>
            </a:r>
          </a:p>
          <a:p>
            <a:r>
              <a:rPr lang="en-GB" sz="2200" dirty="0">
                <a:solidFill>
                  <a:schemeClr val="bg1"/>
                </a:solidFill>
              </a:rPr>
              <a:t>The interactions between the people present and their willingness to interact with you</a:t>
            </a:r>
          </a:p>
          <a:p>
            <a:r>
              <a:rPr lang="en-GB" sz="2200" dirty="0">
                <a:solidFill>
                  <a:schemeClr val="bg1"/>
                </a:solidFill>
              </a:rPr>
              <a:t>Landlord if possible/appropriate</a:t>
            </a:r>
          </a:p>
        </p:txBody>
      </p:sp>
      <p:sp>
        <p:nvSpPr>
          <p:cNvPr id="9" name="TextBox 8">
            <a:extLst>
              <a:ext uri="{FF2B5EF4-FFF2-40B4-BE49-F238E27FC236}">
                <a16:creationId xmlns:a16="http://schemas.microsoft.com/office/drawing/2014/main" id="{8C5B0BC8-2A6F-46C3-B1F1-6DF0A95A7256}"/>
              </a:ext>
            </a:extLst>
          </p:cNvPr>
          <p:cNvSpPr txBox="1"/>
          <p:nvPr/>
        </p:nvSpPr>
        <p:spPr>
          <a:xfrm>
            <a:off x="11277793" y="14347"/>
            <a:ext cx="878413" cy="830997"/>
          </a:xfrm>
          <a:prstGeom prst="rect">
            <a:avLst/>
          </a:prstGeom>
          <a:solidFill>
            <a:schemeClr val="accent6"/>
          </a:solidFill>
        </p:spPr>
        <p:txBody>
          <a:bodyPr wrap="square" rtlCol="0">
            <a:spAutoFit/>
          </a:bodyPr>
          <a:lstStyle/>
          <a:p>
            <a:pPr algn="ctr"/>
            <a:r>
              <a:rPr lang="en-GB" sz="4800" dirty="0">
                <a:solidFill>
                  <a:schemeClr val="bg1"/>
                </a:solidFill>
              </a:rPr>
              <a:t>D</a:t>
            </a:r>
          </a:p>
        </p:txBody>
      </p:sp>
      <p:sp>
        <p:nvSpPr>
          <p:cNvPr id="5" name="Action Button: Go Back or Previous 4">
            <a:hlinkClick r:id="rId3" action="ppaction://hlinksldjump" highlightClick="1"/>
            <a:extLst>
              <a:ext uri="{FF2B5EF4-FFF2-40B4-BE49-F238E27FC236}">
                <a16:creationId xmlns:a16="http://schemas.microsoft.com/office/drawing/2014/main" id="{629FEDB9-7B58-4409-8D89-FDC5581861DA}"/>
              </a:ext>
            </a:extLst>
          </p:cNvPr>
          <p:cNvSpPr/>
          <p:nvPr/>
        </p:nvSpPr>
        <p:spPr>
          <a:xfrm>
            <a:off x="3026683" y="4991466"/>
            <a:ext cx="648000" cy="648000"/>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 name="Action Button: Go Home 5">
            <a:hlinkClick r:id="rId4" action="ppaction://hlinksldjump" highlightClick="1"/>
            <a:extLst>
              <a:ext uri="{FF2B5EF4-FFF2-40B4-BE49-F238E27FC236}">
                <a16:creationId xmlns:a16="http://schemas.microsoft.com/office/drawing/2014/main" id="{9AF79588-E4A4-4496-BACC-DE43644BF75A}"/>
              </a:ext>
            </a:extLst>
          </p:cNvPr>
          <p:cNvSpPr/>
          <p:nvPr/>
        </p:nvSpPr>
        <p:spPr>
          <a:xfrm>
            <a:off x="3674683" y="4991466"/>
            <a:ext cx="648000" cy="648000"/>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8" name="Action Button: Go Forward or Next 7">
            <a:hlinkClick r:id="" action="ppaction://hlinkshowjump?jump=nextslide" highlightClick="1"/>
            <a:extLst>
              <a:ext uri="{FF2B5EF4-FFF2-40B4-BE49-F238E27FC236}">
                <a16:creationId xmlns:a16="http://schemas.microsoft.com/office/drawing/2014/main" id="{569001B2-AFF8-4125-A93E-7F3D4E3B5FA7}"/>
              </a:ext>
            </a:extLst>
          </p:cNvPr>
          <p:cNvSpPr/>
          <p:nvPr/>
        </p:nvSpPr>
        <p:spPr>
          <a:xfrm>
            <a:off x="4298576" y="4991466"/>
            <a:ext cx="648000" cy="648000"/>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0728294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C22F5-6D99-4C54-8506-E032F2E33D72}"/>
              </a:ext>
            </a:extLst>
          </p:cNvPr>
          <p:cNvSpPr>
            <a:spLocks noGrp="1"/>
          </p:cNvSpPr>
          <p:nvPr>
            <p:ph type="title"/>
          </p:nvPr>
        </p:nvSpPr>
        <p:spPr>
          <a:xfrm>
            <a:off x="4931706" y="582536"/>
            <a:ext cx="6251110" cy="1466941"/>
          </a:xfrm>
        </p:spPr>
        <p:txBody>
          <a:bodyPr anchor="b">
            <a:normAutofit/>
          </a:bodyPr>
          <a:lstStyle/>
          <a:p>
            <a:r>
              <a:rPr lang="en-GB" sz="6000" b="1" dirty="0">
                <a:solidFill>
                  <a:schemeClr val="accent1"/>
                </a:solidFill>
                <a:latin typeface="Cavolini" panose="03000502040302020204" pitchFamily="66" charset="0"/>
                <a:cs typeface="Cavolini" panose="03000502040302020204" pitchFamily="66" charset="0"/>
              </a:rPr>
              <a:t>John aged 32</a:t>
            </a:r>
          </a:p>
        </p:txBody>
      </p:sp>
      <p:pic>
        <p:nvPicPr>
          <p:cNvPr id="5" name="Picture 4">
            <a:extLst>
              <a:ext uri="{FF2B5EF4-FFF2-40B4-BE49-F238E27FC236}">
                <a16:creationId xmlns:a16="http://schemas.microsoft.com/office/drawing/2014/main" id="{7BA3FC50-5049-4637-AD2C-E6573F3DC5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7018" y="235852"/>
            <a:ext cx="4397670" cy="662214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B0CFFC-C440-45E1-AD74-86B6DB079A4D}"/>
              </a:ext>
            </a:extLst>
          </p:cNvPr>
          <p:cNvSpPr>
            <a:spLocks noGrp="1"/>
          </p:cNvSpPr>
          <p:nvPr>
            <p:ph idx="1"/>
          </p:nvPr>
        </p:nvSpPr>
        <p:spPr>
          <a:xfrm>
            <a:off x="4931706" y="3072525"/>
            <a:ext cx="6711831" cy="4281646"/>
          </a:xfrm>
        </p:spPr>
        <p:txBody>
          <a:bodyPr>
            <a:normAutofit/>
          </a:bodyPr>
          <a:lstStyle/>
          <a:p>
            <a:r>
              <a:rPr lang="en-GB" sz="2400" dirty="0"/>
              <a:t>John has autism and uses a wheelchair due to muscular deterioration. He lives at home with his elderly parents and he attends the day services where you work 3 days a week. John appears to have lost weight, and is showing no interest in his favourite foods and activities. Whilst John does not communicate verbally his mood and behaviour usually indicates what he likes and dislikes. </a:t>
            </a:r>
          </a:p>
          <a:p>
            <a:r>
              <a:rPr lang="en-GB" sz="2400" dirty="0"/>
              <a:t>John’s parents transport him to the service.</a:t>
            </a:r>
          </a:p>
          <a:p>
            <a:pPr marL="0" indent="0">
              <a:buNone/>
            </a:pPr>
            <a:endParaRPr lang="en-GB" sz="2000" dirty="0"/>
          </a:p>
          <a:p>
            <a:endParaRPr lang="en-GB" sz="2000" dirty="0"/>
          </a:p>
        </p:txBody>
      </p:sp>
      <p:sp>
        <p:nvSpPr>
          <p:cNvPr id="8" name="TextBox 7">
            <a:extLst>
              <a:ext uri="{FF2B5EF4-FFF2-40B4-BE49-F238E27FC236}">
                <a16:creationId xmlns:a16="http://schemas.microsoft.com/office/drawing/2014/main" id="{85E506CF-2873-4145-8E1E-F7F1D1CDFBA4}"/>
              </a:ext>
            </a:extLst>
          </p:cNvPr>
          <p:cNvSpPr txBox="1"/>
          <p:nvPr/>
        </p:nvSpPr>
        <p:spPr>
          <a:xfrm>
            <a:off x="10938965" y="226139"/>
            <a:ext cx="841255" cy="830997"/>
          </a:xfrm>
          <a:prstGeom prst="rect">
            <a:avLst/>
          </a:prstGeom>
          <a:solidFill>
            <a:schemeClr val="tx2"/>
          </a:solidFill>
        </p:spPr>
        <p:txBody>
          <a:bodyPr wrap="square" rtlCol="0">
            <a:spAutoFit/>
          </a:bodyPr>
          <a:lstStyle/>
          <a:p>
            <a:pPr algn="ctr"/>
            <a:r>
              <a:rPr lang="en-GB" sz="4800" dirty="0">
                <a:solidFill>
                  <a:schemeClr val="bg1"/>
                </a:solidFill>
              </a:rPr>
              <a:t>E</a:t>
            </a:r>
          </a:p>
        </p:txBody>
      </p:sp>
      <p:sp>
        <p:nvSpPr>
          <p:cNvPr id="9" name="Action Button: Go Forward or Next 8">
            <a:hlinkClick r:id="" action="ppaction://hlinkshowjump?jump=nextslide" highlightClick="1"/>
            <a:extLst>
              <a:ext uri="{FF2B5EF4-FFF2-40B4-BE49-F238E27FC236}">
                <a16:creationId xmlns:a16="http://schemas.microsoft.com/office/drawing/2014/main" id="{D4C12253-DD87-4EAA-8FC1-82415C1E937C}"/>
              </a:ext>
            </a:extLst>
          </p:cNvPr>
          <p:cNvSpPr/>
          <p:nvPr/>
        </p:nvSpPr>
        <p:spPr>
          <a:xfrm>
            <a:off x="6771556" y="281769"/>
            <a:ext cx="648000" cy="648000"/>
          </a:xfrm>
          <a:prstGeom prst="actionButtonForwardNex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ction Button: Go Back or Previous 3">
            <a:hlinkClick r:id="" action="ppaction://hlinkshowjump?jump=previousslide" highlightClick="1"/>
            <a:extLst>
              <a:ext uri="{FF2B5EF4-FFF2-40B4-BE49-F238E27FC236}">
                <a16:creationId xmlns:a16="http://schemas.microsoft.com/office/drawing/2014/main" id="{9E519E7D-107A-4128-9F41-AC25F16CD1A1}"/>
              </a:ext>
            </a:extLst>
          </p:cNvPr>
          <p:cNvSpPr/>
          <p:nvPr/>
        </p:nvSpPr>
        <p:spPr>
          <a:xfrm>
            <a:off x="5468196" y="281769"/>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Home 6">
            <a:hlinkClick r:id="rId4" action="ppaction://hlinksldjump" highlightClick="1"/>
            <a:extLst>
              <a:ext uri="{FF2B5EF4-FFF2-40B4-BE49-F238E27FC236}">
                <a16:creationId xmlns:a16="http://schemas.microsoft.com/office/drawing/2014/main" id="{97362975-5D04-4F27-8C4F-DD683DC5F758}"/>
              </a:ext>
            </a:extLst>
          </p:cNvPr>
          <p:cNvSpPr/>
          <p:nvPr/>
        </p:nvSpPr>
        <p:spPr>
          <a:xfrm>
            <a:off x="6118649" y="281769"/>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396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b="1"/>
              <a:t>What is worrying you?</a:t>
            </a:r>
          </a:p>
          <a:p>
            <a:pPr marL="342900" indent="-228600">
              <a:lnSpc>
                <a:spcPct val="90000"/>
              </a:lnSpc>
              <a:spcAft>
                <a:spcPts val="600"/>
              </a:spcAft>
              <a:buFont typeface="Arial" panose="020B0604020202020204" pitchFamily="34" charset="0"/>
              <a:buChar char="•"/>
            </a:pPr>
            <a:r>
              <a:rPr lang="en-US" sz="2000" b="1"/>
              <a:t>Who would you talk to? </a:t>
            </a:r>
          </a:p>
          <a:p>
            <a:pPr marL="342900" indent="-228600">
              <a:lnSpc>
                <a:spcPct val="90000"/>
              </a:lnSpc>
              <a:spcAft>
                <a:spcPts val="600"/>
              </a:spcAft>
              <a:buFont typeface="Arial" panose="020B0604020202020204" pitchFamily="34" charset="0"/>
              <a:buChar char="•"/>
            </a:pPr>
            <a:r>
              <a:rPr lang="en-US" sz="2000" b="1"/>
              <a:t>What questions might you ask?</a:t>
            </a:r>
          </a:p>
          <a:p>
            <a:pPr marL="342900" indent="-228600">
              <a:lnSpc>
                <a:spcPct val="90000"/>
              </a:lnSpc>
              <a:spcAft>
                <a:spcPts val="600"/>
              </a:spcAft>
              <a:buFont typeface="Arial" panose="020B0604020202020204" pitchFamily="34" charset="0"/>
              <a:buChar char="•"/>
            </a:pPr>
            <a:r>
              <a:rPr lang="en-US" sz="2000" b="1"/>
              <a:t>Where might additional information come from?</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3" name="Action Button: Go Forward or Next 2">
            <a:hlinkClick r:id="" action="ppaction://hlinkshowjump?jump=nextslide" highlightClick="1"/>
            <a:extLst>
              <a:ext uri="{FF2B5EF4-FFF2-40B4-BE49-F238E27FC236}">
                <a16:creationId xmlns:a16="http://schemas.microsoft.com/office/drawing/2014/main" id="{48DC282F-FA67-4572-A68B-72D2F2565075}"/>
              </a:ext>
            </a:extLst>
          </p:cNvPr>
          <p:cNvSpPr/>
          <p:nvPr/>
        </p:nvSpPr>
        <p:spPr>
          <a:xfrm>
            <a:off x="2318971" y="5353820"/>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Back or Previous 4">
            <a:hlinkClick r:id="" action="ppaction://hlinkshowjump?jump=previousslide" highlightClick="1"/>
            <a:extLst>
              <a:ext uri="{FF2B5EF4-FFF2-40B4-BE49-F238E27FC236}">
                <a16:creationId xmlns:a16="http://schemas.microsoft.com/office/drawing/2014/main" id="{4A7E0273-5DDE-41E4-897D-16119C612E29}"/>
              </a:ext>
            </a:extLst>
          </p:cNvPr>
          <p:cNvSpPr/>
          <p:nvPr/>
        </p:nvSpPr>
        <p:spPr>
          <a:xfrm>
            <a:off x="950803" y="5353820"/>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Home 5">
            <a:hlinkClick r:id="rId5" action="ppaction://hlinksldjump" highlightClick="1"/>
            <a:extLst>
              <a:ext uri="{FF2B5EF4-FFF2-40B4-BE49-F238E27FC236}">
                <a16:creationId xmlns:a16="http://schemas.microsoft.com/office/drawing/2014/main" id="{A4F57F43-187B-493D-9C29-66F52AFB79C2}"/>
              </a:ext>
            </a:extLst>
          </p:cNvPr>
          <p:cNvSpPr/>
          <p:nvPr/>
        </p:nvSpPr>
        <p:spPr>
          <a:xfrm>
            <a:off x="1634887" y="5353820"/>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0D0F083-D626-46A7-9B23-35805DDA02DC}"/>
              </a:ext>
            </a:extLst>
          </p:cNvPr>
          <p:cNvSpPr txBox="1"/>
          <p:nvPr/>
        </p:nvSpPr>
        <p:spPr>
          <a:xfrm>
            <a:off x="4121510" y="1086443"/>
            <a:ext cx="841255" cy="830997"/>
          </a:xfrm>
          <a:prstGeom prst="rect">
            <a:avLst/>
          </a:prstGeom>
          <a:solidFill>
            <a:schemeClr val="tx2"/>
          </a:solidFill>
        </p:spPr>
        <p:txBody>
          <a:bodyPr wrap="square" rtlCol="0">
            <a:spAutoFit/>
          </a:bodyPr>
          <a:lstStyle/>
          <a:p>
            <a:pPr algn="ctr"/>
            <a:r>
              <a:rPr lang="en-GB" sz="4800" dirty="0">
                <a:solidFill>
                  <a:schemeClr val="bg1"/>
                </a:solidFill>
              </a:rPr>
              <a:t>E</a:t>
            </a:r>
          </a:p>
        </p:txBody>
      </p:sp>
    </p:spTree>
    <p:extLst>
      <p:ext uri="{BB962C8B-B14F-4D97-AF65-F5344CB8AC3E}">
        <p14:creationId xmlns:p14="http://schemas.microsoft.com/office/powerpoint/2010/main" val="1375038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8840D-7A43-4B2E-82B7-1ABD25A83280}"/>
              </a:ext>
            </a:extLst>
          </p:cNvPr>
          <p:cNvSpPr>
            <a:spLocks noGrp="1"/>
          </p:cNvSpPr>
          <p:nvPr>
            <p:ph type="title"/>
          </p:nvPr>
        </p:nvSpPr>
        <p:spPr>
          <a:xfrm>
            <a:off x="701602" y="944250"/>
            <a:ext cx="10515600" cy="1325563"/>
          </a:xfrm>
        </p:spPr>
        <p:txBody>
          <a:bodyPr>
            <a:normAutofit/>
          </a:bodyPr>
          <a:lstStyle/>
          <a:p>
            <a:r>
              <a:rPr lang="en-GB" b="1" dirty="0">
                <a:solidFill>
                  <a:schemeClr val="accent2"/>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      </a:t>
            </a:r>
            <a:r>
              <a:rPr lang="en-GB" b="1" dirty="0">
                <a:solidFill>
                  <a:schemeClr val="accent5">
                    <a:lumMod val="40000"/>
                    <a:lumOff val="60000"/>
                  </a:schemeClr>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John aged 32</a:t>
            </a:r>
            <a:endParaRPr lang="en-GB" b="1" dirty="0">
              <a:solidFill>
                <a:schemeClr val="accent5">
                  <a:lumMod val="40000"/>
                  <a:lumOff val="60000"/>
                </a:schemeClr>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436DCB0E-1F8C-46F9-8303-4D523DE0EDC3}"/>
              </a:ext>
            </a:extLst>
          </p:cNvPr>
          <p:cNvGraphicFramePr>
            <a:graphicFrameLocks noGrp="1"/>
          </p:cNvGraphicFramePr>
          <p:nvPr>
            <p:ph sz="half" idx="1"/>
            <p:extLst>
              <p:ext uri="{D42A27DB-BD31-4B8C-83A1-F6EECF244321}">
                <p14:modId xmlns:p14="http://schemas.microsoft.com/office/powerpoint/2010/main" val="3474036642"/>
              </p:ext>
            </p:extLst>
          </p:nvPr>
        </p:nvGraphicFramePr>
        <p:xfrm>
          <a:off x="412376" y="2188452"/>
          <a:ext cx="5250407" cy="4518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78F6286A-12C0-4BD7-A488-B328FF2E352D}"/>
              </a:ext>
            </a:extLst>
          </p:cNvPr>
          <p:cNvSpPr>
            <a:spLocks noGrp="1"/>
          </p:cNvSpPr>
          <p:nvPr>
            <p:ph sz="half" idx="2"/>
          </p:nvPr>
        </p:nvSpPr>
        <p:spPr>
          <a:xfrm>
            <a:off x="6256020" y="473404"/>
            <a:ext cx="5523604" cy="4959208"/>
          </a:xfrm>
        </p:spPr>
        <p:txBody>
          <a:bodyPr>
            <a:normAutofit lnSpcReduction="10000"/>
          </a:bodyPr>
          <a:lstStyle/>
          <a:p>
            <a:pPr marL="0" indent="0">
              <a:buNone/>
            </a:pPr>
            <a:r>
              <a:rPr lang="en-GB" sz="2600" dirty="0">
                <a:solidFill>
                  <a:schemeClr val="accent2">
                    <a:lumMod val="40000"/>
                    <a:lumOff val="60000"/>
                  </a:schemeClr>
                </a:solidFill>
                <a:effectLst>
                  <a:outerShdw blurRad="38100" dist="38100" dir="2700000" algn="tl">
                    <a:srgbClr val="000000">
                      <a:alpha val="43137"/>
                    </a:srgbClr>
                  </a:outerShdw>
                </a:effectLst>
              </a:rPr>
              <a:t>What questions might you ask?</a:t>
            </a:r>
          </a:p>
          <a:p>
            <a:pPr lvl="1"/>
            <a:r>
              <a:rPr lang="en-GB" sz="2600" dirty="0">
                <a:solidFill>
                  <a:srgbClr val="FFFFFF"/>
                </a:solidFill>
              </a:rPr>
              <a:t>“We’ve noticed that John isn’t eating, can you think of any reason why?” </a:t>
            </a:r>
          </a:p>
          <a:p>
            <a:pPr lvl="1"/>
            <a:r>
              <a:rPr lang="en-GB" sz="2600" dirty="0">
                <a:solidFill>
                  <a:srgbClr val="FFFFFF"/>
                </a:solidFill>
              </a:rPr>
              <a:t>“Has anything happened recently to upset him?” </a:t>
            </a:r>
          </a:p>
          <a:p>
            <a:pPr lvl="1"/>
            <a:r>
              <a:rPr lang="en-GB" sz="2600" dirty="0">
                <a:solidFill>
                  <a:srgbClr val="FFFFFF"/>
                </a:solidFill>
              </a:rPr>
              <a:t>“Has he been seen by a doctor?”</a:t>
            </a:r>
          </a:p>
          <a:p>
            <a:pPr marL="0" indent="0">
              <a:buNone/>
            </a:pPr>
            <a:endParaRPr lang="en-GB" sz="1200" dirty="0">
              <a:solidFill>
                <a:srgbClr val="FFFFFF"/>
              </a:solidFill>
            </a:endParaRPr>
          </a:p>
          <a:p>
            <a:pPr marL="0" indent="0">
              <a:buNone/>
            </a:pPr>
            <a:r>
              <a:rPr lang="en-GB" sz="2600" dirty="0">
                <a:solidFill>
                  <a:schemeClr val="accent2">
                    <a:lumMod val="40000"/>
                    <a:lumOff val="60000"/>
                  </a:schemeClr>
                </a:solidFill>
                <a:effectLst>
                  <a:outerShdw blurRad="38100" dist="38100" dir="2700000" algn="tl">
                    <a:srgbClr val="000000">
                      <a:alpha val="43137"/>
                    </a:srgbClr>
                  </a:outerShdw>
                </a:effectLst>
              </a:rPr>
              <a:t>Where might additional information come from?</a:t>
            </a:r>
          </a:p>
          <a:p>
            <a:pPr lvl="1"/>
            <a:r>
              <a:rPr lang="en-GB" sz="2600" dirty="0">
                <a:solidFill>
                  <a:srgbClr val="FFFFFF"/>
                </a:solidFill>
              </a:rPr>
              <a:t>Observe John’s behaviour and responses – looking for patterns</a:t>
            </a:r>
          </a:p>
          <a:p>
            <a:pPr lvl="1"/>
            <a:r>
              <a:rPr lang="en-GB" sz="2600" dirty="0">
                <a:solidFill>
                  <a:srgbClr val="FFFFFF"/>
                </a:solidFill>
              </a:rPr>
              <a:t>Observe interaction between John and his parents</a:t>
            </a:r>
          </a:p>
          <a:p>
            <a:pPr marL="457200" lvl="1" indent="0">
              <a:buNone/>
            </a:pPr>
            <a:endParaRPr lang="en-GB" sz="1700" dirty="0">
              <a:solidFill>
                <a:srgbClr val="FFFFFF"/>
              </a:solidFill>
            </a:endParaRPr>
          </a:p>
          <a:p>
            <a:pPr lvl="2"/>
            <a:endParaRPr lang="en-GB" sz="1700" dirty="0">
              <a:solidFill>
                <a:srgbClr val="FFFFFF"/>
              </a:solidFill>
            </a:endParaRPr>
          </a:p>
          <a:p>
            <a:pPr lvl="2"/>
            <a:endParaRPr lang="en-GB" sz="1700" dirty="0">
              <a:solidFill>
                <a:srgbClr val="FFFFFF"/>
              </a:solidFill>
            </a:endParaRPr>
          </a:p>
          <a:p>
            <a:pPr lvl="1"/>
            <a:endParaRPr lang="en-GB" sz="1700" dirty="0">
              <a:solidFill>
                <a:srgbClr val="FFFFFF"/>
              </a:solidFill>
            </a:endParaRPr>
          </a:p>
          <a:p>
            <a:endParaRPr lang="en-GB" sz="1700" dirty="0">
              <a:solidFill>
                <a:srgbClr val="FFFFFF"/>
              </a:solidFill>
            </a:endParaRPr>
          </a:p>
        </p:txBody>
      </p:sp>
      <p:sp>
        <p:nvSpPr>
          <p:cNvPr id="8" name="TextBox 7">
            <a:extLst>
              <a:ext uri="{FF2B5EF4-FFF2-40B4-BE49-F238E27FC236}">
                <a16:creationId xmlns:a16="http://schemas.microsoft.com/office/drawing/2014/main" id="{DC51E3A0-61DE-40D4-8A80-DDDE4C5ED5BD}"/>
              </a:ext>
            </a:extLst>
          </p:cNvPr>
          <p:cNvSpPr txBox="1"/>
          <p:nvPr/>
        </p:nvSpPr>
        <p:spPr>
          <a:xfrm>
            <a:off x="5959401" y="5383987"/>
            <a:ext cx="6116841" cy="1323439"/>
          </a:xfrm>
          <a:prstGeom prst="rect">
            <a:avLst/>
          </a:prstGeom>
          <a:noFill/>
        </p:spPr>
        <p:txBody>
          <a:bodyPr wrap="square" rtlCol="0">
            <a:spAutoFit/>
          </a:bodyPr>
          <a:lstStyle/>
          <a:p>
            <a:r>
              <a:rPr lang="en-GB" sz="2000" dirty="0">
                <a:solidFill>
                  <a:srgbClr val="FFFF00"/>
                </a:solidFill>
                <a:effectLst>
                  <a:outerShdw blurRad="38100" dist="38100" dir="2700000" algn="tl">
                    <a:srgbClr val="000000">
                      <a:alpha val="43137"/>
                    </a:srgbClr>
                  </a:outerShdw>
                </a:effectLst>
              </a:rPr>
              <a:t>Report your concerns and any information from the parents to your line manager particularly if it’s felt that there is a contradiction i.e. that what the parents say does not match with what you are seeing.</a:t>
            </a:r>
          </a:p>
        </p:txBody>
      </p:sp>
      <p:pic>
        <p:nvPicPr>
          <p:cNvPr id="6" name="Picture 5">
            <a:extLst>
              <a:ext uri="{FF2B5EF4-FFF2-40B4-BE49-F238E27FC236}">
                <a16:creationId xmlns:a16="http://schemas.microsoft.com/office/drawing/2014/main" id="{BFB6C33E-102D-4C43-98C8-A5E45F686F39}"/>
              </a:ext>
            </a:extLst>
          </p:cNvPr>
          <p:cNvPicPr>
            <a:picLocks noChangeAspect="1"/>
          </p:cNvPicPr>
          <p:nvPr/>
        </p:nvPicPr>
        <p:blipFill>
          <a:blip r:embed="rId8"/>
          <a:stretch>
            <a:fillRect/>
          </a:stretch>
        </p:blipFill>
        <p:spPr>
          <a:xfrm>
            <a:off x="0" y="0"/>
            <a:ext cx="1341236" cy="2145978"/>
          </a:xfrm>
          <a:prstGeom prst="rect">
            <a:avLst/>
          </a:prstGeom>
        </p:spPr>
      </p:pic>
      <p:sp>
        <p:nvSpPr>
          <p:cNvPr id="10" name="TextBox 9">
            <a:extLst>
              <a:ext uri="{FF2B5EF4-FFF2-40B4-BE49-F238E27FC236}">
                <a16:creationId xmlns:a16="http://schemas.microsoft.com/office/drawing/2014/main" id="{ABD22905-1F58-4CEE-801C-CC93CFCA7BAE}"/>
              </a:ext>
            </a:extLst>
          </p:cNvPr>
          <p:cNvSpPr txBox="1"/>
          <p:nvPr/>
        </p:nvSpPr>
        <p:spPr>
          <a:xfrm>
            <a:off x="1682608" y="156351"/>
            <a:ext cx="841255" cy="830997"/>
          </a:xfrm>
          <a:prstGeom prst="rect">
            <a:avLst/>
          </a:prstGeom>
          <a:solidFill>
            <a:schemeClr val="bg2"/>
          </a:solidFill>
        </p:spPr>
        <p:txBody>
          <a:bodyPr wrap="square" rtlCol="0">
            <a:spAutoFit/>
          </a:bodyPr>
          <a:lstStyle/>
          <a:p>
            <a:pPr algn="ctr"/>
            <a:r>
              <a:rPr lang="en-GB" sz="4800" b="1" dirty="0"/>
              <a:t>E</a:t>
            </a:r>
          </a:p>
        </p:txBody>
      </p:sp>
      <p:sp>
        <p:nvSpPr>
          <p:cNvPr id="3" name="Action Button: Go Back or Previous 2">
            <a:hlinkClick r:id="rId9" action="ppaction://hlinksldjump" highlightClick="1"/>
            <a:extLst>
              <a:ext uri="{FF2B5EF4-FFF2-40B4-BE49-F238E27FC236}">
                <a16:creationId xmlns:a16="http://schemas.microsoft.com/office/drawing/2014/main" id="{F7E911B9-F4D9-4A8E-BF77-819437821831}"/>
              </a:ext>
            </a:extLst>
          </p:cNvPr>
          <p:cNvSpPr/>
          <p:nvPr/>
        </p:nvSpPr>
        <p:spPr>
          <a:xfrm>
            <a:off x="3741941" y="275013"/>
            <a:ext cx="648000" cy="648000"/>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Go Home 4">
            <a:hlinkClick r:id="rId10" action="ppaction://hlinksldjump" highlightClick="1"/>
            <a:extLst>
              <a:ext uri="{FF2B5EF4-FFF2-40B4-BE49-F238E27FC236}">
                <a16:creationId xmlns:a16="http://schemas.microsoft.com/office/drawing/2014/main" id="{A39879B2-AE48-4BFD-803E-DD61385B02DA}"/>
              </a:ext>
            </a:extLst>
          </p:cNvPr>
          <p:cNvSpPr/>
          <p:nvPr/>
        </p:nvSpPr>
        <p:spPr>
          <a:xfrm>
            <a:off x="4425393" y="275013"/>
            <a:ext cx="648000" cy="6480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Action Button: Go Forward or Next 6">
            <a:hlinkClick r:id="" action="ppaction://hlinkshowjump?jump=nextslide" highlightClick="1"/>
            <a:extLst>
              <a:ext uri="{FF2B5EF4-FFF2-40B4-BE49-F238E27FC236}">
                <a16:creationId xmlns:a16="http://schemas.microsoft.com/office/drawing/2014/main" id="{C2D367D4-85DE-4D57-AD99-72474D082560}"/>
              </a:ext>
            </a:extLst>
          </p:cNvPr>
          <p:cNvSpPr/>
          <p:nvPr/>
        </p:nvSpPr>
        <p:spPr>
          <a:xfrm>
            <a:off x="5111166" y="285632"/>
            <a:ext cx="648000" cy="648000"/>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78098829"/>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096CD44-76AE-42F9-AAF9-20B78C5ED06F}"/>
              </a:ext>
            </a:extLst>
          </p:cNvPr>
          <p:cNvSpPr>
            <a:spLocks noGrp="1"/>
          </p:cNvSpPr>
          <p:nvPr>
            <p:ph type="title"/>
          </p:nvPr>
        </p:nvSpPr>
        <p:spPr>
          <a:xfrm>
            <a:off x="585393" y="204090"/>
            <a:ext cx="6095998" cy="1325563"/>
          </a:xfrm>
        </p:spPr>
        <p:txBody>
          <a:bodyPr anchor="b">
            <a:normAutofit/>
          </a:bodyPr>
          <a:lstStyle/>
          <a:p>
            <a:r>
              <a:rPr lang="en-GB" b="1" dirty="0">
                <a:solidFill>
                  <a:srgbClr val="D60093"/>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Dora 71 &amp; Keith 73</a:t>
            </a:r>
          </a:p>
        </p:txBody>
      </p:sp>
      <p:cxnSp>
        <p:nvCxnSpPr>
          <p:cNvPr id="77" name="Straight Connector 7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4F1C12-EE17-4DBF-B535-478400B10C7E}"/>
              </a:ext>
            </a:extLst>
          </p:cNvPr>
          <p:cNvSpPr>
            <a:spLocks noGrp="1"/>
          </p:cNvSpPr>
          <p:nvPr>
            <p:ph idx="1"/>
          </p:nvPr>
        </p:nvSpPr>
        <p:spPr>
          <a:xfrm>
            <a:off x="-40742" y="2294995"/>
            <a:ext cx="7600980" cy="4563005"/>
          </a:xfrm>
        </p:spPr>
        <p:txBody>
          <a:bodyPr>
            <a:normAutofit fontScale="92500" lnSpcReduction="20000"/>
          </a:bodyPr>
          <a:lstStyle/>
          <a:p>
            <a:r>
              <a:rPr lang="en-GB" sz="2600" dirty="0">
                <a:solidFill>
                  <a:schemeClr val="bg1"/>
                </a:solidFill>
              </a:rPr>
              <a:t>Dora and Keith have been together for 40 years. Dora has dementia and Keith, although he has severe arthritis, is her full time carer.</a:t>
            </a:r>
          </a:p>
          <a:p>
            <a:r>
              <a:rPr lang="en-GB" sz="2600" dirty="0">
                <a:solidFill>
                  <a:schemeClr val="bg1"/>
                </a:solidFill>
              </a:rPr>
              <a:t>A neighbour rings Adult Social Care and the Police as she has heard shouting and crying. Keith shouting that he will kill himself if she disobeys him. A couple of weeks ago the same neighbour heard shouting again and called to ask Keith if he needed any help but he declined.</a:t>
            </a:r>
          </a:p>
          <a:p>
            <a:r>
              <a:rPr lang="en-GB" sz="2600" dirty="0">
                <a:solidFill>
                  <a:schemeClr val="bg1"/>
                </a:solidFill>
              </a:rPr>
              <a:t>Dora and Keith appear to have no friends or family – they are very private.</a:t>
            </a:r>
          </a:p>
          <a:p>
            <a:r>
              <a:rPr lang="en-GB" sz="2600" dirty="0">
                <a:solidFill>
                  <a:schemeClr val="bg1"/>
                </a:solidFill>
              </a:rPr>
              <a:t>Adult Social Care had a referral from the GP 6 months ago for a Carer’s assessment but Keith refused a visit saying he would call if he needed anything.</a:t>
            </a:r>
          </a:p>
          <a:p>
            <a:r>
              <a:rPr lang="en-GB" sz="2600" dirty="0">
                <a:solidFill>
                  <a:schemeClr val="bg1"/>
                </a:solidFill>
              </a:rPr>
              <a:t>Keith has now agreed to a home visit from a social worker.</a:t>
            </a:r>
          </a:p>
          <a:p>
            <a:endParaRPr lang="en-GB" sz="1600" dirty="0">
              <a:solidFill>
                <a:schemeClr val="bg1"/>
              </a:solidFill>
            </a:endParaRPr>
          </a:p>
        </p:txBody>
      </p:sp>
      <p:pic>
        <p:nvPicPr>
          <p:cNvPr id="1026" name="Picture 2" descr="person in blue shirt and white and black pants">
            <a:extLst>
              <a:ext uri="{FF2B5EF4-FFF2-40B4-BE49-F238E27FC236}">
                <a16:creationId xmlns:a16="http://schemas.microsoft.com/office/drawing/2014/main" id="{779DF5BF-1542-453D-B9D4-5ED99631D7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04" r="-3" b="-3"/>
          <a:stretch/>
        </p:blipFill>
        <p:spPr bwMode="auto">
          <a:xfrm>
            <a:off x="7629727" y="1529653"/>
            <a:ext cx="4562263" cy="3547681"/>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F1B6B1-3283-48FA-818B-046AABDD9289}"/>
              </a:ext>
            </a:extLst>
          </p:cNvPr>
          <p:cNvSpPr txBox="1"/>
          <p:nvPr/>
        </p:nvSpPr>
        <p:spPr>
          <a:xfrm>
            <a:off x="10791271" y="349328"/>
            <a:ext cx="878413" cy="830997"/>
          </a:xfrm>
          <a:prstGeom prst="rect">
            <a:avLst/>
          </a:prstGeom>
          <a:solidFill>
            <a:srgbClr val="D60093"/>
          </a:solidFill>
        </p:spPr>
        <p:txBody>
          <a:bodyPr wrap="square" rtlCol="0">
            <a:spAutoFit/>
          </a:bodyPr>
          <a:lstStyle/>
          <a:p>
            <a:pPr algn="ctr"/>
            <a:r>
              <a:rPr lang="en-GB" sz="4800" dirty="0">
                <a:solidFill>
                  <a:schemeClr val="bg1"/>
                </a:solidFill>
              </a:rPr>
              <a:t>F</a:t>
            </a:r>
          </a:p>
        </p:txBody>
      </p:sp>
      <p:sp>
        <p:nvSpPr>
          <p:cNvPr id="4" name="Action Button: Go Forward or Next 3">
            <a:hlinkClick r:id="" action="ppaction://hlinkshowjump?jump=nextslide" highlightClick="1"/>
            <a:extLst>
              <a:ext uri="{FF2B5EF4-FFF2-40B4-BE49-F238E27FC236}">
                <a16:creationId xmlns:a16="http://schemas.microsoft.com/office/drawing/2014/main" id="{E03CB387-9F2D-4DC9-BF22-159D6588CDDE}"/>
              </a:ext>
            </a:extLst>
          </p:cNvPr>
          <p:cNvSpPr/>
          <p:nvPr/>
        </p:nvSpPr>
        <p:spPr>
          <a:xfrm>
            <a:off x="10582477" y="5643667"/>
            <a:ext cx="648000" cy="648000"/>
          </a:xfrm>
          <a:prstGeom prst="actionButtonForwardNex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EB1ABF13-AFD5-45F6-BDA0-5E9FBBA4547E}"/>
              </a:ext>
            </a:extLst>
          </p:cNvPr>
          <p:cNvSpPr/>
          <p:nvPr/>
        </p:nvSpPr>
        <p:spPr>
          <a:xfrm>
            <a:off x="9037661" y="5643667"/>
            <a:ext cx="648000" cy="648000"/>
          </a:xfrm>
          <a:prstGeom prst="actionButtonBackPrevious">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Home 6">
            <a:hlinkClick r:id="rId3" action="ppaction://hlinksldjump" highlightClick="1"/>
            <a:extLst>
              <a:ext uri="{FF2B5EF4-FFF2-40B4-BE49-F238E27FC236}">
                <a16:creationId xmlns:a16="http://schemas.microsoft.com/office/drawing/2014/main" id="{FCDACA38-A7D5-420D-B503-1F5D3D733AC0}"/>
              </a:ext>
            </a:extLst>
          </p:cNvPr>
          <p:cNvSpPr/>
          <p:nvPr/>
        </p:nvSpPr>
        <p:spPr>
          <a:xfrm>
            <a:off x="9810069" y="5643667"/>
            <a:ext cx="648000" cy="648000"/>
          </a:xfrm>
          <a:prstGeom prst="actionButtonHom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18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b="1"/>
              <a:t>What is worrying you?</a:t>
            </a:r>
          </a:p>
          <a:p>
            <a:pPr marL="342900" indent="-228600">
              <a:lnSpc>
                <a:spcPct val="90000"/>
              </a:lnSpc>
              <a:spcAft>
                <a:spcPts val="600"/>
              </a:spcAft>
              <a:buFont typeface="Arial" panose="020B0604020202020204" pitchFamily="34" charset="0"/>
              <a:buChar char="•"/>
            </a:pPr>
            <a:r>
              <a:rPr lang="en-US" sz="2000" b="1"/>
              <a:t>Who would you talk to? </a:t>
            </a:r>
          </a:p>
          <a:p>
            <a:pPr marL="342900" indent="-228600">
              <a:lnSpc>
                <a:spcPct val="90000"/>
              </a:lnSpc>
              <a:spcAft>
                <a:spcPts val="600"/>
              </a:spcAft>
              <a:buFont typeface="Arial" panose="020B0604020202020204" pitchFamily="34" charset="0"/>
              <a:buChar char="•"/>
            </a:pPr>
            <a:r>
              <a:rPr lang="en-US" sz="2000" b="1"/>
              <a:t>What questions might you ask?</a:t>
            </a:r>
          </a:p>
          <a:p>
            <a:pPr marL="342900" indent="-228600">
              <a:lnSpc>
                <a:spcPct val="90000"/>
              </a:lnSpc>
              <a:spcAft>
                <a:spcPts val="600"/>
              </a:spcAft>
              <a:buFont typeface="Arial" panose="020B0604020202020204" pitchFamily="34" charset="0"/>
              <a:buChar char="•"/>
            </a:pPr>
            <a:r>
              <a:rPr lang="en-US" sz="2000" b="1"/>
              <a:t>Where might additional information come from?</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13" name="TextBox 12">
            <a:extLst>
              <a:ext uri="{FF2B5EF4-FFF2-40B4-BE49-F238E27FC236}">
                <a16:creationId xmlns:a16="http://schemas.microsoft.com/office/drawing/2014/main" id="{5FA7D269-3CC0-41AE-AD77-730F2D171913}"/>
              </a:ext>
            </a:extLst>
          </p:cNvPr>
          <p:cNvSpPr txBox="1"/>
          <p:nvPr/>
        </p:nvSpPr>
        <p:spPr>
          <a:xfrm>
            <a:off x="4100358" y="1083484"/>
            <a:ext cx="878413" cy="830997"/>
          </a:xfrm>
          <a:prstGeom prst="rect">
            <a:avLst/>
          </a:prstGeom>
          <a:solidFill>
            <a:srgbClr val="D60093"/>
          </a:solidFill>
        </p:spPr>
        <p:txBody>
          <a:bodyPr wrap="square" rtlCol="0">
            <a:spAutoFit/>
          </a:bodyPr>
          <a:lstStyle/>
          <a:p>
            <a:pPr algn="ctr"/>
            <a:r>
              <a:rPr lang="en-GB" sz="4800" dirty="0">
                <a:solidFill>
                  <a:schemeClr val="bg1"/>
                </a:solidFill>
              </a:rPr>
              <a:t>F</a:t>
            </a:r>
          </a:p>
        </p:txBody>
      </p:sp>
      <p:sp>
        <p:nvSpPr>
          <p:cNvPr id="3" name="Action Button: Go Back or Previous 2">
            <a:hlinkClick r:id="" action="ppaction://hlinkshowjump?jump=previousslide" highlightClick="1"/>
            <a:extLst>
              <a:ext uri="{FF2B5EF4-FFF2-40B4-BE49-F238E27FC236}">
                <a16:creationId xmlns:a16="http://schemas.microsoft.com/office/drawing/2014/main" id="{8445AD52-3D87-4A18-817A-EE8FC5B20A52}"/>
              </a:ext>
            </a:extLst>
          </p:cNvPr>
          <p:cNvSpPr/>
          <p:nvPr/>
        </p:nvSpPr>
        <p:spPr>
          <a:xfrm>
            <a:off x="788802" y="5611728"/>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Home 4">
            <a:hlinkClick r:id="rId5" action="ppaction://hlinksldjump" highlightClick="1"/>
            <a:extLst>
              <a:ext uri="{FF2B5EF4-FFF2-40B4-BE49-F238E27FC236}">
                <a16:creationId xmlns:a16="http://schemas.microsoft.com/office/drawing/2014/main" id="{675BD6E7-132F-4C50-BACF-E788768F060B}"/>
              </a:ext>
            </a:extLst>
          </p:cNvPr>
          <p:cNvSpPr/>
          <p:nvPr/>
        </p:nvSpPr>
        <p:spPr>
          <a:xfrm>
            <a:off x="1436802" y="5611728"/>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79B32A5F-99DC-4AD5-B412-3995E1D85275}"/>
              </a:ext>
            </a:extLst>
          </p:cNvPr>
          <p:cNvSpPr/>
          <p:nvPr/>
        </p:nvSpPr>
        <p:spPr>
          <a:xfrm>
            <a:off x="2099994" y="5611728"/>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069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6EC37-0222-4CCE-A4D1-C88DAE1D4FD6}"/>
              </a:ext>
            </a:extLst>
          </p:cNvPr>
          <p:cNvSpPr>
            <a:spLocks noGrp="1"/>
          </p:cNvSpPr>
          <p:nvPr>
            <p:ph type="title"/>
          </p:nvPr>
        </p:nvSpPr>
        <p:spPr>
          <a:xfrm>
            <a:off x="381000" y="552025"/>
            <a:ext cx="4502669" cy="1883097"/>
          </a:xfrm>
        </p:spPr>
        <p:txBody>
          <a:bodyPr anchor="b">
            <a:normAutofit/>
          </a:bodyPr>
          <a:lstStyle/>
          <a:p>
            <a:r>
              <a:rPr lang="en-GB" sz="3400" dirty="0"/>
              <a:t>In order to Safeguard we need to be Professionally Curious….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193778-EB96-4C1D-885C-FC3B6C09C522}"/>
              </a:ext>
            </a:extLst>
          </p:cNvPr>
          <p:cNvSpPr>
            <a:spLocks noGrp="1"/>
          </p:cNvSpPr>
          <p:nvPr>
            <p:ph idx="1"/>
          </p:nvPr>
        </p:nvSpPr>
        <p:spPr>
          <a:xfrm>
            <a:off x="251012" y="2779775"/>
            <a:ext cx="4858870" cy="3816457"/>
          </a:xfrm>
        </p:spPr>
        <p:txBody>
          <a:bodyPr>
            <a:normAutofit fontScale="92500" lnSpcReduction="10000"/>
          </a:bodyPr>
          <a:lstStyle/>
          <a:p>
            <a:r>
              <a:rPr lang="en-GB" sz="2600" b="1" dirty="0"/>
              <a:t>Thinking the Unthinkable:</a:t>
            </a:r>
            <a:br>
              <a:rPr lang="en-GB" sz="2600" dirty="0"/>
            </a:br>
            <a:r>
              <a:rPr lang="en-GB" sz="2600" dirty="0"/>
              <a:t>Safeguarding is everyone’s responsibility and where practitioners are concerned each and every agency has a role to play in safeguarding children and adults.</a:t>
            </a:r>
          </a:p>
          <a:p>
            <a:r>
              <a:rPr lang="en-GB" sz="2600" dirty="0"/>
              <a:t>Nurturing professional curiosity and challenge are fundamental aspects of </a:t>
            </a:r>
            <a:r>
              <a:rPr lang="en-GB" sz="2600" b="1" dirty="0"/>
              <a:t>working together </a:t>
            </a:r>
            <a:r>
              <a:rPr lang="en-GB" sz="2600" dirty="0"/>
              <a:t>to keep children, young people and adults safe.</a:t>
            </a:r>
          </a:p>
          <a:p>
            <a:endParaRPr lang="en-GB" sz="1900" dirty="0"/>
          </a:p>
          <a:p>
            <a:endParaRPr lang="en-GB" sz="1900" dirty="0"/>
          </a:p>
        </p:txBody>
      </p:sp>
      <p:pic>
        <p:nvPicPr>
          <p:cNvPr id="6" name="Picture 5">
            <a:extLst>
              <a:ext uri="{FF2B5EF4-FFF2-40B4-BE49-F238E27FC236}">
                <a16:creationId xmlns:a16="http://schemas.microsoft.com/office/drawing/2014/main" id="{CB5D3AE1-3CE9-49D5-ADF6-CD7DEAC772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32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Action Button: Go Forward or Next 3">
            <a:hlinkClick r:id="" action="ppaction://hlinkshowjump?jump=nextslide" highlightClick="1"/>
            <a:extLst>
              <a:ext uri="{FF2B5EF4-FFF2-40B4-BE49-F238E27FC236}">
                <a16:creationId xmlns:a16="http://schemas.microsoft.com/office/drawing/2014/main" id="{CD9D5FAB-7ACC-4560-832D-F00713A2BD5A}"/>
              </a:ext>
            </a:extLst>
          </p:cNvPr>
          <p:cNvSpPr>
            <a:spLocks/>
          </p:cNvSpPr>
          <p:nvPr/>
        </p:nvSpPr>
        <p:spPr>
          <a:xfrm>
            <a:off x="4592193" y="6132038"/>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ction Button: Go Back or Previous 4">
            <a:hlinkClick r:id="" action="ppaction://hlinkshowjump?jump=previousslide" highlightClick="1"/>
            <a:extLst>
              <a:ext uri="{FF2B5EF4-FFF2-40B4-BE49-F238E27FC236}">
                <a16:creationId xmlns:a16="http://schemas.microsoft.com/office/drawing/2014/main" id="{6B236592-62C4-4A49-9318-64458F2137FC}"/>
              </a:ext>
            </a:extLst>
          </p:cNvPr>
          <p:cNvSpPr/>
          <p:nvPr/>
        </p:nvSpPr>
        <p:spPr>
          <a:xfrm>
            <a:off x="2957661" y="6113709"/>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38AC020-DB26-4983-8D50-3EE32DB6CC44}"/>
              </a:ext>
            </a:extLst>
          </p:cNvPr>
          <p:cNvSpPr/>
          <p:nvPr/>
        </p:nvSpPr>
        <p:spPr>
          <a:xfrm>
            <a:off x="251012" y="112010"/>
            <a:ext cx="5378823" cy="648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Why is it important?</a:t>
            </a:r>
          </a:p>
        </p:txBody>
      </p:sp>
      <p:sp>
        <p:nvSpPr>
          <p:cNvPr id="9" name="Action Button: Go Home 8">
            <a:hlinkClick r:id="rId5" action="ppaction://hlinksldjump" highlightClick="1"/>
            <a:extLst>
              <a:ext uri="{FF2B5EF4-FFF2-40B4-BE49-F238E27FC236}">
                <a16:creationId xmlns:a16="http://schemas.microsoft.com/office/drawing/2014/main" id="{EE9DC9AB-43E9-4D06-9298-924D9A8BF9D2}"/>
              </a:ext>
            </a:extLst>
          </p:cNvPr>
          <p:cNvSpPr/>
          <p:nvPr/>
        </p:nvSpPr>
        <p:spPr>
          <a:xfrm>
            <a:off x="3774927" y="6132038"/>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9722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434CD2-5DEE-4F20-834B-6EE55CD99B39}"/>
              </a:ext>
            </a:extLst>
          </p:cNvPr>
          <p:cNvSpPr>
            <a:spLocks noGrp="1"/>
          </p:cNvSpPr>
          <p:nvPr>
            <p:ph type="title"/>
          </p:nvPr>
        </p:nvSpPr>
        <p:spPr>
          <a:xfrm>
            <a:off x="405246" y="58662"/>
            <a:ext cx="10515600" cy="1049285"/>
          </a:xfrm>
        </p:spPr>
        <p:txBody>
          <a:bodyPr>
            <a:normAutofit/>
          </a:bodyPr>
          <a:lstStyle/>
          <a:p>
            <a:pPr marL="285750" indent="-285750"/>
            <a:r>
              <a:rPr lang="en-GB" b="1" dirty="0">
                <a:solidFill>
                  <a:srgbClr val="D60093"/>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Dora 71 &amp; Keith 73</a:t>
            </a:r>
            <a:endParaRPr lang="en-GB" dirty="0">
              <a:solidFill>
                <a:srgbClr val="D60093"/>
              </a:solidFill>
            </a:endParaRPr>
          </a:p>
        </p:txBody>
      </p:sp>
      <p:sp>
        <p:nvSpPr>
          <p:cNvPr id="5" name="Content Placeholder 4">
            <a:extLst>
              <a:ext uri="{FF2B5EF4-FFF2-40B4-BE49-F238E27FC236}">
                <a16:creationId xmlns:a16="http://schemas.microsoft.com/office/drawing/2014/main" id="{E6A5BCE9-C04D-46F2-9DD3-3C5583E11504}"/>
              </a:ext>
            </a:extLst>
          </p:cNvPr>
          <p:cNvSpPr>
            <a:spLocks noGrp="1"/>
          </p:cNvSpPr>
          <p:nvPr>
            <p:ph sz="half" idx="1"/>
          </p:nvPr>
        </p:nvSpPr>
        <p:spPr>
          <a:xfrm>
            <a:off x="399848" y="1002315"/>
            <a:ext cx="5396356" cy="4953300"/>
          </a:xfrm>
          <a:solidFill>
            <a:srgbClr val="D60093"/>
          </a:solidFill>
        </p:spPr>
        <p:txBody>
          <a:bodyPr>
            <a:normAutofit fontScale="92500" lnSpcReduction="20000"/>
          </a:bodyPr>
          <a:lstStyle/>
          <a:p>
            <a:pPr marL="0" indent="0">
              <a:buNone/>
            </a:pPr>
            <a:endParaRPr lang="en-GB" sz="2200" b="1" dirty="0">
              <a:solidFill>
                <a:schemeClr val="bg1"/>
              </a:solidFill>
            </a:endParaRPr>
          </a:p>
          <a:p>
            <a:pPr marL="0" indent="0">
              <a:buNone/>
            </a:pPr>
            <a:r>
              <a:rPr lang="en-GB" sz="2200" b="1" dirty="0">
                <a:solidFill>
                  <a:schemeClr val="bg1"/>
                </a:solidFill>
              </a:rPr>
              <a:t>What are you worried about?</a:t>
            </a:r>
          </a:p>
          <a:p>
            <a:r>
              <a:rPr lang="en-GB" sz="2200" dirty="0">
                <a:solidFill>
                  <a:schemeClr val="bg1"/>
                </a:solidFill>
              </a:rPr>
              <a:t>Health issues (dementia/arthritis)</a:t>
            </a:r>
          </a:p>
          <a:p>
            <a:r>
              <a:rPr lang="en-GB" sz="2200" dirty="0">
                <a:solidFill>
                  <a:schemeClr val="bg1"/>
                </a:solidFill>
              </a:rPr>
              <a:t>Shouting </a:t>
            </a:r>
          </a:p>
          <a:p>
            <a:r>
              <a:rPr lang="en-GB" sz="2200" dirty="0">
                <a:solidFill>
                  <a:schemeClr val="bg1"/>
                </a:solidFill>
              </a:rPr>
              <a:t>Escalating aggression </a:t>
            </a:r>
          </a:p>
          <a:p>
            <a:r>
              <a:rPr lang="en-GB" sz="2200" dirty="0">
                <a:solidFill>
                  <a:schemeClr val="bg1"/>
                </a:solidFill>
              </a:rPr>
              <a:t>Isolation </a:t>
            </a:r>
          </a:p>
          <a:p>
            <a:r>
              <a:rPr lang="en-GB" sz="2200" dirty="0">
                <a:solidFill>
                  <a:schemeClr val="bg1"/>
                </a:solidFill>
              </a:rPr>
              <a:t>Refusal of help/services</a:t>
            </a:r>
          </a:p>
          <a:p>
            <a:r>
              <a:rPr lang="en-GB" sz="2200" dirty="0">
                <a:solidFill>
                  <a:schemeClr val="bg1"/>
                </a:solidFill>
              </a:rPr>
              <a:t>Carer stress</a:t>
            </a:r>
          </a:p>
          <a:p>
            <a:r>
              <a:rPr lang="en-GB" sz="2200" dirty="0">
                <a:solidFill>
                  <a:schemeClr val="bg1"/>
                </a:solidFill>
              </a:rPr>
              <a:t>What happens if one of them takes ill?</a:t>
            </a:r>
          </a:p>
          <a:p>
            <a:r>
              <a:rPr lang="en-GB" sz="2200" dirty="0">
                <a:solidFill>
                  <a:schemeClr val="bg1"/>
                </a:solidFill>
              </a:rPr>
              <a:t>Domestic Abuse/Coercive Control?</a:t>
            </a:r>
          </a:p>
          <a:p>
            <a:pPr marL="0" indent="0">
              <a:buNone/>
            </a:pPr>
            <a:r>
              <a:rPr lang="en-GB" sz="2200" b="1" dirty="0">
                <a:solidFill>
                  <a:schemeClr val="bg1"/>
                </a:solidFill>
              </a:rPr>
              <a:t>Who would you talk to?</a:t>
            </a:r>
          </a:p>
          <a:p>
            <a:r>
              <a:rPr lang="en-GB" sz="2200" dirty="0">
                <a:solidFill>
                  <a:schemeClr val="bg1"/>
                </a:solidFill>
              </a:rPr>
              <a:t>Keith (on his own); Dora (on her own); Neighbour; GP; &amp; Any professional involved with them such as dementia service</a:t>
            </a:r>
          </a:p>
          <a:p>
            <a:endParaRPr lang="en-GB" sz="1200" dirty="0"/>
          </a:p>
        </p:txBody>
      </p:sp>
      <p:sp>
        <p:nvSpPr>
          <p:cNvPr id="6" name="Content Placeholder 5">
            <a:extLst>
              <a:ext uri="{FF2B5EF4-FFF2-40B4-BE49-F238E27FC236}">
                <a16:creationId xmlns:a16="http://schemas.microsoft.com/office/drawing/2014/main" id="{5CFBE9D5-DC3B-434E-BF76-6BF3EEA705B7}"/>
              </a:ext>
            </a:extLst>
          </p:cNvPr>
          <p:cNvSpPr>
            <a:spLocks noGrp="1"/>
          </p:cNvSpPr>
          <p:nvPr>
            <p:ph sz="half" idx="2"/>
          </p:nvPr>
        </p:nvSpPr>
        <p:spPr>
          <a:xfrm>
            <a:off x="6096000" y="721443"/>
            <a:ext cx="5898776" cy="5988423"/>
          </a:xfrm>
        </p:spPr>
        <p:txBody>
          <a:bodyPr>
            <a:normAutofit fontScale="92500" lnSpcReduction="20000"/>
          </a:bodyPr>
          <a:lstStyle/>
          <a:p>
            <a:pPr marL="0" indent="0">
              <a:buNone/>
            </a:pPr>
            <a:r>
              <a:rPr lang="en-GB" sz="2200" b="1" dirty="0">
                <a:solidFill>
                  <a:schemeClr val="accent6">
                    <a:lumMod val="20000"/>
                    <a:lumOff val="80000"/>
                  </a:schemeClr>
                </a:solidFill>
                <a:effectLst>
                  <a:outerShdw blurRad="38100" dist="38100" dir="2700000" algn="tl">
                    <a:srgbClr val="000000">
                      <a:alpha val="43137"/>
                    </a:srgbClr>
                  </a:outerShdw>
                </a:effectLst>
              </a:rPr>
              <a:t>What questions could you ask?</a:t>
            </a:r>
          </a:p>
          <a:p>
            <a:r>
              <a:rPr lang="en-GB" sz="2200" dirty="0">
                <a:solidFill>
                  <a:schemeClr val="accent6">
                    <a:lumMod val="20000"/>
                    <a:lumOff val="80000"/>
                  </a:schemeClr>
                </a:solidFill>
                <a:effectLst>
                  <a:outerShdw blurRad="38100" dist="38100" dir="2700000" algn="tl">
                    <a:srgbClr val="000000">
                      <a:alpha val="43137"/>
                    </a:srgbClr>
                  </a:outerShdw>
                </a:effectLst>
              </a:rPr>
              <a:t>“Given that you have your own health problems and you are looking after Dora what is life like on a daily basis?”</a:t>
            </a:r>
          </a:p>
          <a:p>
            <a:r>
              <a:rPr lang="en-GB" sz="2200" dirty="0">
                <a:solidFill>
                  <a:schemeClr val="accent6">
                    <a:lumMod val="20000"/>
                    <a:lumOff val="80000"/>
                  </a:schemeClr>
                </a:solidFill>
                <a:effectLst>
                  <a:outerShdw blurRad="38100" dist="38100" dir="2700000" algn="tl">
                    <a:srgbClr val="000000">
                      <a:alpha val="43137"/>
                    </a:srgbClr>
                  </a:outerShdw>
                </a:effectLst>
              </a:rPr>
              <a:t>“You have been heard shouting at Dora can you tell me a little bit more about this?”</a:t>
            </a:r>
          </a:p>
          <a:p>
            <a:r>
              <a:rPr lang="en-GB" sz="2200" dirty="0">
                <a:solidFill>
                  <a:schemeClr val="accent6">
                    <a:lumMod val="20000"/>
                    <a:lumOff val="80000"/>
                  </a:schemeClr>
                </a:solidFill>
                <a:effectLst>
                  <a:outerShdw blurRad="38100" dist="38100" dir="2700000" algn="tl">
                    <a:srgbClr val="000000">
                      <a:alpha val="43137"/>
                    </a:srgbClr>
                  </a:outerShdw>
                </a:effectLst>
              </a:rPr>
              <a:t>“Are you able to take any time for yourself?”</a:t>
            </a:r>
          </a:p>
          <a:p>
            <a:r>
              <a:rPr lang="en-GB" sz="2200" dirty="0">
                <a:solidFill>
                  <a:schemeClr val="accent6">
                    <a:lumMod val="20000"/>
                    <a:lumOff val="80000"/>
                  </a:schemeClr>
                </a:solidFill>
                <a:effectLst>
                  <a:outerShdw blurRad="38100" dist="38100" dir="2700000" algn="tl">
                    <a:srgbClr val="000000">
                      <a:alpha val="43137"/>
                    </a:srgbClr>
                  </a:outerShdw>
                </a:effectLst>
              </a:rPr>
              <a:t>“What help would you accept?”</a:t>
            </a:r>
          </a:p>
          <a:p>
            <a:r>
              <a:rPr lang="en-GB" sz="2200" dirty="0">
                <a:solidFill>
                  <a:schemeClr val="accent6">
                    <a:lumMod val="20000"/>
                    <a:lumOff val="80000"/>
                  </a:schemeClr>
                </a:solidFill>
                <a:effectLst>
                  <a:outerShdw blurRad="38100" dist="38100" dir="2700000" algn="tl">
                    <a:srgbClr val="000000">
                      <a:alpha val="43137"/>
                    </a:srgbClr>
                  </a:outerShdw>
                </a:effectLst>
              </a:rPr>
              <a:t>“Do you have a plan if you were to be taken ill?”</a:t>
            </a:r>
          </a:p>
          <a:p>
            <a:r>
              <a:rPr lang="en-GB" sz="2200" dirty="0">
                <a:solidFill>
                  <a:schemeClr val="accent6">
                    <a:lumMod val="20000"/>
                    <a:lumOff val="80000"/>
                  </a:schemeClr>
                </a:solidFill>
                <a:effectLst>
                  <a:outerShdw blurRad="38100" dist="38100" dir="2700000" algn="tl">
                    <a:srgbClr val="000000">
                      <a:alpha val="43137"/>
                    </a:srgbClr>
                  </a:outerShdw>
                </a:effectLst>
              </a:rPr>
              <a:t>“When was the last time you (Dora &amp; Keith) saw a GP?”</a:t>
            </a:r>
          </a:p>
          <a:p>
            <a:r>
              <a:rPr lang="en-GB" sz="2200" dirty="0">
                <a:solidFill>
                  <a:schemeClr val="accent6">
                    <a:lumMod val="20000"/>
                    <a:lumOff val="80000"/>
                  </a:schemeClr>
                </a:solidFill>
                <a:effectLst>
                  <a:outerShdw blurRad="38100" dist="38100" dir="2700000" algn="tl">
                    <a:srgbClr val="000000">
                      <a:alpha val="43137"/>
                    </a:srgbClr>
                  </a:outerShdw>
                </a:effectLst>
              </a:rPr>
              <a:t>“Is Dora’s dementia getting worse in your opinion?”</a:t>
            </a:r>
          </a:p>
          <a:p>
            <a:pPr marL="0" indent="0">
              <a:buNone/>
            </a:pPr>
            <a:r>
              <a:rPr lang="en-GB" sz="2200" b="1" dirty="0">
                <a:solidFill>
                  <a:schemeClr val="accent6">
                    <a:lumMod val="20000"/>
                    <a:lumOff val="80000"/>
                  </a:schemeClr>
                </a:solidFill>
                <a:effectLst>
                  <a:outerShdw blurRad="38100" dist="38100" dir="2700000" algn="tl">
                    <a:srgbClr val="000000">
                      <a:alpha val="43137"/>
                    </a:srgbClr>
                  </a:outerShdw>
                </a:effectLst>
              </a:rPr>
              <a:t>To Dora if appropriate/possible</a:t>
            </a:r>
          </a:p>
          <a:p>
            <a:r>
              <a:rPr lang="en-GB" sz="2200" dirty="0">
                <a:solidFill>
                  <a:schemeClr val="accent6">
                    <a:lumMod val="20000"/>
                    <a:lumOff val="80000"/>
                  </a:schemeClr>
                </a:solidFill>
                <a:effectLst>
                  <a:outerShdw blurRad="38100" dist="38100" dir="2700000" algn="tl">
                    <a:srgbClr val="000000">
                      <a:alpha val="43137"/>
                    </a:srgbClr>
                  </a:outerShdw>
                </a:effectLst>
              </a:rPr>
              <a:t>“How are you feeling? Are you happy or sad? Are you frightened? Do you feel worried?”</a:t>
            </a:r>
          </a:p>
          <a:p>
            <a:r>
              <a:rPr lang="en-GB" sz="2200" dirty="0">
                <a:solidFill>
                  <a:schemeClr val="accent6">
                    <a:lumMod val="20000"/>
                    <a:lumOff val="80000"/>
                  </a:schemeClr>
                </a:solidFill>
                <a:effectLst>
                  <a:outerShdw blurRad="38100" dist="38100" dir="2700000" algn="tl">
                    <a:srgbClr val="000000">
                      <a:alpha val="43137"/>
                    </a:srgbClr>
                  </a:outerShdw>
                </a:effectLst>
              </a:rPr>
              <a:t>“What have you done today?”</a:t>
            </a:r>
          </a:p>
          <a:p>
            <a:r>
              <a:rPr lang="en-GB" sz="2200" dirty="0">
                <a:solidFill>
                  <a:schemeClr val="accent6">
                    <a:lumMod val="20000"/>
                    <a:lumOff val="80000"/>
                  </a:schemeClr>
                </a:solidFill>
                <a:effectLst>
                  <a:outerShdw blurRad="38100" dist="38100" dir="2700000" algn="tl">
                    <a:srgbClr val="000000">
                      <a:alpha val="43137"/>
                    </a:srgbClr>
                  </a:outerShdw>
                </a:effectLst>
              </a:rPr>
              <a:t>“What things do you and Keith do together?”</a:t>
            </a:r>
          </a:p>
          <a:p>
            <a:r>
              <a:rPr lang="en-GB" sz="2200" dirty="0">
                <a:solidFill>
                  <a:schemeClr val="accent6">
                    <a:lumMod val="20000"/>
                    <a:lumOff val="80000"/>
                  </a:schemeClr>
                </a:solidFill>
                <a:effectLst>
                  <a:outerShdw blurRad="38100" dist="38100" dir="2700000" algn="tl">
                    <a:srgbClr val="000000">
                      <a:alpha val="43137"/>
                    </a:srgbClr>
                  </a:outerShdw>
                </a:effectLst>
              </a:rPr>
              <a:t>“Do you feel safe?”</a:t>
            </a:r>
          </a:p>
          <a:p>
            <a:pPr marL="457200" lvl="1" indent="0">
              <a:buNone/>
            </a:pPr>
            <a:endParaRPr lang="en-GB" sz="1400" dirty="0">
              <a:solidFill>
                <a:schemeClr val="accent6">
                  <a:lumMod val="20000"/>
                  <a:lumOff val="80000"/>
                </a:schemeClr>
              </a:solidFill>
              <a:effectLst>
                <a:outerShdw blurRad="38100" dist="38100" dir="2700000" algn="tl">
                  <a:srgbClr val="000000">
                    <a:alpha val="43137"/>
                  </a:srgbClr>
                </a:outerShdw>
              </a:effectLst>
            </a:endParaRPr>
          </a:p>
          <a:p>
            <a:pPr lvl="1"/>
            <a:endParaRPr lang="en-GB" sz="1400" dirty="0"/>
          </a:p>
          <a:p>
            <a:pPr lvl="1"/>
            <a:endParaRPr lang="en-GB" sz="1400" dirty="0"/>
          </a:p>
          <a:p>
            <a:pPr lvl="1"/>
            <a:endParaRPr lang="en-GB" sz="1400" dirty="0"/>
          </a:p>
          <a:p>
            <a:pPr lvl="1"/>
            <a:endParaRPr lang="en-GB" sz="1400" dirty="0"/>
          </a:p>
        </p:txBody>
      </p:sp>
      <p:sp>
        <p:nvSpPr>
          <p:cNvPr id="3" name="TextBox 2">
            <a:extLst>
              <a:ext uri="{FF2B5EF4-FFF2-40B4-BE49-F238E27FC236}">
                <a16:creationId xmlns:a16="http://schemas.microsoft.com/office/drawing/2014/main" id="{830E4496-F957-488E-8AB2-E0ED5AB766EE}"/>
              </a:ext>
            </a:extLst>
          </p:cNvPr>
          <p:cNvSpPr txBox="1"/>
          <p:nvPr/>
        </p:nvSpPr>
        <p:spPr>
          <a:xfrm>
            <a:off x="405246" y="5978797"/>
            <a:ext cx="11353800" cy="707886"/>
          </a:xfrm>
          <a:prstGeom prst="rect">
            <a:avLst/>
          </a:prstGeom>
          <a:noFill/>
        </p:spPr>
        <p:txBody>
          <a:bodyPr wrap="square" rtlCol="0">
            <a:spAutoFit/>
          </a:bodyPr>
          <a:lstStyle/>
          <a:p>
            <a:r>
              <a:rPr lang="en-GB" sz="2000" b="1" dirty="0">
                <a:solidFill>
                  <a:schemeClr val="accent2">
                    <a:lumMod val="20000"/>
                    <a:lumOff val="80000"/>
                  </a:schemeClr>
                </a:solidFill>
                <a:effectLst>
                  <a:outerShdw blurRad="38100" dist="38100" dir="2700000" algn="tl">
                    <a:srgbClr val="000000">
                      <a:alpha val="43137"/>
                    </a:srgbClr>
                  </a:outerShdw>
                </a:effectLst>
              </a:rPr>
              <a:t>Additional information:</a:t>
            </a:r>
          </a:p>
          <a:p>
            <a:r>
              <a:rPr lang="en-GB" sz="2000" b="1" dirty="0">
                <a:solidFill>
                  <a:schemeClr val="accent2">
                    <a:lumMod val="20000"/>
                    <a:lumOff val="80000"/>
                  </a:schemeClr>
                </a:solidFill>
                <a:effectLst>
                  <a:outerShdw blurRad="38100" dist="38100" dir="2700000" algn="tl">
                    <a:srgbClr val="000000">
                      <a:alpha val="43137"/>
                    </a:srgbClr>
                  </a:outerShdw>
                </a:effectLst>
              </a:rPr>
              <a:t>Observation of the couple together and separately; Physical condition of both of them – and the home</a:t>
            </a:r>
          </a:p>
        </p:txBody>
      </p:sp>
      <p:sp>
        <p:nvSpPr>
          <p:cNvPr id="9" name="TextBox 8">
            <a:extLst>
              <a:ext uri="{FF2B5EF4-FFF2-40B4-BE49-F238E27FC236}">
                <a16:creationId xmlns:a16="http://schemas.microsoft.com/office/drawing/2014/main" id="{DE28357E-74CF-44F9-A18C-3BB6FA6672D5}"/>
              </a:ext>
            </a:extLst>
          </p:cNvPr>
          <p:cNvSpPr txBox="1"/>
          <p:nvPr/>
        </p:nvSpPr>
        <p:spPr>
          <a:xfrm>
            <a:off x="11110964" y="171317"/>
            <a:ext cx="878413" cy="830997"/>
          </a:xfrm>
          <a:prstGeom prst="rect">
            <a:avLst/>
          </a:prstGeom>
          <a:solidFill>
            <a:srgbClr val="D60093"/>
          </a:solidFill>
        </p:spPr>
        <p:txBody>
          <a:bodyPr wrap="square" rtlCol="0">
            <a:spAutoFit/>
          </a:bodyPr>
          <a:lstStyle/>
          <a:p>
            <a:pPr algn="ctr"/>
            <a:r>
              <a:rPr lang="en-GB" sz="4800" dirty="0">
                <a:solidFill>
                  <a:schemeClr val="bg1"/>
                </a:solidFill>
              </a:rPr>
              <a:t>F</a:t>
            </a:r>
          </a:p>
        </p:txBody>
      </p:sp>
      <p:pic>
        <p:nvPicPr>
          <p:cNvPr id="4" name="Picture 3">
            <a:extLst>
              <a:ext uri="{FF2B5EF4-FFF2-40B4-BE49-F238E27FC236}">
                <a16:creationId xmlns:a16="http://schemas.microsoft.com/office/drawing/2014/main" id="{F4A8C5D2-69B1-4AE9-AF51-AB2F495EE6AF}"/>
              </a:ext>
            </a:extLst>
          </p:cNvPr>
          <p:cNvPicPr>
            <a:picLocks noChangeAspect="1"/>
          </p:cNvPicPr>
          <p:nvPr/>
        </p:nvPicPr>
        <p:blipFill>
          <a:blip r:embed="rId3"/>
          <a:stretch>
            <a:fillRect/>
          </a:stretch>
        </p:blipFill>
        <p:spPr>
          <a:xfrm>
            <a:off x="4236732" y="2010332"/>
            <a:ext cx="1904208" cy="1480224"/>
          </a:xfrm>
          <a:prstGeom prst="rect">
            <a:avLst/>
          </a:prstGeom>
        </p:spPr>
      </p:pic>
      <p:sp>
        <p:nvSpPr>
          <p:cNvPr id="7" name="Action Button: Go Back or Previous 6">
            <a:hlinkClick r:id="rId4" action="ppaction://hlinksldjump" highlightClick="1"/>
            <a:extLst>
              <a:ext uri="{FF2B5EF4-FFF2-40B4-BE49-F238E27FC236}">
                <a16:creationId xmlns:a16="http://schemas.microsoft.com/office/drawing/2014/main" id="{62599459-4BDB-4CBD-B5D5-BFC9C72E7525}"/>
              </a:ext>
            </a:extLst>
          </p:cNvPr>
          <p:cNvSpPr/>
          <p:nvPr/>
        </p:nvSpPr>
        <p:spPr>
          <a:xfrm>
            <a:off x="7360077" y="58662"/>
            <a:ext cx="648000" cy="648000"/>
          </a:xfrm>
          <a:prstGeom prst="actionButtonBackPrevious">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Home 7">
            <a:hlinkClick r:id="rId5" action="ppaction://hlinksldjump" highlightClick="1"/>
            <a:extLst>
              <a:ext uri="{FF2B5EF4-FFF2-40B4-BE49-F238E27FC236}">
                <a16:creationId xmlns:a16="http://schemas.microsoft.com/office/drawing/2014/main" id="{908AB106-5CCF-4ADA-8ED8-74592FF67044}"/>
              </a:ext>
            </a:extLst>
          </p:cNvPr>
          <p:cNvSpPr/>
          <p:nvPr/>
        </p:nvSpPr>
        <p:spPr>
          <a:xfrm>
            <a:off x="8008077" y="50260"/>
            <a:ext cx="648000" cy="648000"/>
          </a:xfrm>
          <a:prstGeom prst="actionButtonHom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Go Forward or Next 9">
            <a:hlinkClick r:id="" action="ppaction://hlinkshowjump?jump=nextslide" highlightClick="1"/>
            <a:extLst>
              <a:ext uri="{FF2B5EF4-FFF2-40B4-BE49-F238E27FC236}">
                <a16:creationId xmlns:a16="http://schemas.microsoft.com/office/drawing/2014/main" id="{1E5B50E6-43B0-4948-84AF-68427168CC10}"/>
              </a:ext>
            </a:extLst>
          </p:cNvPr>
          <p:cNvSpPr/>
          <p:nvPr/>
        </p:nvSpPr>
        <p:spPr>
          <a:xfrm>
            <a:off x="8633861" y="50260"/>
            <a:ext cx="648000" cy="648000"/>
          </a:xfrm>
          <a:prstGeom prst="actionButtonForwardNex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1076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2DA8-9666-497F-BBF2-CB7C09C88133}"/>
              </a:ext>
            </a:extLst>
          </p:cNvPr>
          <p:cNvSpPr>
            <a:spLocks noGrp="1"/>
          </p:cNvSpPr>
          <p:nvPr>
            <p:ph type="title"/>
          </p:nvPr>
        </p:nvSpPr>
        <p:spPr>
          <a:xfrm>
            <a:off x="6289158" y="803325"/>
            <a:ext cx="5259707" cy="1325563"/>
          </a:xfrm>
        </p:spPr>
        <p:txBody>
          <a:bodyPr>
            <a:normAutofit/>
          </a:bodyPr>
          <a:lstStyle/>
          <a:p>
            <a:r>
              <a:rPr lang="en-GB" dirty="0">
                <a:solidFill>
                  <a:schemeClr val="accent4"/>
                </a:solidFill>
                <a:latin typeface="Cavolini" panose="03000502040302020204" pitchFamily="66" charset="0"/>
                <a:cs typeface="Cavolini" panose="03000502040302020204" pitchFamily="66" charset="0"/>
              </a:rPr>
              <a:t>Tom aged 75</a:t>
            </a:r>
          </a:p>
        </p:txBody>
      </p:sp>
      <p:sp>
        <p:nvSpPr>
          <p:cNvPr id="12" name="Freeform: Shape 11">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ADAC1930-7FE2-49B5-8C66-E7ABE6F297DF}"/>
              </a:ext>
            </a:extLst>
          </p:cNvPr>
          <p:cNvPicPr>
            <a:picLocks noChangeAspect="1"/>
          </p:cNvPicPr>
          <p:nvPr/>
        </p:nvPicPr>
        <p:blipFill rotWithShape="1">
          <a:blip r:embed="rId3"/>
          <a:srcRect l="7962" r="11461"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7480CCEE-5213-475B-8A07-BB8866428D2E}"/>
              </a:ext>
            </a:extLst>
          </p:cNvPr>
          <p:cNvSpPr>
            <a:spLocks noGrp="1"/>
          </p:cNvSpPr>
          <p:nvPr>
            <p:ph idx="1"/>
          </p:nvPr>
        </p:nvSpPr>
        <p:spPr>
          <a:xfrm>
            <a:off x="5549462" y="2330404"/>
            <a:ext cx="5999410" cy="3991567"/>
          </a:xfrm>
        </p:spPr>
        <p:txBody>
          <a:bodyPr anchor="t">
            <a:noAutofit/>
          </a:bodyPr>
          <a:lstStyle/>
          <a:p>
            <a:r>
              <a:rPr lang="en-GB" sz="2400" dirty="0"/>
              <a:t>Tom lives alone and has severe osteo-arthritis and uses a walking frame. Tom only leaves the house to attend his local surgery where he goes for regular blood tests. He likes chatting to the staff in reception.</a:t>
            </a:r>
          </a:p>
          <a:p>
            <a:r>
              <a:rPr lang="en-GB" sz="2400" dirty="0"/>
              <a:t>Tom has a son in Glasgow who he talks to regularly via Zoom.</a:t>
            </a:r>
          </a:p>
          <a:p>
            <a:r>
              <a:rPr lang="en-GB" sz="2400" dirty="0"/>
              <a:t>Tom has come into the surgery without an appointment, and is telling you that he has no money for food this week as he has been helping a friend who is in financial difficulty. He says she’s a really nice woman.</a:t>
            </a:r>
          </a:p>
        </p:txBody>
      </p:sp>
      <p:sp>
        <p:nvSpPr>
          <p:cNvPr id="8" name="TextBox 7">
            <a:extLst>
              <a:ext uri="{FF2B5EF4-FFF2-40B4-BE49-F238E27FC236}">
                <a16:creationId xmlns:a16="http://schemas.microsoft.com/office/drawing/2014/main" id="{8BBA8BC5-274E-4487-AD18-2A7F256009E3}"/>
              </a:ext>
            </a:extLst>
          </p:cNvPr>
          <p:cNvSpPr txBox="1"/>
          <p:nvPr/>
        </p:nvSpPr>
        <p:spPr>
          <a:xfrm>
            <a:off x="10957035" y="237696"/>
            <a:ext cx="878413" cy="830997"/>
          </a:xfrm>
          <a:prstGeom prst="rect">
            <a:avLst/>
          </a:prstGeom>
          <a:solidFill>
            <a:schemeClr val="accent4">
              <a:lumMod val="75000"/>
            </a:schemeClr>
          </a:solidFill>
        </p:spPr>
        <p:txBody>
          <a:bodyPr wrap="square" rtlCol="0">
            <a:spAutoFit/>
          </a:bodyPr>
          <a:lstStyle/>
          <a:p>
            <a:pPr algn="ctr"/>
            <a:r>
              <a:rPr lang="en-GB" sz="4800" dirty="0"/>
              <a:t>G</a:t>
            </a:r>
          </a:p>
        </p:txBody>
      </p:sp>
      <p:sp>
        <p:nvSpPr>
          <p:cNvPr id="4" name="Action Button: Go Forward or Next 3">
            <a:hlinkClick r:id="" action="ppaction://hlinkshowjump?jump=nextslide" highlightClick="1"/>
            <a:extLst>
              <a:ext uri="{FF2B5EF4-FFF2-40B4-BE49-F238E27FC236}">
                <a16:creationId xmlns:a16="http://schemas.microsoft.com/office/drawing/2014/main" id="{8FF244D6-2A20-4D44-8F87-BDF19F9E9D37}"/>
              </a:ext>
            </a:extLst>
          </p:cNvPr>
          <p:cNvSpPr/>
          <p:nvPr/>
        </p:nvSpPr>
        <p:spPr>
          <a:xfrm>
            <a:off x="1802731" y="5851195"/>
            <a:ext cx="648000" cy="648000"/>
          </a:xfrm>
          <a:prstGeom prst="actionButtonForwardNext">
            <a:avLst/>
          </a:prstGeom>
          <a:solidFill>
            <a:schemeClr val="accent4">
              <a:lumMod val="75000"/>
            </a:schemeClr>
          </a:solidFill>
          <a:ln>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6239A2E0-F012-40DF-874A-DB1B5ECA7061}"/>
              </a:ext>
            </a:extLst>
          </p:cNvPr>
          <p:cNvSpPr/>
          <p:nvPr/>
        </p:nvSpPr>
        <p:spPr>
          <a:xfrm>
            <a:off x="506731" y="5851195"/>
            <a:ext cx="648000" cy="648000"/>
          </a:xfrm>
          <a:prstGeom prst="actionButtonBackPrevious">
            <a:avLst/>
          </a:prstGeom>
          <a:solidFill>
            <a:schemeClr val="accent4">
              <a:lumMod val="75000"/>
            </a:schemeClr>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Action Button: Go Home 8">
            <a:hlinkClick r:id="rId4" action="ppaction://hlinksldjump" highlightClick="1"/>
            <a:extLst>
              <a:ext uri="{FF2B5EF4-FFF2-40B4-BE49-F238E27FC236}">
                <a16:creationId xmlns:a16="http://schemas.microsoft.com/office/drawing/2014/main" id="{0E6789DD-BB8E-4C19-946C-F54EE2908A95}"/>
              </a:ext>
            </a:extLst>
          </p:cNvPr>
          <p:cNvSpPr/>
          <p:nvPr/>
        </p:nvSpPr>
        <p:spPr>
          <a:xfrm>
            <a:off x="1154731" y="5851195"/>
            <a:ext cx="648000" cy="648000"/>
          </a:xfrm>
          <a:prstGeom prst="actionButtonHom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054429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4CEDB8-D9A7-4F02-95DB-4CE21D215A43}"/>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b="1"/>
              <a:t>Possible Scenario Answers</a:t>
            </a:r>
          </a:p>
        </p:txBody>
      </p:sp>
      <p:grpSp>
        <p:nvGrpSpPr>
          <p:cNvPr id="48" name="Group 4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9" name="Rectangle 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B24E8B-98CF-4450-82E4-F6078C434D09}"/>
              </a:ext>
            </a:extLst>
          </p:cNvPr>
          <p:cNvSpPr txBox="1"/>
          <p:nvPr/>
        </p:nvSpPr>
        <p:spPr>
          <a:xfrm>
            <a:off x="590719" y="1756944"/>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800" b="1" dirty="0"/>
              <a:t>What is worrying you?</a:t>
            </a:r>
          </a:p>
          <a:p>
            <a:pPr marL="342900" indent="-228600">
              <a:lnSpc>
                <a:spcPct val="90000"/>
              </a:lnSpc>
              <a:spcAft>
                <a:spcPts val="600"/>
              </a:spcAft>
              <a:buFont typeface="Arial" panose="020B0604020202020204" pitchFamily="34" charset="0"/>
              <a:buChar char="•"/>
            </a:pPr>
            <a:r>
              <a:rPr lang="en-US" sz="2800" b="1" dirty="0"/>
              <a:t>Who would you talk to? </a:t>
            </a:r>
          </a:p>
          <a:p>
            <a:pPr marL="342900" indent="-228600">
              <a:lnSpc>
                <a:spcPct val="90000"/>
              </a:lnSpc>
              <a:spcAft>
                <a:spcPts val="600"/>
              </a:spcAft>
              <a:buFont typeface="Arial" panose="020B0604020202020204" pitchFamily="34" charset="0"/>
              <a:buChar char="•"/>
            </a:pPr>
            <a:r>
              <a:rPr lang="en-US" sz="2800" b="1" dirty="0"/>
              <a:t>What questions might you ask?</a:t>
            </a:r>
          </a:p>
          <a:p>
            <a:pPr marL="342900" indent="-228600">
              <a:lnSpc>
                <a:spcPct val="90000"/>
              </a:lnSpc>
              <a:spcAft>
                <a:spcPts val="600"/>
              </a:spcAft>
              <a:buFont typeface="Arial" panose="020B0604020202020204" pitchFamily="34" charset="0"/>
              <a:buChar char="•"/>
            </a:pPr>
            <a:r>
              <a:rPr lang="en-US" sz="2800" b="1" dirty="0"/>
              <a:t>Where might additional information come from?</a:t>
            </a:r>
          </a:p>
        </p:txBody>
      </p:sp>
      <p:sp>
        <p:nvSpPr>
          <p:cNvPr id="54" name="Rectangle 5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E15F89E-2510-48C6-8344-31B8F71099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
        <p:nvSpPr>
          <p:cNvPr id="19" name="TextBox 18">
            <a:extLst>
              <a:ext uri="{FF2B5EF4-FFF2-40B4-BE49-F238E27FC236}">
                <a16:creationId xmlns:a16="http://schemas.microsoft.com/office/drawing/2014/main" id="{03C0F987-56DB-4990-85D0-04D5D69E8DEA}"/>
              </a:ext>
            </a:extLst>
          </p:cNvPr>
          <p:cNvSpPr txBox="1"/>
          <p:nvPr/>
        </p:nvSpPr>
        <p:spPr>
          <a:xfrm>
            <a:off x="4080936" y="1011390"/>
            <a:ext cx="878413" cy="830997"/>
          </a:xfrm>
          <a:prstGeom prst="rect">
            <a:avLst/>
          </a:prstGeom>
          <a:solidFill>
            <a:schemeClr val="accent4">
              <a:lumMod val="75000"/>
            </a:schemeClr>
          </a:solidFill>
        </p:spPr>
        <p:txBody>
          <a:bodyPr wrap="square" rtlCol="0">
            <a:spAutoFit/>
          </a:bodyPr>
          <a:lstStyle/>
          <a:p>
            <a:pPr algn="ctr"/>
            <a:r>
              <a:rPr lang="en-GB" sz="4800" dirty="0"/>
              <a:t>G</a:t>
            </a:r>
          </a:p>
        </p:txBody>
      </p:sp>
      <p:sp>
        <p:nvSpPr>
          <p:cNvPr id="3" name="Action Button: Go Back or Previous 2">
            <a:hlinkClick r:id="" action="ppaction://hlinkshowjump?jump=previousslide" highlightClick="1"/>
            <a:extLst>
              <a:ext uri="{FF2B5EF4-FFF2-40B4-BE49-F238E27FC236}">
                <a16:creationId xmlns:a16="http://schemas.microsoft.com/office/drawing/2014/main" id="{00AE73AD-6B39-4EF3-9A86-E972A11754C2}"/>
              </a:ext>
            </a:extLst>
          </p:cNvPr>
          <p:cNvSpPr/>
          <p:nvPr/>
        </p:nvSpPr>
        <p:spPr>
          <a:xfrm>
            <a:off x="788802" y="5372336"/>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Action Button: Go Home 4">
            <a:hlinkClick r:id="rId5" action="ppaction://hlinksldjump" highlightClick="1"/>
            <a:extLst>
              <a:ext uri="{FF2B5EF4-FFF2-40B4-BE49-F238E27FC236}">
                <a16:creationId xmlns:a16="http://schemas.microsoft.com/office/drawing/2014/main" id="{C995CB2B-9548-4AD8-88DA-4DC98820F6F1}"/>
              </a:ext>
            </a:extLst>
          </p:cNvPr>
          <p:cNvSpPr/>
          <p:nvPr/>
        </p:nvSpPr>
        <p:spPr>
          <a:xfrm>
            <a:off x="1454526" y="5372971"/>
            <a:ext cx="648000" cy="648000"/>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ction Button: Go Forward or Next 5">
            <a:hlinkClick r:id="" action="ppaction://hlinkshowjump?jump=nextslide" highlightClick="1"/>
            <a:extLst>
              <a:ext uri="{FF2B5EF4-FFF2-40B4-BE49-F238E27FC236}">
                <a16:creationId xmlns:a16="http://schemas.microsoft.com/office/drawing/2014/main" id="{D5FEAC1A-148D-4F04-A568-4A6749526444}"/>
              </a:ext>
            </a:extLst>
          </p:cNvPr>
          <p:cNvSpPr/>
          <p:nvPr/>
        </p:nvSpPr>
        <p:spPr>
          <a:xfrm>
            <a:off x="2102526" y="5372336"/>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075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FE6973-FE57-4999-A093-763B0A87C0E0}"/>
              </a:ext>
            </a:extLst>
          </p:cNvPr>
          <p:cNvSpPr>
            <a:spLocks noGrp="1"/>
          </p:cNvSpPr>
          <p:nvPr>
            <p:ph type="title"/>
          </p:nvPr>
        </p:nvSpPr>
        <p:spPr>
          <a:xfrm>
            <a:off x="331829" y="2395469"/>
            <a:ext cx="3229990" cy="3750308"/>
          </a:xfrm>
        </p:spPr>
        <p:txBody>
          <a:bodyPr anchor="t">
            <a:normAutofit/>
          </a:bodyPr>
          <a:lstStyle/>
          <a:p>
            <a:pPr algn="ctr"/>
            <a:r>
              <a:rPr lang="en-GB" sz="4000" b="1" dirty="0">
                <a:solidFill>
                  <a:schemeClr val="accent4"/>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Tom aged 75</a:t>
            </a:r>
            <a:endParaRPr lang="en-GB" sz="4000" b="1" dirty="0">
              <a:solidFill>
                <a:schemeClr val="accent4"/>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5C2DE6B2-D782-47BD-9FB1-D26BB230FB69}"/>
              </a:ext>
            </a:extLst>
          </p:cNvPr>
          <p:cNvSpPr>
            <a:spLocks noGrp="1"/>
          </p:cNvSpPr>
          <p:nvPr>
            <p:ph sz="half" idx="1"/>
          </p:nvPr>
        </p:nvSpPr>
        <p:spPr>
          <a:xfrm>
            <a:off x="4380856" y="179294"/>
            <a:ext cx="3598802" cy="6499412"/>
          </a:xfrm>
        </p:spPr>
        <p:txBody>
          <a:bodyPr>
            <a:normAutofit fontScale="25000" lnSpcReduction="20000"/>
          </a:bodyPr>
          <a:lstStyle/>
          <a:p>
            <a:pPr marL="0" indent="0">
              <a:buNone/>
            </a:pPr>
            <a:r>
              <a:rPr lang="en-GB" sz="8800" b="1" dirty="0"/>
              <a:t>What is worrying you?</a:t>
            </a:r>
          </a:p>
          <a:p>
            <a:r>
              <a:rPr lang="en-GB" sz="8800" dirty="0"/>
              <a:t>No money for food: turned up without an appointment which is a change in behaviour; the ‘woman’ he is helping; financial exploitation</a:t>
            </a:r>
          </a:p>
          <a:p>
            <a:pPr marL="0" indent="0">
              <a:buNone/>
            </a:pPr>
            <a:r>
              <a:rPr lang="en-GB" sz="8800" b="1" dirty="0">
                <a:solidFill>
                  <a:schemeClr val="accent4">
                    <a:lumMod val="75000"/>
                  </a:schemeClr>
                </a:solidFill>
              </a:rPr>
              <a:t>In this situation in the first instance we need to get </a:t>
            </a:r>
            <a:r>
              <a:rPr lang="en-GB" sz="8800" b="1" dirty="0">
                <a:solidFill>
                  <a:schemeClr val="accent4">
                    <a:lumMod val="50000"/>
                  </a:schemeClr>
                </a:solidFill>
              </a:rPr>
              <a:t>permission</a:t>
            </a:r>
            <a:r>
              <a:rPr lang="en-GB" sz="8800" b="1" dirty="0">
                <a:solidFill>
                  <a:schemeClr val="accent4">
                    <a:lumMod val="75000"/>
                  </a:schemeClr>
                </a:solidFill>
              </a:rPr>
              <a:t> from Tom to speak to others.</a:t>
            </a:r>
          </a:p>
          <a:p>
            <a:pPr marL="0" indent="0">
              <a:buNone/>
            </a:pPr>
            <a:r>
              <a:rPr lang="en-GB" sz="8800" b="1" dirty="0">
                <a:solidFill>
                  <a:schemeClr val="accent4">
                    <a:lumMod val="75000"/>
                  </a:schemeClr>
                </a:solidFill>
              </a:rPr>
              <a:t>If he says ‘no’ and you are still worried he or others are at risk of abuse, you can still share information with relevant agencies (see next slide). </a:t>
            </a:r>
          </a:p>
          <a:p>
            <a:pPr marL="0" indent="0">
              <a:buNone/>
            </a:pPr>
            <a:r>
              <a:rPr lang="en-GB" sz="8800" b="1" dirty="0"/>
              <a:t>You may want to talk to: </a:t>
            </a:r>
          </a:p>
          <a:p>
            <a:r>
              <a:rPr lang="en-GB" sz="8800" dirty="0"/>
              <a:t>Adult Social Care, Son (if appropriate), Police if there is an immediate risk, GP/Practice Nurse, and anyone else that is involved that may be able to triangulate information.</a:t>
            </a:r>
          </a:p>
          <a:p>
            <a:endParaRPr lang="en-GB" sz="14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BD6850D-8159-484B-86C5-0368B3B1B9CD}"/>
              </a:ext>
            </a:extLst>
          </p:cNvPr>
          <p:cNvSpPr>
            <a:spLocks noGrp="1"/>
          </p:cNvSpPr>
          <p:nvPr>
            <p:ph sz="half" idx="2"/>
          </p:nvPr>
        </p:nvSpPr>
        <p:spPr>
          <a:xfrm>
            <a:off x="8301320" y="390511"/>
            <a:ext cx="3675515" cy="6467489"/>
          </a:xfrm>
        </p:spPr>
        <p:txBody>
          <a:bodyPr>
            <a:noAutofit/>
          </a:bodyPr>
          <a:lstStyle/>
          <a:p>
            <a:pPr marL="0" indent="0">
              <a:buNone/>
            </a:pPr>
            <a:r>
              <a:rPr lang="en-GB" sz="2400" b="1" dirty="0"/>
              <a:t>What questions might you ask?</a:t>
            </a:r>
          </a:p>
          <a:p>
            <a:pPr>
              <a:lnSpc>
                <a:spcPct val="70000"/>
              </a:lnSpc>
            </a:pPr>
            <a:r>
              <a:rPr lang="en-GB" sz="2400" dirty="0">
                <a:solidFill>
                  <a:schemeClr val="accent4">
                    <a:lumMod val="50000"/>
                  </a:schemeClr>
                </a:solidFill>
              </a:rPr>
              <a:t>“Do you have anyone who can get you some food?”</a:t>
            </a:r>
          </a:p>
          <a:p>
            <a:pPr>
              <a:lnSpc>
                <a:spcPct val="70000"/>
              </a:lnSpc>
            </a:pPr>
            <a:r>
              <a:rPr lang="en-GB" sz="2400" dirty="0">
                <a:solidFill>
                  <a:schemeClr val="accent4">
                    <a:lumMod val="50000"/>
                  </a:schemeClr>
                </a:solidFill>
              </a:rPr>
              <a:t>“When will you have money again?”</a:t>
            </a:r>
          </a:p>
          <a:p>
            <a:pPr>
              <a:lnSpc>
                <a:spcPct val="70000"/>
              </a:lnSpc>
            </a:pPr>
            <a:r>
              <a:rPr lang="en-GB" sz="2400" dirty="0">
                <a:solidFill>
                  <a:schemeClr val="accent4">
                    <a:lumMod val="50000"/>
                  </a:schemeClr>
                </a:solidFill>
              </a:rPr>
              <a:t>“Who is your friend?”</a:t>
            </a:r>
          </a:p>
          <a:p>
            <a:pPr>
              <a:lnSpc>
                <a:spcPct val="70000"/>
              </a:lnSpc>
            </a:pPr>
            <a:r>
              <a:rPr lang="en-GB" sz="2400" dirty="0">
                <a:solidFill>
                  <a:schemeClr val="accent4">
                    <a:lumMod val="50000"/>
                  </a:schemeClr>
                </a:solidFill>
              </a:rPr>
              <a:t>“How do  you know them?”</a:t>
            </a:r>
          </a:p>
          <a:p>
            <a:pPr>
              <a:lnSpc>
                <a:spcPct val="70000"/>
              </a:lnSpc>
            </a:pPr>
            <a:r>
              <a:rPr lang="en-GB" sz="2400" dirty="0">
                <a:solidFill>
                  <a:schemeClr val="accent4">
                    <a:lumMod val="50000"/>
                  </a:schemeClr>
                </a:solidFill>
              </a:rPr>
              <a:t>“Do they come to your house?”</a:t>
            </a:r>
          </a:p>
          <a:p>
            <a:pPr>
              <a:lnSpc>
                <a:spcPct val="70000"/>
              </a:lnSpc>
            </a:pPr>
            <a:r>
              <a:rPr lang="en-GB" sz="2400" dirty="0">
                <a:solidFill>
                  <a:schemeClr val="accent4">
                    <a:lumMod val="50000"/>
                  </a:schemeClr>
                </a:solidFill>
              </a:rPr>
              <a:t>“Is it someone you speak to online?”</a:t>
            </a:r>
          </a:p>
          <a:p>
            <a:pPr>
              <a:lnSpc>
                <a:spcPct val="70000"/>
              </a:lnSpc>
            </a:pPr>
            <a:r>
              <a:rPr lang="en-GB" sz="2400" dirty="0">
                <a:solidFill>
                  <a:schemeClr val="accent4">
                    <a:lumMod val="50000"/>
                  </a:schemeClr>
                </a:solidFill>
              </a:rPr>
              <a:t>“Does your son know your friend?”</a:t>
            </a:r>
          </a:p>
          <a:p>
            <a:pPr>
              <a:lnSpc>
                <a:spcPct val="70000"/>
              </a:lnSpc>
            </a:pPr>
            <a:r>
              <a:rPr lang="en-GB" sz="2400" dirty="0">
                <a:solidFill>
                  <a:schemeClr val="accent4">
                    <a:lumMod val="50000"/>
                  </a:schemeClr>
                </a:solidFill>
              </a:rPr>
              <a:t>“How often do you speak to her or see her?”</a:t>
            </a:r>
          </a:p>
          <a:p>
            <a:pPr marL="0" indent="0">
              <a:buNone/>
            </a:pPr>
            <a:endParaRPr lang="en-GB" sz="2200" dirty="0"/>
          </a:p>
          <a:p>
            <a:endParaRPr lang="en-GB" sz="2200" dirty="0"/>
          </a:p>
          <a:p>
            <a:endParaRPr lang="en-GB" sz="2200" dirty="0"/>
          </a:p>
        </p:txBody>
      </p:sp>
      <p:sp>
        <p:nvSpPr>
          <p:cNvPr id="3" name="TextBox 2">
            <a:extLst>
              <a:ext uri="{FF2B5EF4-FFF2-40B4-BE49-F238E27FC236}">
                <a16:creationId xmlns:a16="http://schemas.microsoft.com/office/drawing/2014/main" id="{58085D32-2434-4EE8-B5F1-FFB3AE43A076}"/>
              </a:ext>
            </a:extLst>
          </p:cNvPr>
          <p:cNvSpPr txBox="1"/>
          <p:nvPr/>
        </p:nvSpPr>
        <p:spPr>
          <a:xfrm>
            <a:off x="414530" y="4147394"/>
            <a:ext cx="3147289" cy="2177199"/>
          </a:xfrm>
          <a:prstGeom prst="rect">
            <a:avLst/>
          </a:prstGeom>
          <a:solidFill>
            <a:schemeClr val="bg1"/>
          </a:solidFill>
        </p:spPr>
        <p:txBody>
          <a:bodyPr wrap="square" rtlCol="0">
            <a:spAutoFit/>
          </a:bodyPr>
          <a:lstStyle/>
          <a:p>
            <a:pPr>
              <a:lnSpc>
                <a:spcPct val="70000"/>
              </a:lnSpc>
            </a:pPr>
            <a:r>
              <a:rPr lang="en-GB" sz="2400" b="1" dirty="0"/>
              <a:t>Additional information:</a:t>
            </a:r>
          </a:p>
          <a:p>
            <a:pPr>
              <a:lnSpc>
                <a:spcPct val="70000"/>
              </a:lnSpc>
            </a:pPr>
            <a:r>
              <a:rPr lang="en-GB" sz="2400" dirty="0"/>
              <a:t>Observation of Tom’s physical appearance and mental health</a:t>
            </a:r>
          </a:p>
          <a:p>
            <a:pPr>
              <a:lnSpc>
                <a:spcPct val="70000"/>
              </a:lnSpc>
            </a:pPr>
            <a:r>
              <a:rPr lang="en-GB" sz="2400" dirty="0"/>
              <a:t>Medical notes/history</a:t>
            </a:r>
          </a:p>
          <a:p>
            <a:pPr>
              <a:lnSpc>
                <a:spcPct val="70000"/>
              </a:lnSpc>
            </a:pPr>
            <a:r>
              <a:rPr lang="en-GB" sz="2400" dirty="0"/>
              <a:t>Any other behaviour changes</a:t>
            </a:r>
          </a:p>
        </p:txBody>
      </p:sp>
      <p:pic>
        <p:nvPicPr>
          <p:cNvPr id="6" name="Picture 5">
            <a:extLst>
              <a:ext uri="{FF2B5EF4-FFF2-40B4-BE49-F238E27FC236}">
                <a16:creationId xmlns:a16="http://schemas.microsoft.com/office/drawing/2014/main" id="{A2CF0690-0EA9-4780-8EB6-9164FFC0FD28}"/>
              </a:ext>
            </a:extLst>
          </p:cNvPr>
          <p:cNvPicPr>
            <a:picLocks noChangeAspect="1"/>
          </p:cNvPicPr>
          <p:nvPr/>
        </p:nvPicPr>
        <p:blipFill>
          <a:blip r:embed="rId3"/>
          <a:stretch>
            <a:fillRect/>
          </a:stretch>
        </p:blipFill>
        <p:spPr>
          <a:xfrm>
            <a:off x="0" y="0"/>
            <a:ext cx="3223808" cy="2395469"/>
          </a:xfrm>
          <a:prstGeom prst="rect">
            <a:avLst/>
          </a:prstGeom>
        </p:spPr>
      </p:pic>
      <p:sp>
        <p:nvSpPr>
          <p:cNvPr id="11" name="TextBox 10">
            <a:extLst>
              <a:ext uri="{FF2B5EF4-FFF2-40B4-BE49-F238E27FC236}">
                <a16:creationId xmlns:a16="http://schemas.microsoft.com/office/drawing/2014/main" id="{6ABF48C1-C4D2-480C-8FE4-041C37485AAB}"/>
              </a:ext>
            </a:extLst>
          </p:cNvPr>
          <p:cNvSpPr txBox="1"/>
          <p:nvPr/>
        </p:nvSpPr>
        <p:spPr>
          <a:xfrm>
            <a:off x="2910436" y="1197734"/>
            <a:ext cx="878413" cy="830997"/>
          </a:xfrm>
          <a:prstGeom prst="rect">
            <a:avLst/>
          </a:prstGeom>
          <a:solidFill>
            <a:schemeClr val="accent4">
              <a:lumMod val="75000"/>
            </a:schemeClr>
          </a:solidFill>
        </p:spPr>
        <p:txBody>
          <a:bodyPr wrap="square" rtlCol="0">
            <a:spAutoFit/>
          </a:bodyPr>
          <a:lstStyle/>
          <a:p>
            <a:pPr algn="ctr"/>
            <a:r>
              <a:rPr lang="en-GB" sz="4800" dirty="0"/>
              <a:t>G</a:t>
            </a:r>
          </a:p>
        </p:txBody>
      </p:sp>
      <p:sp>
        <p:nvSpPr>
          <p:cNvPr id="7" name="Action Button: Go Back or Previous 6">
            <a:hlinkClick r:id="rId4" action="ppaction://hlinksldjump" highlightClick="1"/>
            <a:extLst>
              <a:ext uri="{FF2B5EF4-FFF2-40B4-BE49-F238E27FC236}">
                <a16:creationId xmlns:a16="http://schemas.microsoft.com/office/drawing/2014/main" id="{FDD16229-9DFF-4BA7-91C9-736555D05E01}"/>
              </a:ext>
            </a:extLst>
          </p:cNvPr>
          <p:cNvSpPr/>
          <p:nvPr/>
        </p:nvSpPr>
        <p:spPr>
          <a:xfrm>
            <a:off x="8704385" y="6000593"/>
            <a:ext cx="648000" cy="648000"/>
          </a:xfrm>
          <a:prstGeom prst="actionButtonBackPreviou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Home 7">
            <a:hlinkClick r:id="rId5" action="ppaction://hlinksldjump" highlightClick="1"/>
            <a:extLst>
              <a:ext uri="{FF2B5EF4-FFF2-40B4-BE49-F238E27FC236}">
                <a16:creationId xmlns:a16="http://schemas.microsoft.com/office/drawing/2014/main" id="{1F6C6BDD-CE07-4FC9-8A79-CDA89255C8D7}"/>
              </a:ext>
            </a:extLst>
          </p:cNvPr>
          <p:cNvSpPr/>
          <p:nvPr/>
        </p:nvSpPr>
        <p:spPr>
          <a:xfrm>
            <a:off x="9431450" y="6000593"/>
            <a:ext cx="648000" cy="648000"/>
          </a:xfrm>
          <a:prstGeom prst="actionButtonHom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EB32C97A-C44C-4D1F-91C4-57442A538C79}"/>
              </a:ext>
            </a:extLst>
          </p:cNvPr>
          <p:cNvSpPr/>
          <p:nvPr/>
        </p:nvSpPr>
        <p:spPr>
          <a:xfrm>
            <a:off x="10158515" y="6000593"/>
            <a:ext cx="648000" cy="648000"/>
          </a:xfrm>
          <a:prstGeom prst="actionButtonForwardNex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0061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7DADF-C077-4F6E-B783-D74FC18B662B}"/>
              </a:ext>
            </a:extLst>
          </p:cNvPr>
          <p:cNvSpPr>
            <a:spLocks noGrp="1"/>
          </p:cNvSpPr>
          <p:nvPr>
            <p:ph type="title"/>
          </p:nvPr>
        </p:nvSpPr>
        <p:spPr>
          <a:xfrm>
            <a:off x="724687" y="1198418"/>
            <a:ext cx="3200400" cy="4461163"/>
          </a:xfrm>
        </p:spPr>
        <p:txBody>
          <a:bodyPr>
            <a:normAutofit/>
          </a:bodyPr>
          <a:lstStyle/>
          <a:p>
            <a:r>
              <a:rPr lang="en-GB" b="1" dirty="0">
                <a:solidFill>
                  <a:srgbClr val="FFFFFF"/>
                </a:solidFill>
              </a:rPr>
              <a:t>How to Refer</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712D7BBC-46A8-43E6-8EFB-CDEF02AF5295}"/>
              </a:ext>
            </a:extLst>
          </p:cNvPr>
          <p:cNvSpPr>
            <a:spLocks noGrp="1"/>
          </p:cNvSpPr>
          <p:nvPr>
            <p:ph idx="1"/>
          </p:nvPr>
        </p:nvSpPr>
        <p:spPr>
          <a:xfrm>
            <a:off x="4344424" y="1855304"/>
            <a:ext cx="7045568" cy="5160958"/>
          </a:xfrm>
        </p:spPr>
        <p:txBody>
          <a:bodyPr anchor="ctr">
            <a:normAutofit lnSpcReduction="10000"/>
          </a:bodyPr>
          <a:lstStyle/>
          <a:p>
            <a:pPr marL="0" indent="0">
              <a:buNone/>
            </a:pPr>
            <a:r>
              <a:rPr lang="en-GB" sz="3200" dirty="0">
                <a:solidFill>
                  <a:schemeClr val="accent2"/>
                </a:solidFill>
              </a:rPr>
              <a:t>When you have concerns about an adult: </a:t>
            </a:r>
          </a:p>
          <a:p>
            <a:r>
              <a:rPr lang="en-GB" sz="2600" dirty="0"/>
              <a:t>LEICESTER CITY: </a:t>
            </a:r>
            <a:r>
              <a:rPr lang="en-GB" sz="2600" dirty="0">
                <a:hlinkClick r:id="rId2"/>
              </a:rPr>
              <a:t>Concerned about a child or an adult? (leicester.gov.uk)</a:t>
            </a:r>
            <a:endParaRPr lang="en-GB" sz="2600" dirty="0"/>
          </a:p>
          <a:p>
            <a:r>
              <a:rPr lang="en-GB" sz="2600" dirty="0"/>
              <a:t>LEICESTERSHIRE or RUTLAND: </a:t>
            </a:r>
            <a:r>
              <a:rPr lang="en-GB" sz="2600" dirty="0">
                <a:hlinkClick r:id="rId3"/>
              </a:rPr>
              <a:t>Leicestershire and Rutland Safeguarding Partnerships Business Office - Concerned about an adult? (lrsb.org.uk)</a:t>
            </a:r>
            <a:endParaRPr lang="en-GB" sz="2600" dirty="0"/>
          </a:p>
          <a:p>
            <a:endParaRPr lang="en-GB" sz="2600" dirty="0"/>
          </a:p>
          <a:p>
            <a:pPr marL="0" indent="0">
              <a:buNone/>
            </a:pPr>
            <a:r>
              <a:rPr lang="en-GB" sz="3200" dirty="0">
                <a:solidFill>
                  <a:schemeClr val="accent2"/>
                </a:solidFill>
              </a:rPr>
              <a:t>When you have concerns about a child:</a:t>
            </a:r>
          </a:p>
          <a:p>
            <a:r>
              <a:rPr lang="en-GB" sz="2600" dirty="0"/>
              <a:t>LEICESTER CITY: </a:t>
            </a:r>
            <a:r>
              <a:rPr lang="en-GB" sz="2600" dirty="0">
                <a:hlinkClick r:id="rId4"/>
              </a:rPr>
              <a:t>LSCPB | What to do if you are concerned about a child (lcitylscb.org)</a:t>
            </a:r>
            <a:endParaRPr lang="en-GB" sz="2600" dirty="0"/>
          </a:p>
          <a:p>
            <a:r>
              <a:rPr lang="en-GB" sz="2600" dirty="0"/>
              <a:t>LEICESTERSHIRE or RUTLAND: </a:t>
            </a:r>
            <a:r>
              <a:rPr lang="en-GB" sz="2600" dirty="0">
                <a:hlinkClick r:id="rId5"/>
              </a:rPr>
              <a:t>Leicestershire and Rutland Safeguarding Partnerships Business Office - Concerned about a child? (lrsb.org.uk)</a:t>
            </a:r>
            <a:endParaRPr lang="en-GB" sz="2600" dirty="0"/>
          </a:p>
          <a:p>
            <a:pPr marL="0" indent="0">
              <a:buNone/>
            </a:pPr>
            <a:endParaRPr lang="en-GB" sz="2600" dirty="0"/>
          </a:p>
          <a:p>
            <a:endParaRPr lang="en-GB" sz="2600"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CE255AB-7FFE-4A95-8939-95FB6EEF592F}"/>
              </a:ext>
            </a:extLst>
          </p:cNvPr>
          <p:cNvSpPr/>
          <p:nvPr/>
        </p:nvSpPr>
        <p:spPr>
          <a:xfrm>
            <a:off x="802008" y="5965131"/>
            <a:ext cx="648000" cy="648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Go Home 9">
            <a:hlinkClick r:id="rId6" action="ppaction://hlinksldjump" highlightClick="1"/>
            <a:extLst>
              <a:ext uri="{FF2B5EF4-FFF2-40B4-BE49-F238E27FC236}">
                <a16:creationId xmlns:a16="http://schemas.microsoft.com/office/drawing/2014/main" id="{8F6743A0-CD99-4DC7-9989-37E68155F6AB}"/>
              </a:ext>
            </a:extLst>
          </p:cNvPr>
          <p:cNvSpPr/>
          <p:nvPr/>
        </p:nvSpPr>
        <p:spPr>
          <a:xfrm>
            <a:off x="1600968" y="5965131"/>
            <a:ext cx="648000" cy="648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Go Forward or Next 10">
            <a:hlinkClick r:id="" action="ppaction://hlinkshowjump?jump=nextslide" highlightClick="1"/>
            <a:extLst>
              <a:ext uri="{FF2B5EF4-FFF2-40B4-BE49-F238E27FC236}">
                <a16:creationId xmlns:a16="http://schemas.microsoft.com/office/drawing/2014/main" id="{D9031865-A53F-47FA-B214-CBF11949619D}"/>
              </a:ext>
            </a:extLst>
          </p:cNvPr>
          <p:cNvSpPr/>
          <p:nvPr/>
        </p:nvSpPr>
        <p:spPr>
          <a:xfrm>
            <a:off x="2399928" y="5965131"/>
            <a:ext cx="648000" cy="64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08A02F8-462D-46E6-A896-661942A00E7F}"/>
              </a:ext>
            </a:extLst>
          </p:cNvPr>
          <p:cNvSpPr/>
          <p:nvPr/>
        </p:nvSpPr>
        <p:spPr>
          <a:xfrm>
            <a:off x="669036" y="231996"/>
            <a:ext cx="10853928" cy="914400"/>
          </a:xfrm>
          <a:prstGeom prst="roundRect">
            <a:avLst/>
          </a:prstGeom>
          <a:solidFill>
            <a:srgbClr val="119F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accent4">
                    <a:lumMod val="20000"/>
                    <a:lumOff val="80000"/>
                  </a:schemeClr>
                </a:solidFill>
                <a:latin typeface="Cavolini" panose="03000502040302020204" pitchFamily="66" charset="0"/>
                <a:cs typeface="Cavolini" panose="03000502040302020204" pitchFamily="66" charset="0"/>
              </a:rPr>
              <a:t>How to Refer</a:t>
            </a:r>
            <a:r>
              <a:rPr lang="en-GB" sz="3600" dirty="0">
                <a:latin typeface="Cavolini" panose="03000502040302020204" pitchFamily="66" charset="0"/>
                <a:cs typeface="Cavolini" panose="03000502040302020204" pitchFamily="66" charset="0"/>
              </a:rPr>
              <a:t>, Procedures &amp; Resources</a:t>
            </a:r>
          </a:p>
        </p:txBody>
      </p:sp>
    </p:spTree>
    <p:extLst>
      <p:ext uri="{BB962C8B-B14F-4D97-AF65-F5344CB8AC3E}">
        <p14:creationId xmlns:p14="http://schemas.microsoft.com/office/powerpoint/2010/main" val="1931791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9F434-D9B8-4E8E-98CD-B75AA9DBDFA5}"/>
              </a:ext>
            </a:extLst>
          </p:cNvPr>
          <p:cNvSpPr>
            <a:spLocks noGrp="1"/>
          </p:cNvSpPr>
          <p:nvPr>
            <p:ph type="title"/>
          </p:nvPr>
        </p:nvSpPr>
        <p:spPr>
          <a:xfrm>
            <a:off x="635000" y="640823"/>
            <a:ext cx="3418659" cy="5583148"/>
          </a:xfrm>
        </p:spPr>
        <p:txBody>
          <a:bodyPr anchor="ctr">
            <a:normAutofit/>
          </a:bodyPr>
          <a:lstStyle/>
          <a:p>
            <a:r>
              <a:rPr lang="en-GB" sz="4600" b="1" dirty="0"/>
              <a:t>Safeguarding Adults Guidance and Procedures</a:t>
            </a:r>
            <a:br>
              <a:rPr lang="en-GB" sz="4600" dirty="0"/>
            </a:br>
            <a:endParaRPr lang="en-GB" sz="4600" dirty="0"/>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5D604986-6E32-4B21-AC8D-43A9DFEE6863}"/>
              </a:ext>
            </a:extLst>
          </p:cNvPr>
          <p:cNvGraphicFramePr>
            <a:graphicFrameLocks noGrp="1"/>
          </p:cNvGraphicFramePr>
          <p:nvPr>
            <p:ph idx="1"/>
            <p:extLst>
              <p:ext uri="{D42A27DB-BD31-4B8C-83A1-F6EECF244321}">
                <p14:modId xmlns:p14="http://schemas.microsoft.com/office/powerpoint/2010/main" val="1858375354"/>
              </p:ext>
            </p:extLst>
          </p:nvPr>
        </p:nvGraphicFramePr>
        <p:xfrm>
          <a:off x="4688659" y="1236503"/>
          <a:ext cx="6482165" cy="4987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8EEFA3C-5F0A-448F-BDCA-E2466E07EAC2}"/>
              </a:ext>
            </a:extLst>
          </p:cNvPr>
          <p:cNvPicPr>
            <a:picLocks noChangeAspect="1"/>
          </p:cNvPicPr>
          <p:nvPr/>
        </p:nvPicPr>
        <p:blipFill>
          <a:blip r:embed="rId7"/>
          <a:stretch>
            <a:fillRect/>
          </a:stretch>
        </p:blipFill>
        <p:spPr>
          <a:xfrm>
            <a:off x="552766" y="177099"/>
            <a:ext cx="11004234" cy="1012024"/>
          </a:xfrm>
          <a:prstGeom prst="rect">
            <a:avLst/>
          </a:prstGeom>
        </p:spPr>
      </p:pic>
      <p:sp>
        <p:nvSpPr>
          <p:cNvPr id="8" name="Action Button: Go Forward or Next 7">
            <a:hlinkClick r:id="" action="ppaction://hlinkshowjump?jump=nextslide" highlightClick="1"/>
            <a:extLst>
              <a:ext uri="{FF2B5EF4-FFF2-40B4-BE49-F238E27FC236}">
                <a16:creationId xmlns:a16="http://schemas.microsoft.com/office/drawing/2014/main" id="{3F66D8D8-9AA9-4A0C-AD0E-5F2F78EA3F16}"/>
              </a:ext>
            </a:extLst>
          </p:cNvPr>
          <p:cNvSpPr/>
          <p:nvPr/>
        </p:nvSpPr>
        <p:spPr>
          <a:xfrm>
            <a:off x="2344329" y="5600355"/>
            <a:ext cx="648000" cy="648000"/>
          </a:xfrm>
          <a:prstGeom prst="actionButtonForwardNex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 name="Action Button: Go Back or Previous 8">
            <a:hlinkClick r:id="" action="ppaction://hlinkshowjump?jump=previousslide" highlightClick="1"/>
            <a:extLst>
              <a:ext uri="{FF2B5EF4-FFF2-40B4-BE49-F238E27FC236}">
                <a16:creationId xmlns:a16="http://schemas.microsoft.com/office/drawing/2014/main" id="{3CCDB9DA-A301-483B-8AB5-7CA3C4648F43}"/>
              </a:ext>
            </a:extLst>
          </p:cNvPr>
          <p:cNvSpPr/>
          <p:nvPr/>
        </p:nvSpPr>
        <p:spPr>
          <a:xfrm>
            <a:off x="966020" y="5596128"/>
            <a:ext cx="648000" cy="648000"/>
          </a:xfrm>
          <a:prstGeom prst="actionButtonBackPrevio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 name="Action Button: Go Home 9">
            <a:hlinkClick r:id="rId8" action="ppaction://hlinksldjump" highlightClick="1"/>
            <a:extLst>
              <a:ext uri="{FF2B5EF4-FFF2-40B4-BE49-F238E27FC236}">
                <a16:creationId xmlns:a16="http://schemas.microsoft.com/office/drawing/2014/main" id="{C5E78EBA-8661-4801-8FDE-7CAF9B279709}"/>
              </a:ext>
            </a:extLst>
          </p:cNvPr>
          <p:cNvSpPr/>
          <p:nvPr/>
        </p:nvSpPr>
        <p:spPr>
          <a:xfrm>
            <a:off x="1655480" y="5596128"/>
            <a:ext cx="648000" cy="648000"/>
          </a:xfrm>
          <a:prstGeom prst="actionButtonHom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7575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96720-1822-451B-8CFB-6413322189D4}"/>
              </a:ext>
            </a:extLst>
          </p:cNvPr>
          <p:cNvSpPr>
            <a:spLocks noGrp="1"/>
          </p:cNvSpPr>
          <p:nvPr>
            <p:ph type="title"/>
          </p:nvPr>
        </p:nvSpPr>
        <p:spPr>
          <a:xfrm>
            <a:off x="635000" y="640823"/>
            <a:ext cx="3418659" cy="5583148"/>
          </a:xfrm>
        </p:spPr>
        <p:txBody>
          <a:bodyPr anchor="ctr">
            <a:normAutofit/>
          </a:bodyPr>
          <a:lstStyle/>
          <a:p>
            <a:r>
              <a:rPr lang="en-GB" sz="4600" b="1" dirty="0"/>
              <a:t>Safeguarding Children Guidance and Procedures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1A88649-94E5-42FD-8A29-0973AA95378C}"/>
              </a:ext>
            </a:extLst>
          </p:cNvPr>
          <p:cNvGraphicFramePr>
            <a:graphicFrameLocks noGrp="1"/>
          </p:cNvGraphicFramePr>
          <p:nvPr>
            <p:ph idx="1"/>
            <p:extLst>
              <p:ext uri="{D42A27DB-BD31-4B8C-83A1-F6EECF244321}">
                <p14:modId xmlns:p14="http://schemas.microsoft.com/office/powerpoint/2010/main" val="2858438720"/>
              </p:ext>
            </p:extLst>
          </p:nvPr>
        </p:nvGraphicFramePr>
        <p:xfrm>
          <a:off x="4688659" y="1387366"/>
          <a:ext cx="6519330" cy="4789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038BC267-849C-440D-8183-143CF6A769CF}"/>
              </a:ext>
            </a:extLst>
          </p:cNvPr>
          <p:cNvSpPr/>
          <p:nvPr/>
        </p:nvSpPr>
        <p:spPr>
          <a:xfrm>
            <a:off x="667512" y="183623"/>
            <a:ext cx="10853928" cy="914400"/>
          </a:xfrm>
          <a:prstGeom prst="roundRect">
            <a:avLst/>
          </a:prstGeom>
          <a:solidFill>
            <a:srgbClr val="119F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latin typeface="Cavolini" panose="03000502040302020204" pitchFamily="66" charset="0"/>
                <a:cs typeface="Cavolini" panose="03000502040302020204" pitchFamily="66" charset="0"/>
              </a:rPr>
              <a:t>How to Refer, </a:t>
            </a:r>
            <a:r>
              <a:rPr lang="en-GB" sz="3600" b="1" dirty="0">
                <a:solidFill>
                  <a:schemeClr val="accent4">
                    <a:lumMod val="20000"/>
                    <a:lumOff val="80000"/>
                  </a:schemeClr>
                </a:solidFill>
                <a:latin typeface="Cavolini" panose="03000502040302020204" pitchFamily="66" charset="0"/>
                <a:cs typeface="Cavolini" panose="03000502040302020204" pitchFamily="66" charset="0"/>
              </a:rPr>
              <a:t>Procedures</a:t>
            </a:r>
            <a:r>
              <a:rPr lang="en-GB" sz="3600" dirty="0">
                <a:latin typeface="Cavolini" panose="03000502040302020204" pitchFamily="66" charset="0"/>
                <a:cs typeface="Cavolini" panose="03000502040302020204" pitchFamily="66" charset="0"/>
              </a:rPr>
              <a:t> &amp; Resources</a:t>
            </a:r>
          </a:p>
        </p:txBody>
      </p:sp>
      <p:sp>
        <p:nvSpPr>
          <p:cNvPr id="6" name="Action Button: Go Forward or Next 5">
            <a:hlinkClick r:id="" action="ppaction://hlinkshowjump?jump=nextslide" highlightClick="1"/>
            <a:extLst>
              <a:ext uri="{FF2B5EF4-FFF2-40B4-BE49-F238E27FC236}">
                <a16:creationId xmlns:a16="http://schemas.microsoft.com/office/drawing/2014/main" id="{DF3AB724-1FE0-48AE-B836-F66BF61243B9}"/>
              </a:ext>
            </a:extLst>
          </p:cNvPr>
          <p:cNvSpPr/>
          <p:nvPr/>
        </p:nvSpPr>
        <p:spPr>
          <a:xfrm>
            <a:off x="2194560" y="5657088"/>
            <a:ext cx="648000" cy="648000"/>
          </a:xfrm>
          <a:prstGeom prst="actionButtonForwardNex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 name="Action Button: Go Back or Previous 7">
            <a:hlinkClick r:id="" action="ppaction://hlinkshowjump?jump=previousslide" highlightClick="1"/>
            <a:extLst>
              <a:ext uri="{FF2B5EF4-FFF2-40B4-BE49-F238E27FC236}">
                <a16:creationId xmlns:a16="http://schemas.microsoft.com/office/drawing/2014/main" id="{074C08E5-BD98-4A38-8D9B-791A1D201836}"/>
              </a:ext>
            </a:extLst>
          </p:cNvPr>
          <p:cNvSpPr/>
          <p:nvPr/>
        </p:nvSpPr>
        <p:spPr>
          <a:xfrm>
            <a:off x="667512" y="5657088"/>
            <a:ext cx="648000" cy="648000"/>
          </a:xfrm>
          <a:prstGeom prst="actionButtonBackPrevio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 name="Action Button: Go Home 11">
            <a:hlinkClick r:id="rId7" action="ppaction://hlinksldjump" highlightClick="1"/>
            <a:extLst>
              <a:ext uri="{FF2B5EF4-FFF2-40B4-BE49-F238E27FC236}">
                <a16:creationId xmlns:a16="http://schemas.microsoft.com/office/drawing/2014/main" id="{4D7B9897-9F73-4788-A84A-9433F2B056C9}"/>
              </a:ext>
            </a:extLst>
          </p:cNvPr>
          <p:cNvSpPr/>
          <p:nvPr/>
        </p:nvSpPr>
        <p:spPr>
          <a:xfrm>
            <a:off x="1431036" y="5657088"/>
            <a:ext cx="648000" cy="648000"/>
          </a:xfrm>
          <a:prstGeom prst="actionButtonHom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214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FA65A-B7EE-46FE-A0AE-4ADE0E244853}"/>
              </a:ext>
            </a:extLst>
          </p:cNvPr>
          <p:cNvSpPr>
            <a:spLocks noGrp="1"/>
          </p:cNvSpPr>
          <p:nvPr>
            <p:ph type="title"/>
          </p:nvPr>
        </p:nvSpPr>
        <p:spPr>
          <a:xfrm>
            <a:off x="838200" y="365125"/>
            <a:ext cx="10515600" cy="1325563"/>
          </a:xfrm>
        </p:spPr>
        <p:txBody>
          <a:bodyPr>
            <a:normAutofit/>
          </a:bodyPr>
          <a:lstStyle/>
          <a:p>
            <a:r>
              <a:rPr lang="en-GB" sz="5400" dirty="0">
                <a:latin typeface="Cavolini" panose="03000502040302020204" pitchFamily="66" charset="0"/>
                <a:cs typeface="Cavolini" panose="03000502040302020204" pitchFamily="66" charset="0"/>
              </a:rPr>
              <a:t>Resources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41A39-B608-4118-8F2E-8C7D1A9FFB9B}"/>
              </a:ext>
            </a:extLst>
          </p:cNvPr>
          <p:cNvSpPr>
            <a:spLocks noGrp="1"/>
          </p:cNvSpPr>
          <p:nvPr>
            <p:ph idx="1"/>
          </p:nvPr>
        </p:nvSpPr>
        <p:spPr>
          <a:xfrm>
            <a:off x="514291" y="1894214"/>
            <a:ext cx="11160369" cy="4698610"/>
          </a:xfrm>
        </p:spPr>
        <p:txBody>
          <a:bodyPr>
            <a:normAutofit fontScale="92500"/>
          </a:bodyPr>
          <a:lstStyle/>
          <a:p>
            <a:pPr marL="0" indent="0">
              <a:buNone/>
            </a:pPr>
            <a:r>
              <a:rPr lang="en-GB" b="1" dirty="0">
                <a:solidFill>
                  <a:srgbClr val="119F2C"/>
                </a:solidFill>
              </a:rPr>
              <a:t>Did Not Attend VS Was Not Brought</a:t>
            </a:r>
          </a:p>
          <a:p>
            <a:r>
              <a:rPr lang="en-GB" dirty="0"/>
              <a:t>Children: </a:t>
            </a:r>
            <a:r>
              <a:rPr lang="en-GB" dirty="0">
                <a:hlinkClick r:id="rId2"/>
              </a:rPr>
              <a:t>Rethinking ‘Did Not Attend’ – YouTube</a:t>
            </a:r>
            <a:endParaRPr lang="en-GB" dirty="0"/>
          </a:p>
          <a:p>
            <a:r>
              <a:rPr lang="en-GB" dirty="0"/>
              <a:t>Adults: </a:t>
            </a:r>
            <a:r>
              <a:rPr lang="en-GB" dirty="0">
                <a:hlinkClick r:id="rId3"/>
              </a:rPr>
              <a:t>Was Not Brought: Assisted Doctor Appointment Challenges – YouTube</a:t>
            </a:r>
            <a:endParaRPr lang="en-GB" dirty="0"/>
          </a:p>
          <a:p>
            <a:pPr marL="0" indent="0">
              <a:buNone/>
            </a:pPr>
            <a:r>
              <a:rPr lang="en-GB" b="1" dirty="0">
                <a:solidFill>
                  <a:srgbClr val="119F2C"/>
                </a:solidFill>
              </a:rPr>
              <a:t>The Voice/Lived Experience of the Child </a:t>
            </a:r>
          </a:p>
          <a:p>
            <a:r>
              <a:rPr lang="en-GB" dirty="0">
                <a:hlinkClick r:id="rId4"/>
              </a:rPr>
              <a:t>Was Not Heard – YouTube</a:t>
            </a:r>
            <a:endParaRPr lang="en-GB" dirty="0"/>
          </a:p>
          <a:p>
            <a:pPr marL="0" indent="0">
              <a:buNone/>
            </a:pPr>
            <a:r>
              <a:rPr lang="en-GB" b="1" dirty="0">
                <a:solidFill>
                  <a:srgbClr val="119F2C"/>
                </a:solidFill>
              </a:rPr>
              <a:t>Exploitation of Adults</a:t>
            </a:r>
          </a:p>
          <a:p>
            <a:r>
              <a:rPr lang="en-GB" dirty="0">
                <a:hlinkClick r:id="rId5"/>
              </a:rPr>
              <a:t>Tricky Friends - Leicester, Leicestershire and Rutland – YouTube</a:t>
            </a:r>
            <a:r>
              <a:rPr lang="en-GB" dirty="0"/>
              <a:t> </a:t>
            </a:r>
            <a:endParaRPr lang="en-GB" dirty="0">
              <a:hlinkClick r:id="rId5"/>
            </a:endParaRPr>
          </a:p>
          <a:p>
            <a:r>
              <a:rPr lang="en-GB" dirty="0">
                <a:hlinkClick r:id="rId6"/>
              </a:rPr>
              <a:t>Guidance for Working with Adults at Risk of Exploitation: Cuckooing – LLR SAB Multi-Agency Policies &amp; Procedures Resource (llradultsafeguarding.co.uk)</a:t>
            </a:r>
            <a:endParaRPr lang="en-GB" dirty="0"/>
          </a:p>
          <a:p>
            <a:endParaRPr lang="en-GB" dirty="0"/>
          </a:p>
        </p:txBody>
      </p:sp>
      <p:sp>
        <p:nvSpPr>
          <p:cNvPr id="5" name="Rectangle: Rounded Corners 4">
            <a:extLst>
              <a:ext uri="{FF2B5EF4-FFF2-40B4-BE49-F238E27FC236}">
                <a16:creationId xmlns:a16="http://schemas.microsoft.com/office/drawing/2014/main" id="{E5D6F785-F53C-4DEE-9F30-A9D01C775261}"/>
              </a:ext>
            </a:extLst>
          </p:cNvPr>
          <p:cNvSpPr/>
          <p:nvPr/>
        </p:nvSpPr>
        <p:spPr>
          <a:xfrm>
            <a:off x="345831" y="451775"/>
            <a:ext cx="10853928" cy="914400"/>
          </a:xfrm>
          <a:prstGeom prst="roundRect">
            <a:avLst/>
          </a:prstGeom>
          <a:solidFill>
            <a:srgbClr val="119F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latin typeface="Cavolini" panose="03000502040302020204" pitchFamily="66" charset="0"/>
                <a:cs typeface="Cavolini" panose="03000502040302020204" pitchFamily="66" charset="0"/>
              </a:rPr>
              <a:t>How to Refer, Procedures &amp; </a:t>
            </a:r>
            <a:r>
              <a:rPr lang="en-GB" sz="3600" b="1" dirty="0">
                <a:solidFill>
                  <a:schemeClr val="accent4">
                    <a:lumMod val="20000"/>
                    <a:lumOff val="80000"/>
                  </a:schemeClr>
                </a:solidFill>
                <a:latin typeface="Cavolini" panose="03000502040302020204" pitchFamily="66" charset="0"/>
                <a:cs typeface="Cavolini" panose="03000502040302020204" pitchFamily="66" charset="0"/>
              </a:rPr>
              <a:t>Resources</a:t>
            </a:r>
          </a:p>
        </p:txBody>
      </p:sp>
      <p:sp>
        <p:nvSpPr>
          <p:cNvPr id="6" name="Action Button: Go Back or Previous 5">
            <a:hlinkClick r:id="" action="ppaction://hlinkshowjump?jump=previousslide" highlightClick="1"/>
            <a:extLst>
              <a:ext uri="{FF2B5EF4-FFF2-40B4-BE49-F238E27FC236}">
                <a16:creationId xmlns:a16="http://schemas.microsoft.com/office/drawing/2014/main" id="{B80197EC-25F6-423F-AAB7-AEA1DFAF6CB6}"/>
              </a:ext>
            </a:extLst>
          </p:cNvPr>
          <p:cNvSpPr/>
          <p:nvPr/>
        </p:nvSpPr>
        <p:spPr>
          <a:xfrm>
            <a:off x="9020907" y="1894727"/>
            <a:ext cx="648000" cy="648000"/>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ction Button: Go Home 6">
            <a:hlinkClick r:id="rId7" action="ppaction://hlinksldjump" highlightClick="1"/>
            <a:extLst>
              <a:ext uri="{FF2B5EF4-FFF2-40B4-BE49-F238E27FC236}">
                <a16:creationId xmlns:a16="http://schemas.microsoft.com/office/drawing/2014/main" id="{1F73E8F8-6525-4979-BA22-565728555DF9}"/>
              </a:ext>
            </a:extLst>
          </p:cNvPr>
          <p:cNvSpPr/>
          <p:nvPr/>
        </p:nvSpPr>
        <p:spPr>
          <a:xfrm>
            <a:off x="9699783" y="1894727"/>
            <a:ext cx="648000" cy="64800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3D85C51C-33F9-4EBD-8DF8-2C70AC548944}"/>
              </a:ext>
            </a:extLst>
          </p:cNvPr>
          <p:cNvSpPr/>
          <p:nvPr/>
        </p:nvSpPr>
        <p:spPr>
          <a:xfrm>
            <a:off x="10378659" y="1894727"/>
            <a:ext cx="648000" cy="648000"/>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755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487E99CD-7624-4BD4-9050-671EC1594D46}"/>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9115" y="1078738"/>
            <a:ext cx="4724569" cy="1672674"/>
          </a:xfrm>
          <a:prstGeom prst="rect">
            <a:avLst/>
          </a:prstGeom>
        </p:spPr>
      </p:pic>
      <p:cxnSp>
        <p:nvCxnSpPr>
          <p:cNvPr id="30" name="Straight Connector 29">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6C09687-94EF-4A82-AA99-79103BB94968}"/>
              </a:ext>
            </a:extLst>
          </p:cNvPr>
          <p:cNvPicPr>
            <a:picLocks noChangeAspect="1"/>
          </p:cNvPicPr>
          <p:nvPr/>
        </p:nvPicPr>
        <p:blipFill>
          <a:blip r:embed="rId3"/>
          <a:stretch>
            <a:fillRect/>
          </a:stretch>
        </p:blipFill>
        <p:spPr>
          <a:xfrm>
            <a:off x="6338316" y="1098643"/>
            <a:ext cx="4732940" cy="1632864"/>
          </a:xfrm>
          <a:prstGeom prst="rect">
            <a:avLst/>
          </a:prstGeom>
        </p:spPr>
      </p:pic>
      <p:cxnSp>
        <p:nvCxnSpPr>
          <p:cNvPr id="32" name="Straight Connector 31">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D31EDC62-69C4-4A35-AC9B-C977AF280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115" y="3715859"/>
            <a:ext cx="4724569" cy="2456775"/>
          </a:xfrm>
          <a:prstGeom prst="rect">
            <a:avLst/>
          </a:prstGeom>
        </p:spPr>
      </p:pic>
      <p:pic>
        <p:nvPicPr>
          <p:cNvPr id="3" name="Picture 2">
            <a:extLst>
              <a:ext uri="{FF2B5EF4-FFF2-40B4-BE49-F238E27FC236}">
                <a16:creationId xmlns:a16="http://schemas.microsoft.com/office/drawing/2014/main" id="{5D2C7234-DAA1-42A5-8902-B2653218801C}"/>
              </a:ext>
            </a:extLst>
          </p:cNvPr>
          <p:cNvPicPr preferRelativeResize="0">
            <a:picLocks/>
          </p:cNvPicPr>
          <p:nvPr/>
        </p:nvPicPr>
        <p:blipFill>
          <a:blip r:embed="rId5"/>
          <a:stretch>
            <a:fillRect/>
          </a:stretch>
        </p:blipFill>
        <p:spPr>
          <a:xfrm>
            <a:off x="6338316" y="3712838"/>
            <a:ext cx="4732940" cy="2470424"/>
          </a:xfrm>
          <a:prstGeom prst="rect">
            <a:avLst/>
          </a:prstGeom>
        </p:spPr>
      </p:pic>
      <p:sp>
        <p:nvSpPr>
          <p:cNvPr id="4" name="Action Button: Go Back or Previous 3">
            <a:hlinkClick r:id="" action="ppaction://hlinkshowjump?jump=previousslide" highlightClick="1"/>
            <a:extLst>
              <a:ext uri="{FF2B5EF4-FFF2-40B4-BE49-F238E27FC236}">
                <a16:creationId xmlns:a16="http://schemas.microsoft.com/office/drawing/2014/main" id="{214E4D5B-B908-43F9-868B-8F3BD901FB93}"/>
              </a:ext>
            </a:extLst>
          </p:cNvPr>
          <p:cNvSpPr/>
          <p:nvPr/>
        </p:nvSpPr>
        <p:spPr>
          <a:xfrm>
            <a:off x="10603523" y="166804"/>
            <a:ext cx="648000" cy="648000"/>
          </a:xfrm>
          <a:prstGeom prst="actionButtonBackPrevio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Action Button: Go Home 4">
            <a:hlinkClick r:id="" action="ppaction://hlinkshowjump?jump=firstslide" highlightClick="1"/>
            <a:extLst>
              <a:ext uri="{FF2B5EF4-FFF2-40B4-BE49-F238E27FC236}">
                <a16:creationId xmlns:a16="http://schemas.microsoft.com/office/drawing/2014/main" id="{046B09F5-9E01-46E3-8F3D-E5D11EED6B72}"/>
              </a:ext>
            </a:extLst>
          </p:cNvPr>
          <p:cNvSpPr/>
          <p:nvPr/>
        </p:nvSpPr>
        <p:spPr>
          <a:xfrm>
            <a:off x="11309746" y="166804"/>
            <a:ext cx="648000" cy="6480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301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8A54EE-0744-4CC8-8EF3-35E55BF6CA1B}"/>
              </a:ext>
            </a:extLst>
          </p:cNvPr>
          <p:cNvPicPr>
            <a:picLocks noChangeAspect="1"/>
          </p:cNvPicPr>
          <p:nvPr/>
        </p:nvPicPr>
        <p:blipFill rotWithShape="1">
          <a:blip r:embed="rId3">
            <a:extLst>
              <a:ext uri="{28A0092B-C50C-407E-A947-70E740481C1C}">
                <a14:useLocalDpi xmlns:a14="http://schemas.microsoft.com/office/drawing/2010/main" val="0"/>
              </a:ext>
            </a:extLst>
          </a:blip>
          <a:srcRect r="16259" b="-1"/>
          <a:stretch/>
        </p:blipFill>
        <p:spPr>
          <a:xfrm>
            <a:off x="3523488" y="10"/>
            <a:ext cx="8668512" cy="6857990"/>
          </a:xfrm>
          <a:prstGeom prst="rect">
            <a:avLst/>
          </a:prstGeom>
        </p:spPr>
      </p:pic>
      <p:sp>
        <p:nvSpPr>
          <p:cNvPr id="56" name="Rectangle 5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5" name="Rectangle 5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A746BE-CA41-4F76-B6D6-2E3FC8131599}"/>
              </a:ext>
            </a:extLst>
          </p:cNvPr>
          <p:cNvSpPr txBox="1"/>
          <p:nvPr/>
        </p:nvSpPr>
        <p:spPr>
          <a:xfrm>
            <a:off x="438426" y="4420021"/>
            <a:ext cx="4231180" cy="369332"/>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96A8221A-5355-465F-9075-89FEC220542D}"/>
              </a:ext>
            </a:extLst>
          </p:cNvPr>
          <p:cNvSpPr>
            <a:spLocks noGrp="1"/>
          </p:cNvSpPr>
          <p:nvPr>
            <p:ph type="title"/>
          </p:nvPr>
        </p:nvSpPr>
        <p:spPr>
          <a:xfrm>
            <a:off x="477980" y="1122363"/>
            <a:ext cx="5618019" cy="4897437"/>
          </a:xfrm>
        </p:spPr>
        <p:txBody>
          <a:bodyPr vert="horz" lIns="91440" tIns="45720" rIns="91440" bIns="45720" rtlCol="0" anchor="b">
            <a:normAutofit/>
          </a:bodyPr>
          <a:lstStyle/>
          <a:p>
            <a:r>
              <a:rPr lang="en-US" sz="3200" b="1" dirty="0"/>
              <a:t>Absence of Professional Curiosity can lead to:</a:t>
            </a:r>
            <a:br>
              <a:rPr lang="en-US" sz="3200" b="1" dirty="0"/>
            </a:br>
            <a:br>
              <a:rPr lang="en-US" sz="2800" b="1" dirty="0"/>
            </a:br>
            <a:r>
              <a:rPr lang="en-US" sz="2800" b="1" dirty="0"/>
              <a:t>- Missed opportunities to identify less obvious indicators of vulnerability or significant harm</a:t>
            </a:r>
            <a:br>
              <a:rPr lang="en-US" sz="2800" b="1" dirty="0"/>
            </a:br>
            <a:br>
              <a:rPr lang="en-US" sz="2800" b="1" dirty="0"/>
            </a:br>
            <a:r>
              <a:rPr lang="en-US" sz="2800" b="1" dirty="0"/>
              <a:t>- Assumptions made in assessments of needs and risk which are incorrect and lead to the wrong intervention for individuals and families</a:t>
            </a:r>
            <a:br>
              <a:rPr lang="en-US" sz="2400" b="1" dirty="0"/>
            </a:br>
            <a:endParaRPr lang="en-US" sz="2400" b="1" dirty="0"/>
          </a:p>
        </p:txBody>
      </p:sp>
      <p:sp>
        <p:nvSpPr>
          <p:cNvPr id="4" name="Action Button: Go Forward or Next 3">
            <a:hlinkClick r:id="rId4" action="ppaction://hlinksldjump" highlightClick="1"/>
            <a:extLst>
              <a:ext uri="{FF2B5EF4-FFF2-40B4-BE49-F238E27FC236}">
                <a16:creationId xmlns:a16="http://schemas.microsoft.com/office/drawing/2014/main" id="{7B27772A-2EA1-4398-97BA-1B4AE0F7EEBE}"/>
              </a:ext>
            </a:extLst>
          </p:cNvPr>
          <p:cNvSpPr/>
          <p:nvPr/>
        </p:nvSpPr>
        <p:spPr>
          <a:xfrm>
            <a:off x="10875723" y="6034518"/>
            <a:ext cx="648000" cy="648000"/>
          </a:xfrm>
          <a:prstGeom prst="actionButtonForwardNext">
            <a:avLst/>
          </a:prstGeom>
          <a:solidFill>
            <a:schemeClr val="tx2"/>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Action Button: Go Back or Previous 6">
            <a:hlinkClick r:id="" action="ppaction://hlinkshowjump?jump=previousslide" highlightClick="1"/>
            <a:extLst>
              <a:ext uri="{FF2B5EF4-FFF2-40B4-BE49-F238E27FC236}">
                <a16:creationId xmlns:a16="http://schemas.microsoft.com/office/drawing/2014/main" id="{9C18E3F0-5ED9-4E74-A23E-8272617B08A9}"/>
              </a:ext>
            </a:extLst>
          </p:cNvPr>
          <p:cNvSpPr/>
          <p:nvPr/>
        </p:nvSpPr>
        <p:spPr>
          <a:xfrm>
            <a:off x="9339209" y="6034518"/>
            <a:ext cx="648000" cy="648000"/>
          </a:xfrm>
          <a:prstGeom prst="actionButtonBackPrevious">
            <a:avLst/>
          </a:prstGeom>
          <a:solidFill>
            <a:schemeClr val="tx2"/>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Action Button: Go Home 7">
            <a:hlinkClick r:id="rId5" action="ppaction://hlinksldjump" highlightClick="1"/>
            <a:extLst>
              <a:ext uri="{FF2B5EF4-FFF2-40B4-BE49-F238E27FC236}">
                <a16:creationId xmlns:a16="http://schemas.microsoft.com/office/drawing/2014/main" id="{6C25042C-50F1-4CD9-A404-DC4FCE4865CE}"/>
              </a:ext>
            </a:extLst>
          </p:cNvPr>
          <p:cNvSpPr/>
          <p:nvPr/>
        </p:nvSpPr>
        <p:spPr>
          <a:xfrm>
            <a:off x="10117604" y="6034518"/>
            <a:ext cx="648000" cy="648000"/>
          </a:xfrm>
          <a:prstGeom prst="actionButtonHom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85698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740A3-44A1-4D0C-8FFA-099A7DB6C128}"/>
              </a:ext>
            </a:extLst>
          </p:cNvPr>
          <p:cNvSpPr>
            <a:spLocks noGrp="1"/>
          </p:cNvSpPr>
          <p:nvPr>
            <p:ph type="title"/>
          </p:nvPr>
        </p:nvSpPr>
        <p:spPr>
          <a:xfrm>
            <a:off x="1123356" y="1188637"/>
            <a:ext cx="9984615" cy="1597228"/>
          </a:xfrm>
        </p:spPr>
        <p:txBody>
          <a:bodyPr>
            <a:normAutofit/>
          </a:bodyPr>
          <a:lstStyle/>
          <a:p>
            <a:r>
              <a:rPr lang="en-GB" sz="5100" dirty="0"/>
              <a:t>EXERCISE: Reflecting on your own practice…. </a:t>
            </a:r>
          </a:p>
        </p:txBody>
      </p:sp>
      <p:pic>
        <p:nvPicPr>
          <p:cNvPr id="5" name="Picture 4">
            <a:extLst>
              <a:ext uri="{FF2B5EF4-FFF2-40B4-BE49-F238E27FC236}">
                <a16:creationId xmlns:a16="http://schemas.microsoft.com/office/drawing/2014/main" id="{589618EB-7EA7-4C19-97BB-6EEFE8D1FA8D}"/>
              </a:ext>
            </a:extLst>
          </p:cNvPr>
          <p:cNvPicPr>
            <a:picLocks noChangeAspect="1"/>
          </p:cNvPicPr>
          <p:nvPr/>
        </p:nvPicPr>
        <p:blipFill rotWithShape="1">
          <a:blip r:embed="rId3">
            <a:extLst>
              <a:ext uri="{28A0092B-C50C-407E-A947-70E740481C1C}">
                <a14:useLocalDpi xmlns:a14="http://schemas.microsoft.com/office/drawing/2010/main" val="0"/>
              </a:ext>
            </a:extLst>
          </a:blip>
          <a:srcRect l="1144" r="-2" b="-2"/>
          <a:stretch/>
        </p:blipFill>
        <p:spPr>
          <a:xfrm>
            <a:off x="1123357" y="3018327"/>
            <a:ext cx="3533985" cy="2728198"/>
          </a:xfrm>
          <a:prstGeom prst="rect">
            <a:avLst/>
          </a:prstGeom>
        </p:spPr>
      </p:pic>
      <p:sp>
        <p:nvSpPr>
          <p:cNvPr id="3" name="Content Placeholder 2">
            <a:extLst>
              <a:ext uri="{FF2B5EF4-FFF2-40B4-BE49-F238E27FC236}">
                <a16:creationId xmlns:a16="http://schemas.microsoft.com/office/drawing/2014/main" id="{3F4D1E10-4D23-4739-93FD-1CE2109B1894}"/>
              </a:ext>
            </a:extLst>
          </p:cNvPr>
          <p:cNvSpPr>
            <a:spLocks noGrp="1"/>
          </p:cNvSpPr>
          <p:nvPr>
            <p:ph idx="1"/>
          </p:nvPr>
        </p:nvSpPr>
        <p:spPr>
          <a:xfrm>
            <a:off x="5255260" y="2785865"/>
            <a:ext cx="5016500" cy="3188215"/>
          </a:xfrm>
        </p:spPr>
        <p:txBody>
          <a:bodyPr anchor="t">
            <a:normAutofit/>
          </a:bodyPr>
          <a:lstStyle/>
          <a:p>
            <a:r>
              <a:rPr lang="en-GB" dirty="0"/>
              <a:t>What might be some of the barriers to being professionally curious?</a:t>
            </a:r>
          </a:p>
          <a:p>
            <a:pPr marL="0" indent="0">
              <a:buNone/>
            </a:pPr>
            <a:endParaRPr lang="en-GB" dirty="0"/>
          </a:p>
          <a:p>
            <a:r>
              <a:rPr lang="en-GB" dirty="0"/>
              <a:t>How might these barriers be overcome?</a:t>
            </a:r>
          </a:p>
        </p:txBody>
      </p:sp>
      <p:sp>
        <p:nvSpPr>
          <p:cNvPr id="4" name="Action Button: Go Forward or Next 3">
            <a:hlinkClick r:id="rId4" action="ppaction://hlinksldjump" highlightClick="1"/>
            <a:extLst>
              <a:ext uri="{FF2B5EF4-FFF2-40B4-BE49-F238E27FC236}">
                <a16:creationId xmlns:a16="http://schemas.microsoft.com/office/drawing/2014/main" id="{E57E91AB-A6B6-44B1-8C9A-580181845FF3}"/>
              </a:ext>
            </a:extLst>
          </p:cNvPr>
          <p:cNvSpPr/>
          <p:nvPr/>
        </p:nvSpPr>
        <p:spPr>
          <a:xfrm>
            <a:off x="10897414" y="5583157"/>
            <a:ext cx="648000" cy="648000"/>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7" name="Action Button: Go Back or Previous 6">
            <a:hlinkClick r:id="rId5" action="ppaction://hlinksldjump" highlightClick="1"/>
            <a:extLst>
              <a:ext uri="{FF2B5EF4-FFF2-40B4-BE49-F238E27FC236}">
                <a16:creationId xmlns:a16="http://schemas.microsoft.com/office/drawing/2014/main" id="{712D83F3-718A-4A81-B808-7062B5044801}"/>
              </a:ext>
            </a:extLst>
          </p:cNvPr>
          <p:cNvSpPr/>
          <p:nvPr/>
        </p:nvSpPr>
        <p:spPr>
          <a:xfrm>
            <a:off x="9624320" y="5583157"/>
            <a:ext cx="648000" cy="64800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Action Button: Go Home 7">
            <a:hlinkClick r:id="rId5" action="ppaction://hlinksldjump" highlightClick="1"/>
            <a:extLst>
              <a:ext uri="{FF2B5EF4-FFF2-40B4-BE49-F238E27FC236}">
                <a16:creationId xmlns:a16="http://schemas.microsoft.com/office/drawing/2014/main" id="{196F8DD1-7015-4E72-A797-1223F72E234C}"/>
              </a:ext>
            </a:extLst>
          </p:cNvPr>
          <p:cNvSpPr/>
          <p:nvPr/>
        </p:nvSpPr>
        <p:spPr>
          <a:xfrm>
            <a:off x="10271760" y="5583157"/>
            <a:ext cx="648000" cy="648000"/>
          </a:xfrm>
          <a:prstGeom prst="actionButtonHom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15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51AD-D601-4EA8-BE69-B1912DC98CF5}"/>
              </a:ext>
            </a:extLst>
          </p:cNvPr>
          <p:cNvSpPr>
            <a:spLocks noGrp="1"/>
          </p:cNvSpPr>
          <p:nvPr>
            <p:ph type="title"/>
          </p:nvPr>
        </p:nvSpPr>
        <p:spPr>
          <a:xfrm>
            <a:off x="838200" y="365125"/>
            <a:ext cx="10515600" cy="1768475"/>
          </a:xfrm>
        </p:spPr>
        <p:txBody>
          <a:bodyPr/>
          <a:lstStyle/>
          <a:p>
            <a:pPr algn="ctr"/>
            <a:r>
              <a:rPr lang="en-GB" b="1" dirty="0">
                <a:solidFill>
                  <a:schemeClr val="accent1">
                    <a:lumMod val="75000"/>
                  </a:schemeClr>
                </a:solidFill>
                <a:latin typeface="Cavolini" panose="03000502040302020204" pitchFamily="66" charset="0"/>
                <a:cs typeface="Cavolini" panose="03000502040302020204" pitchFamily="66" charset="0"/>
              </a:rPr>
              <a:t>Understanding what Professional Curiosity is…..</a:t>
            </a:r>
          </a:p>
        </p:txBody>
      </p:sp>
      <p:sp>
        <p:nvSpPr>
          <p:cNvPr id="3" name="Action Button: Go Forward or Next 2">
            <a:hlinkClick r:id="rId3" action="ppaction://hlinksldjump" highlightClick="1"/>
            <a:extLst>
              <a:ext uri="{FF2B5EF4-FFF2-40B4-BE49-F238E27FC236}">
                <a16:creationId xmlns:a16="http://schemas.microsoft.com/office/drawing/2014/main" id="{56E646A9-3362-4C80-BD60-763E1F35150B}"/>
              </a:ext>
            </a:extLst>
          </p:cNvPr>
          <p:cNvSpPr/>
          <p:nvPr/>
        </p:nvSpPr>
        <p:spPr>
          <a:xfrm>
            <a:off x="1595718" y="3048000"/>
            <a:ext cx="3962400" cy="24025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ction Button: Go Forward or Next 3">
            <a:hlinkClick r:id="rId4" action="ppaction://hlinksldjump" highlightClick="1"/>
            <a:extLst>
              <a:ext uri="{FF2B5EF4-FFF2-40B4-BE49-F238E27FC236}">
                <a16:creationId xmlns:a16="http://schemas.microsoft.com/office/drawing/2014/main" id="{F7974620-0C21-4DBF-B9C8-C2A5D50DFA5F}"/>
              </a:ext>
            </a:extLst>
          </p:cNvPr>
          <p:cNvSpPr/>
          <p:nvPr/>
        </p:nvSpPr>
        <p:spPr>
          <a:xfrm>
            <a:off x="7135906" y="3048000"/>
            <a:ext cx="3962400" cy="24025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2">
            <a:extLst>
              <a:ext uri="{FF2B5EF4-FFF2-40B4-BE49-F238E27FC236}">
                <a16:creationId xmlns:a16="http://schemas.microsoft.com/office/drawing/2014/main" id="{0435224D-AAAF-41D1-990D-1D17CBAA5407}"/>
              </a:ext>
            </a:extLst>
          </p:cNvPr>
          <p:cNvGraphicFramePr>
            <a:graphicFrameLocks noGrp="1"/>
          </p:cNvGraphicFramePr>
          <p:nvPr>
            <p:ph idx="1"/>
            <p:extLst>
              <p:ext uri="{D42A27DB-BD31-4B8C-83A1-F6EECF244321}">
                <p14:modId xmlns:p14="http://schemas.microsoft.com/office/powerpoint/2010/main" val="24521208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3512962D-6A3B-4D8C-AF40-B4162F0F9F07}"/>
              </a:ext>
            </a:extLst>
          </p:cNvPr>
          <p:cNvSpPr txBox="1"/>
          <p:nvPr/>
        </p:nvSpPr>
        <p:spPr>
          <a:xfrm>
            <a:off x="1739153" y="6176963"/>
            <a:ext cx="8946775" cy="400110"/>
          </a:xfrm>
          <a:prstGeom prst="rect">
            <a:avLst/>
          </a:prstGeom>
          <a:noFill/>
        </p:spPr>
        <p:txBody>
          <a:bodyPr wrap="square" rtlCol="0">
            <a:spAutoFit/>
          </a:bodyPr>
          <a:lstStyle/>
          <a:p>
            <a:pPr algn="ctr"/>
            <a:r>
              <a:rPr lang="en-GB" sz="2000" b="1" dirty="0">
                <a:solidFill>
                  <a:schemeClr val="accent1"/>
                </a:solidFill>
                <a:latin typeface="Cavolini" panose="03000502040302020204" pitchFamily="66" charset="0"/>
                <a:cs typeface="Cavolini" panose="03000502040302020204" pitchFamily="66" charset="0"/>
              </a:rPr>
              <a:t>Click boxes above to move to each section</a:t>
            </a:r>
          </a:p>
        </p:txBody>
      </p:sp>
    </p:spTree>
    <p:extLst>
      <p:ext uri="{BB962C8B-B14F-4D97-AF65-F5344CB8AC3E}">
        <p14:creationId xmlns:p14="http://schemas.microsoft.com/office/powerpoint/2010/main" val="330392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EBB9608-C103-4AED-8641-469C73E7D568}"/>
              </a:ext>
            </a:extLst>
          </p:cNvPr>
          <p:cNvSpPr>
            <a:spLocks noGrp="1"/>
          </p:cNvSpPr>
          <p:nvPr>
            <p:ph type="title"/>
          </p:nvPr>
        </p:nvSpPr>
        <p:spPr>
          <a:xfrm>
            <a:off x="5199038" y="665780"/>
            <a:ext cx="6140449" cy="1323439"/>
          </a:xfrm>
        </p:spPr>
        <p:txBody>
          <a:bodyPr anchor="t">
            <a:normAutofit/>
          </a:bodyPr>
          <a:lstStyle/>
          <a:p>
            <a:r>
              <a:rPr lang="en-GB" sz="5400" dirty="0">
                <a:solidFill>
                  <a:schemeClr val="bg1"/>
                </a:solidFill>
              </a:rPr>
              <a:t>Barriers</a:t>
            </a:r>
          </a:p>
        </p:txBody>
      </p:sp>
      <p:pic>
        <p:nvPicPr>
          <p:cNvPr id="8" name="Picture 7">
            <a:extLst>
              <a:ext uri="{FF2B5EF4-FFF2-40B4-BE49-F238E27FC236}">
                <a16:creationId xmlns:a16="http://schemas.microsoft.com/office/drawing/2014/main" id="{56D42513-64ED-4AAF-AE72-2767A767FE5F}"/>
              </a:ext>
            </a:extLst>
          </p:cNvPr>
          <p:cNvPicPr>
            <a:picLocks noChangeAspect="1"/>
          </p:cNvPicPr>
          <p:nvPr/>
        </p:nvPicPr>
        <p:blipFill rotWithShape="1">
          <a:blip r:embed="rId3"/>
          <a:srcRect l="680"/>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32" name="Group 31">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3" name="Freeform: Shape 32">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3">
            <a:extLst>
              <a:ext uri="{FF2B5EF4-FFF2-40B4-BE49-F238E27FC236}">
                <a16:creationId xmlns:a16="http://schemas.microsoft.com/office/drawing/2014/main" id="{6375D0F7-81DE-40CD-84D3-AE4A6165D22B}"/>
              </a:ext>
            </a:extLst>
          </p:cNvPr>
          <p:cNvSpPr>
            <a:spLocks noGrp="1"/>
          </p:cNvSpPr>
          <p:nvPr>
            <p:ph idx="1"/>
          </p:nvPr>
        </p:nvSpPr>
        <p:spPr>
          <a:xfrm>
            <a:off x="5076050" y="1680432"/>
            <a:ext cx="6335629" cy="4511788"/>
          </a:xfrm>
        </p:spPr>
        <p:txBody>
          <a:bodyPr>
            <a:normAutofit lnSpcReduction="10000"/>
          </a:bodyPr>
          <a:lstStyle/>
          <a:p>
            <a:r>
              <a:rPr lang="en-GB" sz="2400" b="1" dirty="0">
                <a:solidFill>
                  <a:srgbClr val="FFCCFF">
                    <a:alpha val="80000"/>
                  </a:srgbClr>
                </a:solidFill>
              </a:rPr>
              <a:t>Fear of conflict  and avoiding difficult conversations </a:t>
            </a:r>
          </a:p>
          <a:p>
            <a:r>
              <a:rPr lang="en-GB" sz="2400" b="1" dirty="0">
                <a:solidFill>
                  <a:srgbClr val="FFCCFF">
                    <a:alpha val="80000"/>
                  </a:srgbClr>
                </a:solidFill>
              </a:rPr>
              <a:t>Time pressures</a:t>
            </a:r>
          </a:p>
          <a:p>
            <a:r>
              <a:rPr lang="en-GB" sz="2400" b="1" dirty="0">
                <a:solidFill>
                  <a:srgbClr val="FFCCFF">
                    <a:alpha val="80000"/>
                  </a:srgbClr>
                </a:solidFill>
              </a:rPr>
              <a:t>Do I feel confident to deal with the response? </a:t>
            </a:r>
          </a:p>
          <a:p>
            <a:r>
              <a:rPr lang="en-GB" sz="2400" b="1" dirty="0">
                <a:solidFill>
                  <a:srgbClr val="FFCCFF">
                    <a:alpha val="80000"/>
                  </a:srgbClr>
                </a:solidFill>
              </a:rPr>
              <a:t>Do I know how to respond?</a:t>
            </a:r>
          </a:p>
          <a:p>
            <a:r>
              <a:rPr lang="en-GB" sz="2400" b="1" dirty="0">
                <a:solidFill>
                  <a:srgbClr val="FFCCFF">
                    <a:alpha val="80000"/>
                  </a:srgbClr>
                </a:solidFill>
              </a:rPr>
              <a:t>Not being able to help and/or not knowing what services are available</a:t>
            </a:r>
          </a:p>
          <a:p>
            <a:r>
              <a:rPr lang="en-GB" sz="2400" b="1" dirty="0">
                <a:solidFill>
                  <a:srgbClr val="FFCCFF">
                    <a:alpha val="80000"/>
                  </a:srgbClr>
                </a:solidFill>
              </a:rPr>
              <a:t>No knowledge of safeguarding and services</a:t>
            </a:r>
          </a:p>
          <a:p>
            <a:r>
              <a:rPr lang="en-GB" sz="2400" b="1" dirty="0">
                <a:solidFill>
                  <a:srgbClr val="FFCCFF">
                    <a:alpha val="80000"/>
                  </a:srgbClr>
                </a:solidFill>
              </a:rPr>
              <a:t>Thinking that it isn’t my role – someone else will deal with it.</a:t>
            </a:r>
          </a:p>
          <a:p>
            <a:r>
              <a:rPr lang="en-GB" sz="2400" b="1" dirty="0">
                <a:solidFill>
                  <a:srgbClr val="FFCCFF">
                    <a:alpha val="80000"/>
                  </a:srgbClr>
                </a:solidFill>
              </a:rPr>
              <a:t>Working in the community where </a:t>
            </a:r>
            <a:r>
              <a:rPr lang="en-GB" sz="2400" b="1">
                <a:solidFill>
                  <a:srgbClr val="FFCCFF">
                    <a:alpha val="80000"/>
                  </a:srgbClr>
                </a:solidFill>
              </a:rPr>
              <a:t>I live</a:t>
            </a:r>
            <a:endParaRPr lang="en-GB" sz="2400" b="1" dirty="0">
              <a:solidFill>
                <a:srgbClr val="FFCCFF">
                  <a:alpha val="80000"/>
                </a:srgbClr>
              </a:solidFill>
            </a:endParaRPr>
          </a:p>
          <a:p>
            <a:endParaRPr lang="en-GB" sz="1700" dirty="0">
              <a:solidFill>
                <a:schemeClr val="bg1">
                  <a:alpha val="80000"/>
                </a:schemeClr>
              </a:solidFill>
            </a:endParaRPr>
          </a:p>
        </p:txBody>
      </p:sp>
      <p:sp>
        <p:nvSpPr>
          <p:cNvPr id="2" name="Action Button: Go Forward or Next 1">
            <a:hlinkClick r:id="rId5" action="ppaction://hlinksldjump" highlightClick="1"/>
            <a:extLst>
              <a:ext uri="{FF2B5EF4-FFF2-40B4-BE49-F238E27FC236}">
                <a16:creationId xmlns:a16="http://schemas.microsoft.com/office/drawing/2014/main" id="{7F8B332F-4692-4E2B-B5AF-819386E3CED6}"/>
              </a:ext>
            </a:extLst>
          </p:cNvPr>
          <p:cNvSpPr/>
          <p:nvPr/>
        </p:nvSpPr>
        <p:spPr>
          <a:xfrm>
            <a:off x="11087679" y="6001273"/>
            <a:ext cx="648000" cy="648000"/>
          </a:xfrm>
          <a:prstGeom prst="actionButtonForwardNex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D85E4C64-5720-41CC-BF02-7E6724C4D768}"/>
              </a:ext>
            </a:extLst>
          </p:cNvPr>
          <p:cNvSpPr/>
          <p:nvPr/>
        </p:nvSpPr>
        <p:spPr>
          <a:xfrm>
            <a:off x="9431579" y="6007846"/>
            <a:ext cx="648000" cy="648000"/>
          </a:xfrm>
          <a:prstGeom prst="actionButtonBackPrevious">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 name="Action Button: Go Home 6">
            <a:hlinkClick r:id="rId6" action="ppaction://hlinksldjump" highlightClick="1"/>
            <a:extLst>
              <a:ext uri="{FF2B5EF4-FFF2-40B4-BE49-F238E27FC236}">
                <a16:creationId xmlns:a16="http://schemas.microsoft.com/office/drawing/2014/main" id="{46FC44DF-592B-4751-A4FC-C2A5E5BFB4FA}"/>
              </a:ext>
            </a:extLst>
          </p:cNvPr>
          <p:cNvSpPr/>
          <p:nvPr/>
        </p:nvSpPr>
        <p:spPr>
          <a:xfrm>
            <a:off x="10269154" y="6007846"/>
            <a:ext cx="648000" cy="648000"/>
          </a:xfrm>
          <a:prstGeom prst="actionButtonHom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023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9A0BDB-D947-4442-ACF0-EF2006AFB75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37" r="30481" b="5355"/>
          <a:stretch/>
        </p:blipFill>
        <p:spPr>
          <a:xfrm>
            <a:off x="3586155" y="10"/>
            <a:ext cx="8668512" cy="6857990"/>
          </a:xfrm>
          <a:prstGeom prst="rect">
            <a:avLst/>
          </a:prstGeom>
        </p:spPr>
      </p:pic>
      <p:sp>
        <p:nvSpPr>
          <p:cNvPr id="27" name="Rectangle 2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9BCB05-4998-4FDA-B982-DDADE3999DBF}"/>
              </a:ext>
            </a:extLst>
          </p:cNvPr>
          <p:cNvSpPr>
            <a:spLocks noGrp="1"/>
          </p:cNvSpPr>
          <p:nvPr>
            <p:ph type="title"/>
          </p:nvPr>
        </p:nvSpPr>
        <p:spPr>
          <a:xfrm>
            <a:off x="371093" y="1076052"/>
            <a:ext cx="4425495" cy="1124712"/>
          </a:xfrm>
        </p:spPr>
        <p:txBody>
          <a:bodyPr anchor="b">
            <a:normAutofit fontScale="90000"/>
          </a:bodyPr>
          <a:lstStyle/>
          <a:p>
            <a:r>
              <a:rPr lang="en-GB" sz="4000" dirty="0"/>
              <a:t>How do we overcome barriers?</a:t>
            </a: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A40E0A-21DE-4372-85E7-54C593AAAC43}"/>
              </a:ext>
            </a:extLst>
          </p:cNvPr>
          <p:cNvSpPr>
            <a:spLocks noGrp="1"/>
          </p:cNvSpPr>
          <p:nvPr>
            <p:ph idx="1"/>
          </p:nvPr>
        </p:nvSpPr>
        <p:spPr>
          <a:xfrm>
            <a:off x="371093" y="2567836"/>
            <a:ext cx="6662753" cy="4186179"/>
          </a:xfrm>
        </p:spPr>
        <p:txBody>
          <a:bodyPr anchor="t">
            <a:normAutofit fontScale="77500" lnSpcReduction="20000"/>
          </a:bodyPr>
          <a:lstStyle/>
          <a:p>
            <a:r>
              <a:rPr lang="en-GB" sz="3100" dirty="0"/>
              <a:t>Acknowledge that you are afraid </a:t>
            </a:r>
          </a:p>
          <a:p>
            <a:r>
              <a:rPr lang="en-GB" sz="3100" dirty="0"/>
              <a:t>Recognise that you lack confidence</a:t>
            </a:r>
          </a:p>
          <a:p>
            <a:r>
              <a:rPr lang="en-GB" sz="3100" dirty="0"/>
              <a:t>Ask for help – this could be by talking to your supervisor/manager or in supervision</a:t>
            </a:r>
          </a:p>
          <a:p>
            <a:r>
              <a:rPr lang="en-GB" sz="3100" dirty="0"/>
              <a:t>Seek opportunities to develop your practice and understanding</a:t>
            </a:r>
          </a:p>
          <a:p>
            <a:r>
              <a:rPr lang="en-GB" sz="3100" dirty="0"/>
              <a:t>Preparation - understanding the purpose of the contact and any previous worries or concerns. What are your roles and responsibilities - what is the legal ground/basis of the contact?</a:t>
            </a:r>
          </a:p>
          <a:p>
            <a:r>
              <a:rPr lang="en-GB" sz="3100" dirty="0"/>
              <a:t>You don’t always know the answer to all questions – but be confident in saying that you will find out</a:t>
            </a:r>
          </a:p>
          <a:p>
            <a:endParaRPr lang="en-GB" sz="3100" dirty="0"/>
          </a:p>
          <a:p>
            <a:endParaRPr lang="en-GB" sz="1700" dirty="0"/>
          </a:p>
        </p:txBody>
      </p:sp>
      <p:sp>
        <p:nvSpPr>
          <p:cNvPr id="6" name="TextBox 5">
            <a:extLst>
              <a:ext uri="{FF2B5EF4-FFF2-40B4-BE49-F238E27FC236}">
                <a16:creationId xmlns:a16="http://schemas.microsoft.com/office/drawing/2014/main" id="{0439DD55-D3A6-416B-916A-3E909973DBB6}"/>
              </a:ext>
            </a:extLst>
          </p:cNvPr>
          <p:cNvSpPr txBox="1"/>
          <p:nvPr/>
        </p:nvSpPr>
        <p:spPr>
          <a:xfrm>
            <a:off x="9881937" y="6657945"/>
            <a:ext cx="231006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4" tooltip="http://commons.wikimedia.org/wiki/file:2008_summer_olympics_-_men's_110m_hurdles_-_semifinal_1_.jpg">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dirty="0">
              <a:solidFill>
                <a:srgbClr val="FFFFFF"/>
              </a:solidFill>
            </a:endParaRPr>
          </a:p>
        </p:txBody>
      </p:sp>
      <p:sp>
        <p:nvSpPr>
          <p:cNvPr id="4" name="Action Button: Go Forward or Next 3">
            <a:hlinkClick r:id="rId6" action="ppaction://hlinksldjump" highlightClick="1"/>
            <a:extLst>
              <a:ext uri="{FF2B5EF4-FFF2-40B4-BE49-F238E27FC236}">
                <a16:creationId xmlns:a16="http://schemas.microsoft.com/office/drawing/2014/main" id="{C322C38C-B916-45ED-BB2E-E11356B02791}"/>
              </a:ext>
            </a:extLst>
          </p:cNvPr>
          <p:cNvSpPr/>
          <p:nvPr/>
        </p:nvSpPr>
        <p:spPr>
          <a:xfrm>
            <a:off x="8366150" y="6102058"/>
            <a:ext cx="648000" cy="651957"/>
          </a:xfrm>
          <a:prstGeom prst="actionButtonForwardNex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Action Button: Go Back or Previous 7">
            <a:hlinkClick r:id="rId7" action="ppaction://hlinksldjump" highlightClick="1"/>
            <a:extLst>
              <a:ext uri="{FF2B5EF4-FFF2-40B4-BE49-F238E27FC236}">
                <a16:creationId xmlns:a16="http://schemas.microsoft.com/office/drawing/2014/main" id="{4D38EE3B-B89A-439C-9174-575C0CAFA2D4}"/>
              </a:ext>
            </a:extLst>
          </p:cNvPr>
          <p:cNvSpPr/>
          <p:nvPr/>
        </p:nvSpPr>
        <p:spPr>
          <a:xfrm>
            <a:off x="6850364" y="6106015"/>
            <a:ext cx="648000" cy="648000"/>
          </a:xfrm>
          <a:prstGeom prst="actionButtonBackPrevious">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Action Button: Go Home 8">
            <a:hlinkClick r:id="rId7" action="ppaction://hlinksldjump" highlightClick="1"/>
            <a:extLst>
              <a:ext uri="{FF2B5EF4-FFF2-40B4-BE49-F238E27FC236}">
                <a16:creationId xmlns:a16="http://schemas.microsoft.com/office/drawing/2014/main" id="{B93642E3-F55C-4793-A118-C2E18768D243}"/>
              </a:ext>
            </a:extLst>
          </p:cNvPr>
          <p:cNvSpPr/>
          <p:nvPr/>
        </p:nvSpPr>
        <p:spPr>
          <a:xfrm>
            <a:off x="7623698" y="6106015"/>
            <a:ext cx="648000" cy="648000"/>
          </a:xfrm>
          <a:prstGeom prst="actionButtonHome">
            <a:avLst/>
          </a:prstGeom>
          <a:solidFill>
            <a:schemeClr val="accent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95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TotalTime>
  <Words>4446</Words>
  <Application>Microsoft Office PowerPoint</Application>
  <PresentationFormat>Widescreen</PresentationFormat>
  <Paragraphs>489</Paragraphs>
  <Slides>48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Angsana New</vt:lpstr>
      <vt:lpstr>Arial</vt:lpstr>
      <vt:lpstr>Calibri</vt:lpstr>
      <vt:lpstr>Calibri Light</vt:lpstr>
      <vt:lpstr>Cavolini</vt:lpstr>
      <vt:lpstr>Comic Sans MS</vt:lpstr>
      <vt:lpstr>Office Theme</vt:lpstr>
      <vt:lpstr>PowerPoint Presentation</vt:lpstr>
      <vt:lpstr>Professional Curiosity (Click on each section)</vt:lpstr>
      <vt:lpstr>Professional Curiosity</vt:lpstr>
      <vt:lpstr>In order to Safeguard we need to be Professionally Curious….</vt:lpstr>
      <vt:lpstr>Absence of Professional Curiosity can lead to:  - Missed opportunities to identify less obvious indicators of vulnerability or significant harm  - Assumptions made in assessments of needs and risk which are incorrect and lead to the wrong intervention for individuals and families </vt:lpstr>
      <vt:lpstr>EXERCISE: Reflecting on your own practice…. </vt:lpstr>
      <vt:lpstr>Understanding what Professional Curiosity is…..</vt:lpstr>
      <vt:lpstr>Barriers</vt:lpstr>
      <vt:lpstr>How do we overcome barriers?</vt:lpstr>
      <vt:lpstr>Supervision and Leadership</vt:lpstr>
      <vt:lpstr>Supervision and Leadership</vt:lpstr>
      <vt:lpstr>Tips for supervision/practice</vt:lpstr>
      <vt:lpstr>Tips for supervision/practice</vt:lpstr>
      <vt:lpstr>Remember to consider…</vt:lpstr>
      <vt:lpstr>Top Tips (click on words to move forward)</vt:lpstr>
      <vt:lpstr>Top Tips</vt:lpstr>
      <vt:lpstr>Top Tips</vt:lpstr>
      <vt:lpstr>Remember….</vt:lpstr>
      <vt:lpstr>Top Tips</vt:lpstr>
      <vt:lpstr>Remember…</vt:lpstr>
      <vt:lpstr>Top Tips</vt:lpstr>
      <vt:lpstr> Discuss the Scenarios and answer the questions Click on the arrows for each Scenario </vt:lpstr>
      <vt:lpstr>OLIVER  6 months old</vt:lpstr>
      <vt:lpstr>Possible Scenario Answers</vt:lpstr>
      <vt:lpstr>OLIVER is 6 months old</vt:lpstr>
      <vt:lpstr>Jay is 10 years old</vt:lpstr>
      <vt:lpstr>Possible Scenario Answers</vt:lpstr>
      <vt:lpstr>Jay - 10 years old</vt:lpstr>
      <vt:lpstr>Leanne aged 15</vt:lpstr>
      <vt:lpstr>Possible Scenario Answers</vt:lpstr>
      <vt:lpstr>Leanne aged 15</vt:lpstr>
      <vt:lpstr>24,Oak Road</vt:lpstr>
      <vt:lpstr>Possible Scenario Answers</vt:lpstr>
      <vt:lpstr>24, Oak Road</vt:lpstr>
      <vt:lpstr>John aged 32</vt:lpstr>
      <vt:lpstr>Possible Scenario Answers</vt:lpstr>
      <vt:lpstr>      John aged 32</vt:lpstr>
      <vt:lpstr>Dora 71 &amp; Keith 73</vt:lpstr>
      <vt:lpstr>Possible Scenario Answers</vt:lpstr>
      <vt:lpstr>Dora 71 &amp; Keith 73</vt:lpstr>
      <vt:lpstr>Tom aged 75</vt:lpstr>
      <vt:lpstr>Possible Scenario Answers</vt:lpstr>
      <vt:lpstr>Tom aged 75</vt:lpstr>
      <vt:lpstr>How to Refer</vt:lpstr>
      <vt:lpstr>Safeguarding Adults Guidance and Procedures </vt:lpstr>
      <vt:lpstr>Safeguarding Children Guidance and Procedures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Dunn</dc:creator>
  <cp:lastModifiedBy>Elizabeth Dunn</cp:lastModifiedBy>
  <cp:revision>228</cp:revision>
  <dcterms:created xsi:type="dcterms:W3CDTF">2021-01-25T14:48:21Z</dcterms:created>
  <dcterms:modified xsi:type="dcterms:W3CDTF">2022-02-02T16:13:39Z</dcterms:modified>
</cp:coreProperties>
</file>